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589" r:id="rId2"/>
    <p:sldId id="703" r:id="rId3"/>
    <p:sldId id="731" r:id="rId4"/>
    <p:sldId id="704" r:id="rId5"/>
    <p:sldId id="705" r:id="rId6"/>
    <p:sldId id="706" r:id="rId7"/>
    <p:sldId id="707" r:id="rId8"/>
    <p:sldId id="708" r:id="rId9"/>
    <p:sldId id="709" r:id="rId10"/>
    <p:sldId id="710" r:id="rId11"/>
    <p:sldId id="711" r:id="rId12"/>
    <p:sldId id="712" r:id="rId13"/>
    <p:sldId id="713" r:id="rId14"/>
    <p:sldId id="714" r:id="rId15"/>
    <p:sldId id="715" r:id="rId16"/>
    <p:sldId id="716" r:id="rId17"/>
    <p:sldId id="717" r:id="rId18"/>
    <p:sldId id="718" r:id="rId19"/>
    <p:sldId id="719" r:id="rId20"/>
    <p:sldId id="720" r:id="rId21"/>
    <p:sldId id="721" r:id="rId22"/>
    <p:sldId id="722" r:id="rId23"/>
    <p:sldId id="723" r:id="rId24"/>
    <p:sldId id="724" r:id="rId25"/>
    <p:sldId id="725" r:id="rId26"/>
    <p:sldId id="726" r:id="rId27"/>
    <p:sldId id="727" r:id="rId28"/>
    <p:sldId id="728" r:id="rId29"/>
    <p:sldId id="729" r:id="rId30"/>
    <p:sldId id="734" r:id="rId31"/>
    <p:sldId id="730" r:id="rId32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 autoAdjust="0"/>
    <p:restoredTop sz="71393"/>
  </p:normalViewPr>
  <p:slideViewPr>
    <p:cSldViewPr snapToGrid="0">
      <p:cViewPr varScale="1">
        <p:scale>
          <a:sx n="133" d="100"/>
          <a:sy n="133" d="100"/>
        </p:scale>
        <p:origin x="3408" y="176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C0C708-FA7F-0747-BD62-9BB42E211F3C}" type="slidenum">
              <a:rPr lang="en-US" altLang="x-none" sz="1300"/>
              <a:pPr/>
              <a:t>10</a:t>
            </a:fld>
            <a:endParaRPr lang="en-US" altLang="x-none" sz="1300" dirty="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D64E946-1B7E-DF49-B9C3-DA137D9D19B9}" type="slidenum">
              <a:rPr lang="en-US" altLang="x-none" sz="1300"/>
              <a:pPr/>
              <a:t>11</a:t>
            </a:fld>
            <a:endParaRPr lang="en-US" altLang="x-none" sz="1300" dirty="0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6899000-F50F-BE41-8460-15C301E6738D}" type="slidenum">
              <a:rPr lang="en-US" altLang="x-none" sz="1300"/>
              <a:pPr/>
              <a:t>12</a:t>
            </a:fld>
            <a:endParaRPr lang="en-US" altLang="x-none" sz="13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DFA71D4-6303-A943-8FAD-1E858B243FFB}" type="slidenum">
              <a:rPr lang="en-US" altLang="x-none" sz="1300"/>
              <a:pPr/>
              <a:t>13</a:t>
            </a:fld>
            <a:endParaRPr lang="en-US" altLang="x-none" sz="1300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p = False</a:t>
            </a:r>
          </a:p>
          <a:p>
            <a:pPr eaLnBrk="1" hangingPunct="1"/>
            <a:r>
              <a:rPr lang="en-US" altLang="x-none" dirty="0"/>
              <a:t>q = True</a:t>
            </a:r>
          </a:p>
          <a:p>
            <a:pPr eaLnBrk="1" hangingPunct="1"/>
            <a:r>
              <a:rPr lang="en-US" altLang="x-none" dirty="0"/>
              <a:t>r = True</a:t>
            </a:r>
          </a:p>
          <a:p>
            <a:pPr eaLnBrk="1" hangingPunct="1"/>
            <a:endParaRPr lang="en-US" altLang="x-none" dirty="0"/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 q		--&gt; False</a:t>
            </a:r>
          </a:p>
          <a:p>
            <a:pPr lvl="1" eaLnBrk="1" hangingPunct="1"/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  </a:t>
            </a:r>
            <a:r>
              <a:rPr lang="en-US" altLang="x-none" dirty="0"/>
              <a:t>q		</a:t>
            </a:r>
            <a:r>
              <a:rPr lang="en-US" altLang="x-none" dirty="0">
                <a:sym typeface="Symbol" charset="2"/>
              </a:rPr>
              <a:t>--&gt; True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		</a:t>
            </a:r>
            <a:r>
              <a:rPr lang="en-US" altLang="x-none" dirty="0">
                <a:sym typeface="Symbol" charset="2"/>
              </a:rPr>
              <a:t>--&gt; </a:t>
            </a:r>
            <a:r>
              <a:rPr lang="en-US" altLang="x-none" dirty="0"/>
              <a:t>False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True </a:t>
            </a:r>
            <a:r>
              <a:rPr lang="en-US" altLang="x-none" dirty="0">
                <a:sym typeface="Symbol" charset="2"/>
              </a:rPr>
              <a:t>--&gt; True</a:t>
            </a:r>
            <a:endParaRPr lang="en-US" altLang="x-none" dirty="0"/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x-none" dirty="0"/>
              <a:t>(p </a:t>
            </a:r>
            <a:r>
              <a:rPr lang="en-US" altLang="x-none" dirty="0">
                <a:sym typeface="Symbol" charset="2"/>
              </a:rPr>
              <a:t> q)  (</a:t>
            </a:r>
            <a:r>
              <a:rPr lang="en-US" altLang="x-none" dirty="0"/>
              <a:t>¬r </a:t>
            </a:r>
            <a:r>
              <a:rPr lang="en-US" altLang="x-none" dirty="0">
                <a:sym typeface="Symbol" charset="2"/>
              </a:rPr>
              <a:t>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p)	--&gt; True  True 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--&gt; True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06218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7BC2DFA-71E0-844F-83BA-F8D6D188D817}" type="slidenum">
              <a:rPr lang="en-US" altLang="x-none" sz="1300"/>
              <a:pPr/>
              <a:t>14</a:t>
            </a:fld>
            <a:endParaRPr lang="en-US" altLang="x-none" sz="1300" dirty="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x-none"/>
              <a:t>Natural language is often imprecise!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Discuss importance of being precise in specifications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A07805-D644-FD42-9659-A08B3FF08967}" type="slidenum">
              <a:rPr lang="en-US" altLang="x-none" sz="1300"/>
              <a:pPr/>
              <a:t>15</a:t>
            </a:fld>
            <a:endParaRPr lang="en-US" altLang="x-none" sz="1300" dirty="0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C05E22C-CC20-7743-AC7A-D829020A3CCC}" type="slidenum">
              <a:rPr lang="en-US" altLang="x-none" sz="1300"/>
              <a:pPr/>
              <a:t>16</a:t>
            </a:fld>
            <a:endParaRPr lang="en-US" altLang="x-none" sz="1300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 err="1"/>
              <a:t>Whenver</a:t>
            </a:r>
            <a:r>
              <a:rPr lang="en-US" altLang="x-none" dirty="0"/>
              <a:t> is such as an if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D22A1AC-D91F-7940-8D10-0F2ECF925EB3}" type="slidenum">
              <a:rPr lang="en-US" altLang="x-none" sz="1300"/>
              <a:pPr/>
              <a:t>17</a:t>
            </a:fld>
            <a:endParaRPr lang="en-US" altLang="x-none" sz="1300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752B97D-521E-2A48-97C1-FC8FBCA0DD20}" type="slidenum">
              <a:rPr lang="en-US" altLang="x-none" sz="1300"/>
              <a:pPr/>
              <a:t>18</a:t>
            </a:fld>
            <a:endParaRPr lang="en-US" altLang="x-none" sz="1300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Why:  Maybe easier to prove…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C23070B-33A2-864D-AEB6-3C292560EB60}" type="slidenum">
              <a:rPr lang="en-US" altLang="x-none" sz="1300"/>
              <a:pPr/>
              <a:t>19</a:t>
            </a:fld>
            <a:endParaRPr lang="en-US" altLang="x-none" sz="1300" dirty="0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1200" dirty="0">
                <a:solidFill>
                  <a:srgbClr val="FF0000"/>
                </a:solidFill>
              </a:rPr>
              <a:t>What is our strategy?</a:t>
            </a:r>
          </a:p>
          <a:p>
            <a:r>
              <a:rPr lang="en-US" sz="1200" dirty="0">
                <a:solidFill>
                  <a:srgbClr val="FF0000"/>
                </a:solidFill>
              </a:rPr>
              <a:t>	* Form a line AND</a:t>
            </a:r>
          </a:p>
          <a:p>
            <a:r>
              <a:rPr lang="en-US" sz="1200" dirty="0">
                <a:solidFill>
                  <a:srgbClr val="FF0000"/>
                </a:solidFill>
              </a:rPr>
              <a:t>	* Avoid the computer to form a line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Which scenarios previous situations are True or False?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Movie: War Game, </a:t>
            </a:r>
            <a:r>
              <a:rPr lang="en-US" sz="1200">
                <a:solidFill>
                  <a:srgbClr val="FF0000"/>
                </a:solidFill>
              </a:rPr>
              <a:t>tic tac toe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1B1DB-1411-7A45-AD92-E0E08C1672B3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1002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B6924A5-2E5F-C44C-B7E9-070CC809A195}" type="slidenum">
              <a:rPr lang="en-US" altLang="x-none" sz="1300"/>
              <a:pPr/>
              <a:t>20</a:t>
            </a:fld>
            <a:endParaRPr lang="en-US" altLang="x-none" sz="1300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/>
              <a:t>Note that we need 2^3 = 8 rows since we have 3 variables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 </a:t>
            </a:r>
            <a:r>
              <a:rPr lang="en-US" altLang="x-none" dirty="0" err="1"/>
              <a:t>ChangeMe</a:t>
            </a:r>
            <a:endParaRPr lang="en-US" altLang="x-none" dirty="0"/>
          </a:p>
          <a:p>
            <a:endParaRPr lang="en-US" altLang="x-none" dirty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140994B-966A-BB48-9BE9-CBE02BC8E137}" type="slidenum">
              <a:rPr lang="en-US" altLang="x-none" sz="1300"/>
              <a:pPr/>
              <a:t>21</a:t>
            </a:fld>
            <a:endParaRPr lang="en-US" altLang="x-none" sz="13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DFA71D4-6303-A943-8FAD-1E858B243FFB}" type="slidenum">
              <a:rPr lang="en-US" altLang="x-none" sz="1300"/>
              <a:pPr/>
              <a:t>22</a:t>
            </a:fld>
            <a:endParaRPr lang="en-US" altLang="x-none" sz="1300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dirty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E56C08-6481-8645-81C5-D9152EB4C2FC}" type="slidenum">
              <a:rPr lang="en-US" altLang="x-none" sz="1300"/>
              <a:pPr/>
              <a:t>23</a:t>
            </a:fld>
            <a:endParaRPr lang="en-US" altLang="x-none" sz="13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2E73029-5B97-9E44-BF77-EC412FA25214}" type="slidenum">
              <a:rPr lang="en-US" altLang="x-none" sz="1300"/>
              <a:pPr/>
              <a:t>24</a:t>
            </a:fld>
            <a:endParaRPr lang="en-US" altLang="x-none" sz="1300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764FDA5-2E2A-AD40-A2E5-9F9B80B30448}" type="slidenum">
              <a:rPr lang="en-US" altLang="x-none" sz="1300"/>
              <a:pPr/>
              <a:t>25</a:t>
            </a:fld>
            <a:endParaRPr lang="en-US" altLang="x-none" sz="1300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4FF317-9529-A849-BFFB-DED581F0D273}" type="slidenum">
              <a:rPr lang="en-US" altLang="x-none" sz="1300"/>
              <a:pPr/>
              <a:t>26</a:t>
            </a:fld>
            <a:endParaRPr lang="en-US" altLang="x-none" sz="1300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r </a:t>
            </a:r>
            <a:r>
              <a:rPr lang="en-US" altLang="x-none" dirty="0">
                <a:sym typeface="Wingdings" pitchFamily="2" charset="2"/>
              </a:rPr>
              <a:t> (o v a)</a:t>
            </a:r>
          </a:p>
          <a:p>
            <a:pPr eaLnBrk="1" hangingPunct="1"/>
            <a:endParaRPr lang="en-US" altLang="x-none" dirty="0">
              <a:sym typeface="Wingdings" pitchFamily="2" charset="2"/>
            </a:endParaRPr>
          </a:p>
          <a:p>
            <a:pPr eaLnBrk="1" hangingPunct="1"/>
            <a:r>
              <a:rPr lang="en-US" altLang="x-none" dirty="0">
                <a:sym typeface="Wingdings" pitchFamily="2" charset="2"/>
              </a:rPr>
              <a:t>[Contrapositive] p q = ~q  ~p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~(</a:t>
            </a:r>
            <a:r>
              <a:rPr lang="en-US" altLang="x-none" dirty="0">
                <a:sym typeface="Wingdings" pitchFamily="2" charset="2"/>
              </a:rPr>
              <a:t>o v a</a:t>
            </a:r>
            <a:r>
              <a:rPr lang="en-US" altLang="x-none" dirty="0"/>
              <a:t>) </a:t>
            </a:r>
            <a:r>
              <a:rPr lang="en-US" altLang="x-none" dirty="0">
                <a:sym typeface="Wingdings" pitchFamily="2" charset="2"/>
              </a:rPr>
              <a:t> ~r</a:t>
            </a:r>
          </a:p>
          <a:p>
            <a:pPr eaLnBrk="1" hangingPunct="1"/>
            <a:r>
              <a:rPr lang="en-US" altLang="x-none" dirty="0"/>
              <a:t>(~</a:t>
            </a:r>
            <a:r>
              <a:rPr lang="en-US" altLang="x-none" dirty="0">
                <a:sym typeface="Wingdings" pitchFamily="2" charset="2"/>
              </a:rPr>
              <a:t>o ^ </a:t>
            </a:r>
            <a:r>
              <a:rPr lang="en-US" altLang="x-none" dirty="0"/>
              <a:t>~</a:t>
            </a:r>
            <a:r>
              <a:rPr lang="en-US" altLang="x-none" dirty="0">
                <a:sym typeface="Wingdings" pitchFamily="2" charset="2"/>
              </a:rPr>
              <a:t>a</a:t>
            </a:r>
            <a:r>
              <a:rPr lang="en-US" altLang="x-none" dirty="0"/>
              <a:t>) </a:t>
            </a:r>
            <a:r>
              <a:rPr lang="en-US" altLang="x-none" dirty="0">
                <a:sym typeface="Wingdings" pitchFamily="2" charset="2"/>
              </a:rPr>
              <a:t> ~r</a:t>
            </a:r>
          </a:p>
          <a:p>
            <a:pPr eaLnBrk="1" hangingPunct="1"/>
            <a:endParaRPr lang="x-none" altLang="x-non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C7F0F85-D928-344F-815D-6AFDA3199391}" type="slidenum">
              <a:rPr lang="en-US" altLang="x-none" sz="1300"/>
              <a:pPr/>
              <a:t>27</a:t>
            </a:fld>
            <a:endParaRPr lang="en-US" altLang="x-none" sz="1300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E770AE0-7277-524D-A766-8A40DCBE4786}" type="slidenum">
              <a:rPr lang="en-US" altLang="x-none" sz="1300"/>
              <a:pPr/>
              <a:t>28</a:t>
            </a:fld>
            <a:endParaRPr lang="en-US" altLang="x-none" sz="1300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at least one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26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AFC87-9012-F13D-5EBD-F9AFF8030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544DE0-7C1A-530E-1C43-534B55850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5FB23-DAA5-83AE-DC2F-705AC830E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LANGUAGE. There are other logics, better at some things, but this one is standard.</a:t>
            </a:r>
          </a:p>
          <a:p>
            <a:r>
              <a:rPr lang="en-US" dirty="0"/>
              <a:t>Learning objective is to learn to communicate in this particular language. Use these skills in other languages/models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A69C7-823B-B25D-A6EA-9B2908509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1B1DB-1411-7A45-AD92-E0E08C1672B3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17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A634C-8D92-218B-19E6-138A58A86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A5E60-1D50-091B-2369-0BAD06463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67469A-1204-F7AA-3292-10F7425E2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5: 00011110 	10100000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53783-7EC1-DBB0-2C62-B301F1707B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925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01D1F1-7911-8C41-B84F-4A05C8A6A819}" type="slidenum">
              <a:rPr lang="en-US" altLang="x-none" sz="1300"/>
              <a:pPr/>
              <a:t>31</a:t>
            </a:fld>
            <a:endParaRPr lang="en-US" altLang="x-none" sz="1300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E8AB9DF-B41B-C049-83A6-9A6B7CDF8BDB}" type="slidenum">
              <a:rPr lang="en-US" altLang="x-none" sz="1300"/>
              <a:pPr/>
              <a:t>4</a:t>
            </a:fld>
            <a:endParaRPr lang="en-US" altLang="x-none" sz="13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x-none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6815C2B-B0B3-7D4C-96E0-006438D80158}" type="slidenum">
              <a:rPr lang="en-US" altLang="x-none" sz="1300"/>
              <a:pPr/>
              <a:t>5</a:t>
            </a:fld>
            <a:endParaRPr lang="en-US" altLang="x-none" sz="13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5DCA9A6-562D-834C-BD42-CA6106F5F6DD}" type="slidenum">
              <a:rPr lang="en-US" altLang="x-none" sz="1300"/>
              <a:pPr/>
              <a:t>6</a:t>
            </a:fld>
            <a:endParaRPr lang="en-US" altLang="x-none" sz="13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D5EF36E-4DC6-CB43-B69B-6FE6187EBC4B}" type="slidenum">
              <a:rPr lang="en-US" altLang="x-none" sz="1300"/>
              <a:pPr/>
              <a:t>7</a:t>
            </a:fld>
            <a:endParaRPr lang="en-US" altLang="x-none" sz="13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33CB8E9-E12D-324C-AD8A-43A4FA9DB079}" type="slidenum">
              <a:rPr lang="en-US" altLang="x-none" sz="1300"/>
              <a:pPr/>
              <a:t>8</a:t>
            </a:fld>
            <a:endParaRPr lang="en-US" altLang="x-none" sz="13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algn="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064780C-D1A0-B347-9572-2A976CCCE1A0}" type="slidenum">
              <a:rPr lang="en-US" altLang="x-none" sz="1300"/>
              <a:pPr/>
              <a:t>9</a:t>
            </a:fld>
            <a:endParaRPr lang="en-US" altLang="x-none" sz="13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tictacto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GYSeKow=/?share_link_id=64719206117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miro.com/app/board/uXjVGYSew48=/?share_link_id=21029144579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Propositional Logic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Conjunction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5850"/>
            <a:ext cx="8269288" cy="7429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conjunction</a:t>
            </a:r>
            <a:r>
              <a:rPr lang="en-US" altLang="x-none" dirty="0"/>
              <a:t> of two propositions is true </a:t>
            </a:r>
            <a:r>
              <a:rPr lang="en-US" altLang="x-none" dirty="0" err="1"/>
              <a:t>iff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FF0000"/>
                </a:solidFill>
              </a:rPr>
              <a:t>both propositions are true</a:t>
            </a:r>
          </a:p>
        </p:txBody>
      </p:sp>
      <p:sp>
        <p:nvSpPr>
          <p:cNvPr id="31747" name="Rectangle 19"/>
          <p:cNvSpPr>
            <a:spLocks noChangeArrowheads="1"/>
          </p:cNvSpPr>
          <p:nvPr/>
        </p:nvSpPr>
        <p:spPr bwMode="auto">
          <a:xfrm>
            <a:off x="2286000" y="3886200"/>
            <a:ext cx="4257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/>
              <a:t>The truth table for conjunction</a:t>
            </a:r>
          </a:p>
        </p:txBody>
      </p:sp>
      <p:graphicFrame>
        <p:nvGraphicFramePr>
          <p:cNvPr id="57449" name="Group 105"/>
          <p:cNvGraphicFramePr>
            <a:graphicFrameLocks noGrp="1"/>
          </p:cNvGraphicFramePr>
          <p:nvPr/>
        </p:nvGraphicFramePr>
        <p:xfrm>
          <a:off x="2057400" y="21145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87479" y="4407834"/>
            <a:ext cx="5285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b="1" i="1" dirty="0">
                <a:solidFill>
                  <a:srgbClr val="FF0000"/>
                </a:solidFill>
                <a:latin typeface="Comic Neue" panose="02000000000000000000" pitchFamily="2" charset="0"/>
              </a:rPr>
              <a:t>2</a:t>
            </a:r>
            <a:r>
              <a:rPr lang="en-US" altLang="x-none" b="1" i="1" baseline="30000" dirty="0">
                <a:solidFill>
                  <a:srgbClr val="FF0000"/>
                </a:solidFill>
                <a:latin typeface="Comic Neue" panose="02000000000000000000" pitchFamily="2" charset="0"/>
              </a:rPr>
              <a:t>2</a:t>
            </a:r>
            <a:r>
              <a:rPr lang="en-US" altLang="x-none" b="1" i="1" dirty="0">
                <a:solidFill>
                  <a:srgbClr val="FF0000"/>
                </a:solidFill>
                <a:latin typeface="Comic Neue" panose="02000000000000000000" pitchFamily="2" charset="0"/>
              </a:rPr>
              <a:t> = 4 rows since we know both p and q!</a:t>
            </a:r>
          </a:p>
        </p:txBody>
      </p:sp>
      <p:cxnSp>
        <p:nvCxnSpPr>
          <p:cNvPr id="8" name="Shape 7"/>
          <p:cNvCxnSpPr>
            <a:cxnSpLocks/>
            <a:stCxn id="6" idx="1"/>
            <a:endCxn id="57449" idx="1"/>
          </p:cNvCxnSpPr>
          <p:nvPr/>
        </p:nvCxnSpPr>
        <p:spPr bwMode="auto">
          <a:xfrm rot="10800000" flipH="1">
            <a:off x="1687478" y="2990851"/>
            <a:ext cx="369921" cy="1647816"/>
          </a:xfrm>
          <a:prstGeom prst="curvedConnector3">
            <a:avLst>
              <a:gd name="adj1" fmla="val -61797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38800" y="25146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38800" y="28575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38800" y="32004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15000" y="35433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Disjunction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69288" cy="7429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disjunction</a:t>
            </a:r>
            <a:r>
              <a:rPr lang="en-US" altLang="x-none" dirty="0"/>
              <a:t> of two propositions is true </a:t>
            </a:r>
            <a:r>
              <a:rPr lang="en-US" altLang="x-none" dirty="0" err="1"/>
              <a:t>iff</a:t>
            </a:r>
            <a:r>
              <a:rPr lang="en-US" altLang="x-none" dirty="0"/>
              <a:t> </a:t>
            </a:r>
            <a:r>
              <a:rPr lang="en-US" altLang="x-none" i="1" dirty="0">
                <a:solidFill>
                  <a:srgbClr val="FF0000"/>
                </a:solidFill>
              </a:rPr>
              <a:t>at least one</a:t>
            </a:r>
            <a:r>
              <a:rPr lang="en-US" altLang="x-none" dirty="0">
                <a:solidFill>
                  <a:srgbClr val="FF0000"/>
                </a:solidFill>
              </a:rPr>
              <a:t> proposition is true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339975" y="3943350"/>
            <a:ext cx="4155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/>
              <a:t>The truth table for disjunction</a:t>
            </a:r>
          </a:p>
        </p:txBody>
      </p:sp>
      <p:graphicFrame>
        <p:nvGraphicFramePr>
          <p:cNvPr id="59398" name="Group 6"/>
          <p:cNvGraphicFramePr>
            <a:graphicFrameLocks noGrp="1"/>
          </p:cNvGraphicFramePr>
          <p:nvPr/>
        </p:nvGraphicFramePr>
        <p:xfrm>
          <a:off x="2057400" y="217170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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8800" y="25717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9146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32575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48496" y="360045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2400"/>
              <a:t>Conjunction and disjunction examples</a:t>
            </a:r>
            <a:endParaRPr lang="en-US" altLang="x-none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15616"/>
            <a:ext cx="8193088" cy="3856434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Let: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 x</a:t>
            </a:r>
            <a:r>
              <a:rPr lang="en-US" altLang="x-none" baseline="30000" dirty="0">
                <a:sym typeface="Symbol" charset="2"/>
              </a:rPr>
              <a:t>2</a:t>
            </a:r>
            <a:r>
              <a:rPr lang="en-US" altLang="x-none" dirty="0">
                <a:sym typeface="Symbol" charset="2"/>
              </a:rPr>
              <a:t> ≥ 0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q  A lion weighs less than a mouse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r  10 &lt; 7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s  Pittsburgh is located in Pennsylvania</a:t>
            </a:r>
          </a:p>
          <a:p>
            <a:pPr eaLnBrk="1" hangingPunct="1"/>
            <a:endParaRPr lang="en-US" altLang="x-none" dirty="0">
              <a:sym typeface="Symbol" charset="2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dirty="0">
                <a:sym typeface="Symbol" charset="2"/>
              </a:rPr>
              <a:t>What are the truth values of these expressions: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  q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  s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  q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q  r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557463" y="3476626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009051"/>
                </a:solidFill>
              </a:rPr>
              <a:t>True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581275" y="3743326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009051"/>
                </a:solidFill>
              </a:rPr>
              <a:t>True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555875" y="3200401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555875" y="4029076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False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03369" y="806054"/>
            <a:ext cx="6190264" cy="1015663"/>
            <a:chOff x="2003363" y="1074003"/>
            <a:chExt cx="6189799" cy="1355230"/>
          </a:xfrm>
        </p:grpSpPr>
        <p:sp>
          <p:nvSpPr>
            <p:cNvPr id="35852" name="TextBox 12"/>
            <p:cNvSpPr txBox="1">
              <a:spLocks noChangeArrowheads="1"/>
            </p:cNvSpPr>
            <p:nvPr/>
          </p:nvSpPr>
          <p:spPr bwMode="auto">
            <a:xfrm>
              <a:off x="4184032" y="1074003"/>
              <a:ext cx="4009130" cy="135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This symbol means </a:t>
              </a:r>
              <a:r>
                <a:rPr lang="en-US" altLang="ja-JP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“is defined as”</a:t>
              </a:r>
            </a:p>
            <a:p>
              <a:pPr algn="ctr"/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 or </a:t>
              </a:r>
              <a:r>
                <a:rPr lang="en-US" altLang="ja-JP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“is equivalent to”</a:t>
              </a:r>
            </a:p>
            <a:p>
              <a:pPr algn="ctr"/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(sometimes seen as </a:t>
              </a:r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≜</a:t>
              </a:r>
              <a:r>
                <a:rPr lang="en-US" altLang="x-none" sz="2000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)</a:t>
              </a:r>
            </a:p>
          </p:txBody>
        </p:sp>
        <p:cxnSp>
          <p:nvCxnSpPr>
            <p:cNvPr id="16" name="Shape 15"/>
            <p:cNvCxnSpPr/>
            <p:nvPr/>
          </p:nvCxnSpPr>
          <p:spPr bwMode="auto">
            <a:xfrm rot="10800000" flipV="1">
              <a:off x="2003363" y="1529144"/>
              <a:ext cx="2202708" cy="587873"/>
            </a:xfrm>
            <a:prstGeom prst="curvedConnector3">
              <a:avLst>
                <a:gd name="adj1" fmla="val 100189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585357" y="3290802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559928" y="3543300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552701" y="3810000"/>
            <a:ext cx="26670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536372" y="4132467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9BCA4-90AE-9C0F-CEB4-3A7B4C2EFF20}"/>
              </a:ext>
            </a:extLst>
          </p:cNvPr>
          <p:cNvSpPr txBox="1"/>
          <p:nvPr/>
        </p:nvSpPr>
        <p:spPr>
          <a:xfrm>
            <a:off x="2555419" y="1494063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051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85EF8-FC9B-220F-90E8-E7D90A6462C6}"/>
              </a:ext>
            </a:extLst>
          </p:cNvPr>
          <p:cNvSpPr txBox="1"/>
          <p:nvPr/>
        </p:nvSpPr>
        <p:spPr>
          <a:xfrm>
            <a:off x="4746943" y="179019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7EDB4-1042-ED93-2297-00733C94DA53}"/>
              </a:ext>
            </a:extLst>
          </p:cNvPr>
          <p:cNvSpPr txBox="1"/>
          <p:nvPr/>
        </p:nvSpPr>
        <p:spPr>
          <a:xfrm>
            <a:off x="2581275" y="2049252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7D892-FB69-583B-6650-9358220FFBD9}"/>
              </a:ext>
            </a:extLst>
          </p:cNvPr>
          <p:cNvSpPr txBox="1"/>
          <p:nvPr/>
        </p:nvSpPr>
        <p:spPr>
          <a:xfrm>
            <a:off x="5128956" y="2357028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051"/>
                </a:solidFill>
              </a:rPr>
              <a:t>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68612" grpId="0"/>
      <p:bldP spid="68613" grpId="0"/>
      <p:bldP spid="68614" grpId="0"/>
      <p:bldP spid="68615" grpId="0"/>
      <p:bldP spid="22" grpId="0" animBg="1"/>
      <p:bldP spid="23" grpId="0" animBg="1"/>
      <p:bldP spid="24" grpId="0" animBg="1"/>
      <p:bldP spid="25" grpId="0" animBg="1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In-class Activities</a:t>
            </a:r>
            <a:endParaRPr lang="en-US" altLang="x-none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87066"/>
            <a:ext cx="8650288" cy="23133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1: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Let p</a:t>
            </a:r>
            <a:r>
              <a:rPr lang="en-US" altLang="x-none" dirty="0">
                <a:sym typeface="Symbol" charset="2"/>
              </a:rPr>
              <a:t>  2+2=5, q  eagles can fly, r  1=1. Determine the value for each of the following: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 q</a:t>
            </a:r>
          </a:p>
          <a:p>
            <a:pPr lvl="1" eaLnBrk="1" hangingPunct="1"/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  </a:t>
            </a:r>
            <a:r>
              <a:rPr lang="en-US" altLang="x-none" dirty="0"/>
              <a:t>q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</a:t>
            </a:r>
          </a:p>
          <a:p>
            <a:pPr lvl="1" eaLnBrk="1" hangingPunct="1"/>
            <a:r>
              <a:rPr lang="en-US" altLang="x-none" dirty="0"/>
              <a:t>(p </a:t>
            </a:r>
            <a:r>
              <a:rPr lang="en-US" altLang="x-none" dirty="0">
                <a:sym typeface="Symbol" charset="2"/>
              </a:rPr>
              <a:t> q)  (</a:t>
            </a:r>
            <a:r>
              <a:rPr lang="en-US" altLang="x-none" dirty="0"/>
              <a:t>¬r </a:t>
            </a:r>
            <a:r>
              <a:rPr lang="en-US" altLang="x-none" dirty="0">
                <a:sym typeface="Symbol" charset="2"/>
              </a:rPr>
              <a:t>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p)</a:t>
            </a:r>
            <a:endParaRPr lang="en-US" altLang="x-non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0BD21F-7311-E05C-4A7E-CAC973B574D8}"/>
              </a:ext>
            </a:extLst>
          </p:cNvPr>
          <p:cNvGrpSpPr/>
          <p:nvPr/>
        </p:nvGrpSpPr>
        <p:grpSpPr>
          <a:xfrm>
            <a:off x="3583477" y="3600450"/>
            <a:ext cx="1977046" cy="954107"/>
            <a:chOff x="3525276" y="3600450"/>
            <a:chExt cx="1977046" cy="954107"/>
          </a:xfrm>
        </p:grpSpPr>
        <p:pic>
          <p:nvPicPr>
            <p:cNvPr id="3" name="Picture 2" descr="Top Hat FAQs • Resource • BYU-Idaho Learning and Teaching">
              <a:extLst>
                <a:ext uri="{FF2B5EF4-FFF2-40B4-BE49-F238E27FC236}">
                  <a16:creationId xmlns:a16="http://schemas.microsoft.com/office/drawing/2014/main" id="{419B5228-279A-327C-A159-1B6C09E1B1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0" t="16631" r="29430" b="15597"/>
            <a:stretch>
              <a:fillRect/>
            </a:stretch>
          </p:blipFill>
          <p:spPr bwMode="auto">
            <a:xfrm>
              <a:off x="4744901" y="3600450"/>
              <a:ext cx="757421" cy="95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B7A35F-9A32-41A7-1EF8-BEA709DAE818}"/>
                </a:ext>
              </a:extLst>
            </p:cNvPr>
            <p:cNvSpPr txBox="1"/>
            <p:nvPr/>
          </p:nvSpPr>
          <p:spPr>
            <a:xfrm>
              <a:off x="3525276" y="3877448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Submit 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39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Exclusive or (XOR)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944" y="1028700"/>
            <a:ext cx="8562111" cy="74295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charset="2"/>
              <a:buNone/>
            </a:pPr>
            <a:r>
              <a:rPr lang="en-US" altLang="x-none" sz="2200" dirty="0"/>
              <a:t>The </a:t>
            </a:r>
            <a:r>
              <a:rPr lang="en-US" altLang="x-none" sz="2200" dirty="0">
                <a:solidFill>
                  <a:schemeClr val="bg2"/>
                </a:solidFill>
              </a:rPr>
              <a:t>exclusive or</a:t>
            </a:r>
            <a:r>
              <a:rPr lang="en-US" altLang="x-none" sz="2200" dirty="0"/>
              <a:t> of two propositions is true </a:t>
            </a:r>
            <a:r>
              <a:rPr lang="en-US" altLang="x-none" sz="2200" dirty="0" err="1">
                <a:solidFill>
                  <a:srgbClr val="FF0000"/>
                </a:solidFill>
              </a:rPr>
              <a:t>iff</a:t>
            </a:r>
            <a:r>
              <a:rPr lang="en-US" altLang="x-none" sz="2200" dirty="0">
                <a:solidFill>
                  <a:srgbClr val="FF0000"/>
                </a:solidFill>
              </a:rPr>
              <a:t> </a:t>
            </a:r>
            <a:r>
              <a:rPr lang="en-US" altLang="x-none" sz="2200" i="1" dirty="0">
                <a:solidFill>
                  <a:srgbClr val="FF0000"/>
                </a:solidFill>
              </a:rPr>
              <a:t>exactly one</a:t>
            </a:r>
            <a:r>
              <a:rPr lang="en-US" altLang="x-none" sz="2200" dirty="0">
                <a:solidFill>
                  <a:srgbClr val="FF0000"/>
                </a:solidFill>
              </a:rPr>
              <a:t> proposition is true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257426" y="3657600"/>
            <a:ext cx="4325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/>
              <a:t>The truth table for </a:t>
            </a:r>
            <a:r>
              <a:rPr lang="en-US" altLang="x-none" dirty="0">
                <a:solidFill>
                  <a:schemeClr val="bg2"/>
                </a:solidFill>
              </a:rPr>
              <a:t>exclusive or</a:t>
            </a:r>
          </a:p>
        </p:txBody>
      </p:sp>
      <p:graphicFrame>
        <p:nvGraphicFramePr>
          <p:cNvPr id="61446" name="Group 6"/>
          <p:cNvGraphicFramePr>
            <a:graphicFrameLocks noGrp="1"/>
          </p:cNvGraphicFramePr>
          <p:nvPr/>
        </p:nvGraphicFramePr>
        <p:xfrm>
          <a:off x="2057400" y="18859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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152400" y="4197930"/>
            <a:ext cx="8802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1113" indent="-11113" algn="l"/>
            <a:r>
              <a:rPr lang="en-US" altLang="x-none" sz="2100" dirty="0">
                <a:solidFill>
                  <a:schemeClr val="bg2"/>
                </a:solidFill>
              </a:rPr>
              <a:t>Note:</a:t>
            </a:r>
            <a:r>
              <a:rPr lang="en-US" altLang="x-none" sz="2100" dirty="0"/>
              <a:t> Exclusive or is typically used to natural language to identify </a:t>
            </a:r>
            <a:r>
              <a:rPr lang="en-US" altLang="x-none" sz="2100" i="1" dirty="0"/>
              <a:t>choices</a:t>
            </a:r>
            <a:r>
              <a:rPr lang="en-US" altLang="x-none" sz="2100" dirty="0"/>
              <a:t>. For example, </a:t>
            </a:r>
            <a:r>
              <a:rPr lang="en-US" altLang="ja-JP" sz="2100" dirty="0"/>
              <a:t>“You may have a soup or salad with your entree.”</a:t>
            </a:r>
            <a:endParaRPr lang="en-US" altLang="x-none" sz="21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2943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26372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38800" y="29801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38800" y="33230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1" grpId="0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Implication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8269288" cy="17145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implication</a:t>
            </a:r>
            <a:r>
              <a:rPr lang="en-US" altLang="x-none" dirty="0"/>
              <a:t> p </a:t>
            </a:r>
            <a:r>
              <a:rPr lang="en-US" altLang="x-none" dirty="0">
                <a:sym typeface="Symbol" charset="2"/>
              </a:rPr>
              <a:t>→ </a:t>
            </a:r>
            <a:r>
              <a:rPr lang="en-US" altLang="x-none" dirty="0"/>
              <a:t>q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 if p is </a:t>
            </a:r>
            <a:r>
              <a:rPr lang="en-US" altLang="x-none" dirty="0">
                <a:solidFill>
                  <a:srgbClr val="009051"/>
                </a:solidFill>
              </a:rPr>
              <a:t>true</a:t>
            </a:r>
            <a:r>
              <a:rPr lang="en-US" altLang="x-none" dirty="0"/>
              <a:t>, and q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; p → q is </a:t>
            </a:r>
            <a:r>
              <a:rPr lang="en-US" altLang="x-none" dirty="0">
                <a:solidFill>
                  <a:srgbClr val="009051"/>
                </a:solidFill>
              </a:rPr>
              <a:t>true</a:t>
            </a:r>
            <a:r>
              <a:rPr lang="en-US" altLang="x-none" dirty="0"/>
              <a:t> otherwise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/>
              <a:t>Terminology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 is called the hypothesis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q is called the conclusion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347913" y="4686300"/>
            <a:ext cx="4155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/>
              <a:t>The truth table for </a:t>
            </a:r>
            <a:r>
              <a:rPr lang="en-US" altLang="x-none" dirty="0">
                <a:solidFill>
                  <a:schemeClr val="bg2"/>
                </a:solidFill>
              </a:rPr>
              <a:t>implication</a:t>
            </a:r>
          </a:p>
        </p:txBody>
      </p:sp>
      <p:graphicFrame>
        <p:nvGraphicFramePr>
          <p:cNvPr id="6349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61317"/>
              </p:ext>
            </p:extLst>
          </p:nvPr>
        </p:nvGraphicFramePr>
        <p:xfrm>
          <a:off x="2057400" y="29146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→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8800" y="33147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36576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8800" y="40005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38800" y="4343400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Implication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US" altLang="x-none" sz="2400" dirty="0"/>
              <a:t>The implication p </a:t>
            </a:r>
            <a:r>
              <a:rPr lang="en-US" altLang="x-none" sz="2400" dirty="0">
                <a:sym typeface="Symbol" charset="2"/>
              </a:rPr>
              <a:t>→</a:t>
            </a:r>
            <a:r>
              <a:rPr lang="en-US" altLang="x-none" sz="2400" dirty="0"/>
              <a:t> q can be read in a number of (equivalent) ways:</a:t>
            </a:r>
          </a:p>
          <a:p>
            <a:pPr lvl="1" algn="just" eaLnBrk="1" hangingPunct="1"/>
            <a:r>
              <a:rPr lang="en-US" altLang="x-none" sz="2200" dirty="0"/>
              <a:t>If p then q</a:t>
            </a:r>
          </a:p>
          <a:p>
            <a:pPr lvl="1" algn="just" eaLnBrk="1" hangingPunct="1"/>
            <a:r>
              <a:rPr lang="en-US" altLang="x-none" sz="2200" dirty="0"/>
              <a:t>p only if q</a:t>
            </a:r>
          </a:p>
          <a:p>
            <a:pPr lvl="1" algn="just" eaLnBrk="1" hangingPunct="1"/>
            <a:r>
              <a:rPr lang="en-US" altLang="x-none" sz="2200" dirty="0"/>
              <a:t>p is sufficient for q</a:t>
            </a:r>
          </a:p>
          <a:p>
            <a:pPr lvl="1" algn="just" eaLnBrk="1" hangingPunct="1"/>
            <a:r>
              <a:rPr lang="en-US" altLang="x-none" sz="2200" dirty="0"/>
              <a:t>q whenever p</a:t>
            </a:r>
            <a:endParaRPr lang="en-US" altLang="x-none" sz="2200" dirty="0">
              <a:sym typeface="Symbol" charset="2"/>
            </a:endParaRPr>
          </a:p>
          <a:p>
            <a:pPr marL="0" indent="0" algn="just" eaLnBrk="1" hangingPunct="1"/>
            <a:endParaRPr lang="en-US" altLang="x-none" sz="2400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Implication examples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85850"/>
            <a:ext cx="8193088" cy="351353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Let: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Jane gets a 100% on her final exam</a:t>
            </a:r>
          </a:p>
          <a:p>
            <a:pPr lvl="1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Jane gets an A on her final exam</a:t>
            </a:r>
          </a:p>
          <a:p>
            <a:pPr lvl="1" eaLnBrk="1" hangingPunct="1"/>
            <a:endParaRPr lang="en-US" altLang="x-none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What are the truth values of these implications:</a:t>
            </a:r>
          </a:p>
          <a:p>
            <a:pPr lvl="1" eaLnBrk="1" hangingPunct="1"/>
            <a:r>
              <a:rPr lang="en-US" altLang="x-none" dirty="0"/>
              <a:t>p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q</a:t>
            </a:r>
          </a:p>
          <a:p>
            <a:pPr lvl="1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p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2795588" y="2559844"/>
            <a:ext cx="625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009051"/>
                </a:solidFill>
              </a:rPr>
              <a:t>true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2778126" y="2857500"/>
            <a:ext cx="72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15537" y="2642592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17913" y="2939589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Other conditional statements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44204"/>
            <a:ext cx="7772400" cy="188595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altLang="x-none" sz="2200" dirty="0"/>
              <a:t>Given an implication p </a:t>
            </a:r>
            <a:r>
              <a:rPr lang="en-US" altLang="x-none" sz="2200" dirty="0">
                <a:sym typeface="Symbol" charset="2"/>
              </a:rPr>
              <a:t>→ q:</a:t>
            </a:r>
          </a:p>
          <a:p>
            <a:pPr lvl="1" eaLnBrk="1" hangingPunct="1"/>
            <a:r>
              <a:rPr lang="en-US" altLang="x-none" sz="2200" dirty="0">
                <a:sym typeface="Symbol" charset="2"/>
              </a:rPr>
              <a:t>q → p is its </a:t>
            </a:r>
            <a:r>
              <a:rPr lang="en-US" altLang="x-none" sz="2200" dirty="0">
                <a:solidFill>
                  <a:schemeClr val="bg2"/>
                </a:solidFill>
                <a:sym typeface="Symbol" charset="2"/>
              </a:rPr>
              <a:t>converse</a:t>
            </a:r>
          </a:p>
          <a:p>
            <a:pPr lvl="1" eaLnBrk="1" hangingPunct="1"/>
            <a:r>
              <a:rPr lang="en-US" altLang="x-none" sz="2200" dirty="0"/>
              <a:t>¬</a:t>
            </a:r>
            <a:r>
              <a:rPr lang="en-US" altLang="x-none" sz="2200" dirty="0">
                <a:sym typeface="Symbol" charset="2"/>
              </a:rPr>
              <a:t>q → </a:t>
            </a:r>
            <a:r>
              <a:rPr lang="en-US" altLang="x-none" sz="2200" dirty="0"/>
              <a:t>¬</a:t>
            </a:r>
            <a:r>
              <a:rPr lang="en-US" altLang="x-none" sz="2200" dirty="0">
                <a:sym typeface="Symbol" charset="2"/>
              </a:rPr>
              <a:t>p is its </a:t>
            </a:r>
            <a:r>
              <a:rPr lang="en-US" altLang="x-none" sz="2200" dirty="0">
                <a:solidFill>
                  <a:schemeClr val="bg2"/>
                </a:solidFill>
                <a:sym typeface="Symbol" charset="2"/>
              </a:rPr>
              <a:t>contrapositive</a:t>
            </a:r>
          </a:p>
          <a:p>
            <a:pPr lvl="1" eaLnBrk="1" hangingPunct="1"/>
            <a:r>
              <a:rPr lang="en-US" altLang="x-none" sz="2200" dirty="0"/>
              <a:t>¬p </a:t>
            </a:r>
            <a:r>
              <a:rPr lang="en-US" altLang="x-none" sz="2200" dirty="0">
                <a:sym typeface="Symbol" charset="2"/>
              </a:rPr>
              <a:t>→</a:t>
            </a:r>
            <a:r>
              <a:rPr lang="en-US" altLang="x-none" sz="2200" dirty="0"/>
              <a:t> ¬q is its </a:t>
            </a:r>
            <a:r>
              <a:rPr lang="en-US" altLang="x-none" sz="2200" dirty="0">
                <a:solidFill>
                  <a:schemeClr val="bg2"/>
                </a:solidFill>
              </a:rPr>
              <a:t>inverse</a:t>
            </a:r>
            <a:endParaRPr lang="en-US" altLang="x-none" sz="2200" dirty="0">
              <a:solidFill>
                <a:schemeClr val="bg2"/>
              </a:solidFill>
              <a:sym typeface="Symbol" charset="2"/>
            </a:endParaRPr>
          </a:p>
          <a:p>
            <a:pPr lvl="1" eaLnBrk="1" hangingPunct="1"/>
            <a:endParaRPr lang="en-US" altLang="x-none" sz="2200" dirty="0">
              <a:sym typeface="Symbol" charset="2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762001" y="3519488"/>
            <a:ext cx="7712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63600" indent="-863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Note:</a:t>
            </a:r>
            <a:r>
              <a:rPr lang="en-US" altLang="x-none" dirty="0">
                <a:sym typeface="Symbol" charset="2"/>
              </a:rPr>
              <a:t>  An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implication</a:t>
            </a:r>
            <a:r>
              <a:rPr lang="en-US" altLang="x-none" dirty="0">
                <a:sym typeface="Symbol" charset="2"/>
              </a:rPr>
              <a:t> and its </a:t>
            </a:r>
            <a:r>
              <a:rPr lang="en-US" altLang="x-none" dirty="0">
                <a:solidFill>
                  <a:srgbClr val="009051"/>
                </a:solidFill>
                <a:sym typeface="Symbol" charset="2"/>
              </a:rPr>
              <a:t>contrapositive</a:t>
            </a:r>
            <a:r>
              <a:rPr lang="en-US" altLang="x-none" dirty="0">
                <a:sym typeface="Symbol" charset="2"/>
              </a:rPr>
              <a:t> </a:t>
            </a:r>
            <a:r>
              <a:rPr lang="en-US" altLang="x-none" i="1" dirty="0">
                <a:sym typeface="Symbol" charset="2"/>
              </a:rPr>
              <a:t>always</a:t>
            </a:r>
            <a:r>
              <a:rPr lang="en-US" altLang="x-none" dirty="0">
                <a:sym typeface="Symbol" charset="2"/>
              </a:rPr>
              <a:t> have the same truth value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5791200" y="1885950"/>
            <a:ext cx="2895600" cy="1371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dirty="0"/>
              <a:t>Why might this</a:t>
            </a:r>
          </a:p>
          <a:p>
            <a:pPr algn="ctr"/>
            <a:r>
              <a:rPr lang="en-US" altLang="x-none" dirty="0"/>
              <a:t>be useful?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err="1"/>
              <a:t>Biconditional</a:t>
            </a:r>
            <a:endParaRPr lang="en-US" altLang="x-none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8269288" cy="800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/>
              <a:t>The </a:t>
            </a:r>
            <a:r>
              <a:rPr lang="en-US" altLang="x-none" sz="2000" dirty="0">
                <a:solidFill>
                  <a:schemeClr val="bg2"/>
                </a:solidFill>
              </a:rPr>
              <a:t>biconditional</a:t>
            </a:r>
            <a:r>
              <a:rPr lang="en-US" altLang="x-none" sz="2000" dirty="0"/>
              <a:t> p </a:t>
            </a:r>
            <a:r>
              <a:rPr lang="en-US" altLang="x-none" dirty="0">
                <a:sym typeface="Symbol" charset="2"/>
              </a:rPr>
              <a:t></a:t>
            </a:r>
            <a:r>
              <a:rPr lang="en-US" altLang="x-none" sz="2000" dirty="0"/>
              <a:t> q is </a:t>
            </a:r>
            <a:r>
              <a:rPr lang="en-US" altLang="x-none" sz="2000" dirty="0">
                <a:solidFill>
                  <a:srgbClr val="009051"/>
                </a:solidFill>
              </a:rPr>
              <a:t>true</a:t>
            </a:r>
            <a:r>
              <a:rPr lang="en-US" altLang="x-none" sz="2000" dirty="0"/>
              <a:t> if and only if </a:t>
            </a:r>
            <a:r>
              <a:rPr lang="en-US" altLang="x-none" sz="2000" dirty="0">
                <a:solidFill>
                  <a:srgbClr val="FF0000"/>
                </a:solidFill>
              </a:rPr>
              <a:t>p and q assume the same truth value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1927225" y="3657600"/>
            <a:ext cx="4926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/>
              <a:t>The truth table for the biconditional</a:t>
            </a:r>
          </a:p>
        </p:txBody>
      </p:sp>
      <p:graphicFrame>
        <p:nvGraphicFramePr>
          <p:cNvPr id="77829" name="Group 5"/>
          <p:cNvGraphicFramePr>
            <a:graphicFrameLocks noGrp="1"/>
          </p:cNvGraphicFramePr>
          <p:nvPr/>
        </p:nvGraphicFramePr>
        <p:xfrm>
          <a:off x="1981200" y="1885950"/>
          <a:ext cx="4648200" cy="1752602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  <a:sym typeface="Symbol" pitchFamily="-105" charset="2"/>
                        </a:rPr>
                        <a:t>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224444" y="4229100"/>
            <a:ext cx="86452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0100" indent="-8001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200" dirty="0">
                <a:solidFill>
                  <a:schemeClr val="bg2"/>
                </a:solidFill>
              </a:rPr>
              <a:t>Note:</a:t>
            </a:r>
            <a:r>
              <a:rPr lang="en-US" altLang="x-none" sz="2200" dirty="0"/>
              <a:t> The </a:t>
            </a:r>
            <a:r>
              <a:rPr lang="en-US" altLang="x-none" sz="2200" dirty="0" err="1"/>
              <a:t>biconditional</a:t>
            </a:r>
            <a:r>
              <a:rPr lang="en-US" altLang="x-none" sz="2200" dirty="0"/>
              <a:t> statement p </a:t>
            </a:r>
            <a:r>
              <a:rPr lang="en-US" altLang="x-none" sz="2200" dirty="0">
                <a:sym typeface="Symbol" charset="2"/>
              </a:rPr>
              <a:t> q is often read as </a:t>
            </a:r>
            <a:r>
              <a:rPr lang="en-US" altLang="ja-JP" sz="2200" dirty="0">
                <a:sym typeface="Symbol" charset="2"/>
              </a:rPr>
              <a:t>“p if and only if q” or “p is a necessary and sufficient condition for q.”</a:t>
            </a:r>
            <a:endParaRPr lang="en-US" altLang="x-none" sz="2200" dirty="0">
              <a:sym typeface="Symbol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62600" y="22943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62600" y="26372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62600" y="303726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72296" y="3323013"/>
            <a:ext cx="609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3" grpId="0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[Key CS Link]</a:t>
            </a:r>
            <a:r>
              <a:rPr lang="en-US" altLang="ja-JP" dirty="0"/>
              <a:t> Propositional Logic</a:t>
            </a:r>
            <a:endParaRPr lang="en-US" altLang="x-none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865914" cy="3657600"/>
          </a:xfrm>
        </p:spPr>
        <p:txBody>
          <a:bodyPr>
            <a:normAutofit/>
          </a:bodyPr>
          <a:lstStyle/>
          <a:p>
            <a:r>
              <a:rPr lang="en-US" altLang="x-none" sz="2600" dirty="0"/>
              <a:t>Let’s play Tic-Tac-Toe</a:t>
            </a:r>
          </a:p>
          <a:p>
            <a:pPr marL="131445" indent="0">
              <a:buNone/>
            </a:pPr>
            <a:r>
              <a:rPr lang="en-US" altLang="x-none" sz="2600" dirty="0"/>
              <a:t>	</a:t>
            </a:r>
            <a:r>
              <a:rPr lang="en-US" altLang="x-none" sz="2600" dirty="0">
                <a:hlinkClick r:id="rId3"/>
              </a:rPr>
              <a:t>https://playtictactoe.org/</a:t>
            </a:r>
            <a:r>
              <a:rPr lang="en-US" altLang="x-none" sz="2600" dirty="0"/>
              <a:t> </a:t>
            </a:r>
          </a:p>
          <a:p>
            <a:endParaRPr lang="en-US" altLang="x-none" sz="2600" dirty="0"/>
          </a:p>
          <a:p>
            <a:r>
              <a:rPr lang="en-US" altLang="x-none" sz="2600" dirty="0">
                <a:solidFill>
                  <a:srgbClr val="FF0000"/>
                </a:solidFill>
              </a:rPr>
              <a:t>What is our strategy?</a:t>
            </a: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6F82C2-C234-BA38-B6D6-6F8ACC9F8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233" y="1408339"/>
            <a:ext cx="2704567" cy="32412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8220"/>
            <a:ext cx="914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600" dirty="0"/>
              <a:t>Truth tables can also be made for more complex expressions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7391400" cy="742950"/>
          </a:xfrm>
        </p:spPr>
        <p:txBody>
          <a:bodyPr/>
          <a:lstStyle/>
          <a:p>
            <a:pPr marL="1485900" indent="-1485900" defTabSz="571500" eaLnBrk="1" hangingPunct="1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Example: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What is the truth table for (p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q)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¬r?</a:t>
            </a:r>
          </a:p>
        </p:txBody>
      </p:sp>
      <p:graphicFrame>
        <p:nvGraphicFramePr>
          <p:cNvPr id="80145" name="Group 2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49286"/>
              </p:ext>
            </p:extLst>
          </p:nvPr>
        </p:nvGraphicFramePr>
        <p:xfrm>
          <a:off x="1447800" y="1885950"/>
          <a:ext cx="6400800" cy="30861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 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q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¬r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 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sym typeface="Symbol" charset="2"/>
                        </a:rPr>
                        <a:t>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q) </a:t>
                      </a:r>
                      <a:r>
                        <a:rPr lang="en-US" altLang="x-none" sz="1800" dirty="0">
                          <a:sym typeface="Symbol" charset="2"/>
                        </a:rPr>
                        <a:t>→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¬r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Osaka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9751" y="2228850"/>
            <a:ext cx="975649" cy="2743200"/>
            <a:chOff x="320153" y="2819400"/>
            <a:chExt cx="975247" cy="3657600"/>
          </a:xfrm>
          <a:solidFill>
            <a:schemeClr val="bg1"/>
          </a:solidFill>
        </p:grpSpPr>
        <p:sp>
          <p:nvSpPr>
            <p:cNvPr id="5" name="Left Brace 4"/>
            <p:cNvSpPr/>
            <p:nvPr/>
          </p:nvSpPr>
          <p:spPr bwMode="auto">
            <a:xfrm>
              <a:off x="838388" y="2819400"/>
              <a:ext cx="457012" cy="3657600"/>
            </a:xfrm>
            <a:prstGeom prst="leftBrace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0279" name="TextBox 5"/>
            <p:cNvSpPr txBox="1">
              <a:spLocks noChangeArrowheads="1"/>
            </p:cNvSpPr>
            <p:nvPr/>
          </p:nvSpPr>
          <p:spPr bwMode="auto">
            <a:xfrm rot="17558820">
              <a:off x="-463264" y="4303495"/>
              <a:ext cx="1966779" cy="3999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2</a:t>
              </a:r>
              <a:r>
                <a:rPr lang="en-US" altLang="x-none" sz="2000" baseline="30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3</a:t>
              </a:r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 = 8 rows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62413" y="1924050"/>
            <a:ext cx="990600" cy="2857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57800" y="1933575"/>
            <a:ext cx="533400" cy="2857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19800" y="1924050"/>
            <a:ext cx="1676400" cy="2857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66800" y="1034653"/>
            <a:ext cx="4457700" cy="898922"/>
            <a:chOff x="1066800" y="1378803"/>
            <a:chExt cx="4457700" cy="1199039"/>
          </a:xfrm>
        </p:grpSpPr>
        <p:sp>
          <p:nvSpPr>
            <p:cNvPr id="50275" name="TextBox 7"/>
            <p:cNvSpPr txBox="1">
              <a:spLocks noChangeArrowheads="1"/>
            </p:cNvSpPr>
            <p:nvPr/>
          </p:nvSpPr>
          <p:spPr bwMode="auto">
            <a:xfrm>
              <a:off x="1066800" y="1378803"/>
              <a:ext cx="2937692" cy="94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Subexpressions of </a:t>
              </a:r>
            </a:p>
            <a:p>
              <a:pPr algn="ctr"/>
              <a:r>
                <a:rPr lang="en-US" altLang="ja-JP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“what we want to know”</a:t>
              </a:r>
              <a:endParaRPr lang="en-US" altLang="x-none" sz="2000" dirty="0">
                <a:solidFill>
                  <a:schemeClr val="bg2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4" name="Shape 13"/>
            <p:cNvCxnSpPr>
              <a:stCxn id="50275" idx="3"/>
              <a:endCxn id="10" idx="0"/>
            </p:cNvCxnSpPr>
            <p:nvPr/>
          </p:nvCxnSpPr>
          <p:spPr bwMode="auto">
            <a:xfrm>
              <a:off x="4004492" y="1850915"/>
              <a:ext cx="553221" cy="714222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hape 15"/>
            <p:cNvCxnSpPr>
              <a:endCxn id="11" idx="0"/>
            </p:cNvCxnSpPr>
            <p:nvPr/>
          </p:nvCxnSpPr>
          <p:spPr bwMode="auto">
            <a:xfrm>
              <a:off x="4038600" y="1752013"/>
              <a:ext cx="1485900" cy="825829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181600" y="1082278"/>
            <a:ext cx="3962400" cy="841772"/>
            <a:chOff x="5181600" y="1443335"/>
            <a:chExt cx="3962400" cy="1121549"/>
          </a:xfrm>
        </p:grpSpPr>
        <p:sp>
          <p:nvSpPr>
            <p:cNvPr id="50273" name="TextBox 8"/>
            <p:cNvSpPr txBox="1">
              <a:spLocks noChangeArrowheads="1"/>
            </p:cNvSpPr>
            <p:nvPr/>
          </p:nvSpPr>
          <p:spPr bwMode="auto">
            <a:xfrm>
              <a:off x="5181600" y="1443335"/>
              <a:ext cx="3962400" cy="53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What we want to know</a:t>
              </a:r>
            </a:p>
          </p:txBody>
        </p:sp>
        <p:cxnSp>
          <p:nvCxnSpPr>
            <p:cNvPr id="19" name="Curved Connector 18"/>
            <p:cNvCxnSpPr>
              <a:stCxn id="50273" idx="2"/>
              <a:endCxn id="12" idx="0"/>
            </p:cNvCxnSpPr>
            <p:nvPr/>
          </p:nvCxnSpPr>
          <p:spPr bwMode="auto">
            <a:xfrm rot="5400000">
              <a:off x="6716172" y="2118256"/>
              <a:ext cx="588456" cy="3048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4000" y="2286000"/>
            <a:ext cx="2209800" cy="262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191000" y="22860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191000" y="25717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91000" y="29146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191000" y="32575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191000" y="36004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191000" y="39433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191000" y="43434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191000" y="46291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257800" y="22860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257800" y="26289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181600" y="29718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257800" y="32575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181600" y="36004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181600" y="40005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257800" y="42862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181600" y="46291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629400" y="22860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553200" y="25717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553200" y="29146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29400" y="331470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553200" y="36004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553200" y="39433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553200" y="42862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553200" y="4629150"/>
            <a:ext cx="5334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7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4085"/>
            <a:ext cx="91440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x-none" sz="3200" dirty="0"/>
              <a:t>Like mathematical operators, logical operators are assigned precedence levels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Negation</a:t>
            </a:r>
          </a:p>
          <a:p>
            <a:pPr marL="857250" lvl="1" indent="-457200" eaLnBrk="1" hangingPunct="1"/>
            <a:r>
              <a:rPr lang="en-US" altLang="x-none" dirty="0"/>
              <a:t>¬q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 means (¬q)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r, not ¬(q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r)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Conjunction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Disjunction</a:t>
            </a:r>
          </a:p>
          <a:p>
            <a:pPr marL="857250" lvl="1" indent="-457200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s means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s, not 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(r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s)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Implication</a:t>
            </a:r>
          </a:p>
          <a:p>
            <a:pPr marL="857250" lvl="1" indent="-457200" eaLnBrk="1" hangingPunct="1"/>
            <a:r>
              <a:rPr lang="en-US" altLang="x-none" dirty="0"/>
              <a:t>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 means (q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r)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s, not q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(r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s)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r>
              <a:rPr lang="en-US" altLang="x-none" dirty="0"/>
              <a:t>Biconditional</a:t>
            </a:r>
          </a:p>
          <a:p>
            <a:pPr marL="457200" indent="-457200" eaLnBrk="1" hangingPunct="1">
              <a:buFont typeface="Trebuchet MS" charset="0"/>
              <a:buAutoNum type="arabicPeriod"/>
            </a:pPr>
            <a:endParaRPr lang="en-US" altLang="x-none" dirty="0"/>
          </a:p>
          <a:p>
            <a:pPr marL="457200" indent="-457200" algn="ctr" eaLnBrk="1" hangingPunct="1">
              <a:buFont typeface="Wingdings" charset="2"/>
              <a:buNone/>
            </a:pPr>
            <a:r>
              <a:rPr lang="en-US" altLang="x-none" dirty="0"/>
              <a:t>In general, we will use </a:t>
            </a:r>
            <a:r>
              <a:rPr lang="en-US" altLang="x-none" dirty="0">
                <a:solidFill>
                  <a:srgbClr val="FF0000"/>
                </a:solidFill>
              </a:rPr>
              <a:t>parentheses</a:t>
            </a:r>
            <a:r>
              <a:rPr lang="en-US" altLang="x-none" dirty="0"/>
              <a:t> to disambiguate and to override precedence rules.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Activities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87066"/>
            <a:ext cx="8650288" cy="23133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2:</a:t>
            </a:r>
            <a:r>
              <a:rPr lang="en-US" altLang="x-none" dirty="0"/>
              <a:t> Show that an implication p </a:t>
            </a:r>
            <a:r>
              <a:rPr lang="en-US" altLang="x-none" dirty="0">
                <a:sym typeface="Symbol" charset="2"/>
              </a:rPr>
              <a:t>→ q and its contrapositive </a:t>
            </a:r>
            <a:r>
              <a:rPr lang="en-US" altLang="x-none" dirty="0"/>
              <a:t>¬q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¬p always have the same value [</a:t>
            </a:r>
            <a:r>
              <a:rPr lang="en-US" altLang="x-none" dirty="0">
                <a:hlinkClick r:id="rId3"/>
              </a:rPr>
              <a:t>miro</a:t>
            </a:r>
            <a:r>
              <a:rPr lang="en-US" altLang="x-none" dirty="0"/>
              <a:t>]</a:t>
            </a:r>
          </a:p>
          <a:p>
            <a:pPr lvl="1" eaLnBrk="1" hangingPunct="1"/>
            <a:r>
              <a:rPr lang="en-US" altLang="x-none" b="1" dirty="0">
                <a:solidFill>
                  <a:schemeClr val="bg2"/>
                </a:solidFill>
              </a:rPr>
              <a:t>Hint:</a:t>
            </a:r>
            <a:r>
              <a:rPr lang="en-US" altLang="x-none" dirty="0"/>
              <a:t> Construct two truth tables</a:t>
            </a:r>
          </a:p>
          <a:p>
            <a:pPr lvl="1" eaLnBrk="1" hangingPunct="1"/>
            <a:endParaRPr lang="en-US" altLang="x-none" dirty="0"/>
          </a:p>
          <a:p>
            <a:pPr marL="0" indent="0" eaLnBrk="1" hangingPunct="1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3: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Construct the truth table for the compound proposition p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(¬q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r)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r [</a:t>
            </a:r>
            <a:r>
              <a:rPr lang="en-US" altLang="x-none" dirty="0">
                <a:hlinkClick r:id="rId4"/>
              </a:rPr>
              <a:t>miro</a:t>
            </a:r>
            <a:r>
              <a:rPr lang="en-US" altLang="x-none" dirty="0"/>
              <a:t>]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A4C5C-B830-58D2-88E0-B38319961F4B}"/>
              </a:ext>
            </a:extLst>
          </p:cNvPr>
          <p:cNvSpPr txBox="1"/>
          <p:nvPr/>
        </p:nvSpPr>
        <p:spPr>
          <a:xfrm>
            <a:off x="3716489" y="3457361"/>
            <a:ext cx="2839239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to a classmate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 in pairs on the exercise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Submit answers on </a:t>
            </a:r>
            <a:r>
              <a:rPr lang="en-US" dirty="0" err="1">
                <a:solidFill>
                  <a:schemeClr val="tx1"/>
                </a:solidFill>
              </a:rPr>
              <a:t>miro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Volunteers to share 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DDA34-5646-DC05-EA39-902D065FE85E}"/>
              </a:ext>
            </a:extLst>
          </p:cNvPr>
          <p:cNvSpPr txBox="1"/>
          <p:nvPr/>
        </p:nvSpPr>
        <p:spPr>
          <a:xfrm>
            <a:off x="2318735" y="3457361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Submit on</a:t>
            </a:r>
          </a:p>
        </p:txBody>
      </p:sp>
      <p:pic>
        <p:nvPicPr>
          <p:cNvPr id="4098" name="Picture 2" descr="Miro — UVA Learning Tech">
            <a:extLst>
              <a:ext uri="{FF2B5EF4-FFF2-40B4-BE49-F238E27FC236}">
                <a16:creationId xmlns:a16="http://schemas.microsoft.com/office/drawing/2014/main" id="{1F9D095B-4767-151F-ED02-00B09ADE9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18890" b="19017"/>
          <a:stretch>
            <a:fillRect/>
          </a:stretch>
        </p:blipFill>
        <p:spPr bwMode="auto">
          <a:xfrm>
            <a:off x="2259808" y="3857471"/>
            <a:ext cx="1456681" cy="52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>
          <a:xfrm>
            <a:off x="838200" y="857250"/>
            <a:ext cx="4572000" cy="40005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dirty="0"/>
              <a:t>But </a:t>
            </a:r>
            <a:r>
              <a:rPr lang="en-US" altLang="x-none" i="1" u="sng" dirty="0">
                <a:solidFill>
                  <a:srgbClr val="FF0000"/>
                </a:solidFill>
              </a:rPr>
              <a:t>why</a:t>
            </a:r>
            <a:r>
              <a:rPr lang="en-US" altLang="x-none" dirty="0"/>
              <a:t> would we do that?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90955"/>
            <a:ext cx="8639175" cy="742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x-none" sz="2400" dirty="0"/>
              <a:t>English sentences can often be translated into propositional sentences</a:t>
            </a:r>
            <a:endParaRPr lang="en-US" altLang="x-none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1" y="1485900"/>
            <a:ext cx="3522118" cy="1585937"/>
            <a:chOff x="609600" y="1981200"/>
            <a:chExt cx="3522084" cy="2114651"/>
          </a:xfrm>
        </p:grpSpPr>
        <p:pic>
          <p:nvPicPr>
            <p:cNvPr id="5633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981200"/>
              <a:ext cx="2590800" cy="164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3" name="TextBox 9"/>
            <p:cNvSpPr txBox="1">
              <a:spLocks noChangeArrowheads="1"/>
            </p:cNvSpPr>
            <p:nvPr/>
          </p:nvSpPr>
          <p:spPr bwMode="auto">
            <a:xfrm>
              <a:off x="609600" y="3562354"/>
              <a:ext cx="3522084" cy="533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/>
                <a:t>Philosophy and epistemology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486400" y="1164831"/>
            <a:ext cx="3327400" cy="1657783"/>
            <a:chOff x="5486400" y="1143000"/>
            <a:chExt cx="3327943" cy="2209721"/>
          </a:xfrm>
        </p:grpSpPr>
        <p:pic>
          <p:nvPicPr>
            <p:cNvPr id="56329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079" y="1143000"/>
              <a:ext cx="1544331" cy="154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0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0938" flipV="1">
              <a:off x="6540073" y="1856153"/>
              <a:ext cx="2274270" cy="146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1" name="TextBox 10"/>
            <p:cNvSpPr txBox="1">
              <a:spLocks noChangeArrowheads="1"/>
            </p:cNvSpPr>
            <p:nvPr/>
          </p:nvSpPr>
          <p:spPr bwMode="auto">
            <a:xfrm>
              <a:off x="5486400" y="2819400"/>
              <a:ext cx="2581577" cy="53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/>
                <a:t>Reasoning about law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352800" y="3200400"/>
            <a:ext cx="3352800" cy="1736655"/>
            <a:chOff x="2971800" y="4191000"/>
            <a:chExt cx="3352800" cy="2315385"/>
          </a:xfrm>
        </p:grpSpPr>
        <p:pic>
          <p:nvPicPr>
            <p:cNvPr id="56326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168" y="4191000"/>
              <a:ext cx="1616025" cy="113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7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884" y="4724400"/>
              <a:ext cx="2062716" cy="869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8" name="TextBox 11"/>
            <p:cNvSpPr txBox="1">
              <a:spLocks noChangeArrowheads="1"/>
            </p:cNvSpPr>
            <p:nvPr/>
          </p:nvSpPr>
          <p:spPr bwMode="auto">
            <a:xfrm>
              <a:off x="2971800" y="5562600"/>
              <a:ext cx="3124200" cy="943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/>
                <a:t>Verifying complex system specifications</a:t>
              </a:r>
            </a:p>
          </p:txBody>
        </p:sp>
      </p:grp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66016"/>
            <a:ext cx="8639175" cy="7429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Example #1</a:t>
            </a:r>
            <a:endParaRPr lang="en-US" altLang="x-none" sz="4000" dirty="0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6222642" y="1373682"/>
            <a:ext cx="990600" cy="390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1714321" y="1740675"/>
            <a:ext cx="457200" cy="390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cxnSp>
        <p:nvCxnSpPr>
          <p:cNvPr id="9" name="Curved Connector 8"/>
          <p:cNvCxnSpPr>
            <a:cxnSpLocks noChangeShapeType="1"/>
            <a:stCxn id="58385" idx="1"/>
            <a:endCxn id="82949" idx="4"/>
          </p:cNvCxnSpPr>
          <p:nvPr/>
        </p:nvCxnSpPr>
        <p:spPr bwMode="auto">
          <a:xfrm rot="10800000">
            <a:off x="1942922" y="2131200"/>
            <a:ext cx="1390641" cy="190136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15641"/>
            <a:ext cx="8345488" cy="351353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400" b="1" dirty="0">
                <a:solidFill>
                  <a:schemeClr val="bg2"/>
                </a:solidFill>
              </a:rPr>
              <a:t>Example:</a:t>
            </a:r>
            <a:r>
              <a:rPr lang="en-US" altLang="x-none" sz="2400" dirty="0">
                <a:solidFill>
                  <a:schemeClr val="bg2"/>
                </a:solidFill>
              </a:rPr>
              <a:t> </a:t>
            </a:r>
            <a:r>
              <a:rPr lang="en-US" altLang="x-none" sz="2400" dirty="0"/>
              <a:t>You can see an R-rated movie only if you are over 17 or you are accompanied by your legal guardian.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Let:</a:t>
            </a:r>
          </a:p>
          <a:p>
            <a:pPr marL="400050" lvl="1" eaLnBrk="1" hangingPunct="1">
              <a:lnSpc>
                <a:spcPct val="90000"/>
              </a:lnSpc>
            </a:pPr>
            <a:r>
              <a:rPr lang="en-US" altLang="x-none" dirty="0"/>
              <a:t>r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can see an R-rated movie”</a:t>
            </a:r>
          </a:p>
          <a:p>
            <a:pPr marL="400050" lvl="1" eaLnBrk="1" hangingPunct="1">
              <a:lnSpc>
                <a:spcPct val="90000"/>
              </a:lnSpc>
            </a:pPr>
            <a:r>
              <a:rPr lang="en-US" altLang="x-none" dirty="0"/>
              <a:t>o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over 17”</a:t>
            </a:r>
          </a:p>
          <a:p>
            <a:pPr marL="400050" lvl="1" eaLnBrk="1" hangingPunct="1">
              <a:lnSpc>
                <a:spcPct val="90000"/>
              </a:lnSpc>
            </a:pPr>
            <a:r>
              <a:rPr lang="en-US" altLang="x-none" dirty="0"/>
              <a:t>a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accompanied by your legal guardian”</a:t>
            </a:r>
          </a:p>
          <a:p>
            <a:pPr marL="400050" lvl="1" eaLnBrk="1" hangingPunct="1">
              <a:lnSpc>
                <a:spcPct val="90000"/>
              </a:lnSpc>
            </a:pPr>
            <a:endParaRPr lang="en-US" altLang="x-none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Translation: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r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(o </a:t>
            </a:r>
            <a:r>
              <a:rPr lang="en-US" altLang="x-none" dirty="0">
                <a:sym typeface="Symbol" charset="2"/>
              </a:rPr>
              <a:t></a:t>
            </a:r>
            <a:r>
              <a:rPr lang="en-US" altLang="x-none" dirty="0"/>
              <a:t> a)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33562" y="1764208"/>
            <a:ext cx="3384380" cy="757183"/>
            <a:chOff x="3334033" y="3228429"/>
            <a:chExt cx="3383982" cy="1009076"/>
          </a:xfrm>
        </p:grpSpPr>
        <p:sp>
          <p:nvSpPr>
            <p:cNvPr id="58385" name="TextBox 6"/>
            <p:cNvSpPr txBox="1">
              <a:spLocks noChangeArrowheads="1"/>
            </p:cNvSpPr>
            <p:nvPr/>
          </p:nvSpPr>
          <p:spPr bwMode="auto">
            <a:xfrm>
              <a:off x="3334033" y="3704290"/>
              <a:ext cx="2877373" cy="53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Find logical connectives</a:t>
              </a:r>
            </a:p>
          </p:txBody>
        </p:sp>
        <p:cxnSp>
          <p:nvCxnSpPr>
            <p:cNvPr id="12" name="Shape 11"/>
            <p:cNvCxnSpPr>
              <a:cxnSpLocks noChangeShapeType="1"/>
              <a:stCxn id="58385" idx="3"/>
              <a:endCxn id="82948" idx="4"/>
            </p:cNvCxnSpPr>
            <p:nvPr/>
          </p:nvCxnSpPr>
          <p:spPr bwMode="auto">
            <a:xfrm flipV="1">
              <a:off x="6211406" y="3228429"/>
              <a:ext cx="506609" cy="742470"/>
            </a:xfrm>
            <a:prstGeom prst="curvedConnector2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2000" y="2718096"/>
            <a:ext cx="4495800" cy="2994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3017529"/>
            <a:ext cx="449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2000" y="3239689"/>
            <a:ext cx="6276474" cy="2921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7562" y="3653215"/>
            <a:ext cx="5867400" cy="3420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257800" y="2400299"/>
            <a:ext cx="3751434" cy="731530"/>
            <a:chOff x="5257802" y="3200389"/>
            <a:chExt cx="3751432" cy="975371"/>
          </a:xfrm>
        </p:grpSpPr>
        <p:sp>
          <p:nvSpPr>
            <p:cNvPr id="58383" name="TextBox 17"/>
            <p:cNvSpPr txBox="1">
              <a:spLocks noChangeArrowheads="1"/>
            </p:cNvSpPr>
            <p:nvPr/>
          </p:nvSpPr>
          <p:spPr bwMode="auto">
            <a:xfrm>
              <a:off x="6583571" y="3200389"/>
              <a:ext cx="2425663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Translate fragments</a:t>
              </a:r>
            </a:p>
          </p:txBody>
        </p:sp>
        <p:cxnSp>
          <p:nvCxnSpPr>
            <p:cNvPr id="20" name="Shape 19"/>
            <p:cNvCxnSpPr>
              <a:stCxn id="58383" idx="2"/>
              <a:endCxn id="15" idx="3"/>
            </p:cNvCxnSpPr>
            <p:nvPr/>
          </p:nvCxnSpPr>
          <p:spPr bwMode="auto">
            <a:xfrm rot="5400000">
              <a:off x="6306157" y="2685514"/>
              <a:ext cx="441891" cy="253860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88119" y="3832169"/>
            <a:ext cx="3001144" cy="725561"/>
            <a:chOff x="2251914" y="5204880"/>
            <a:chExt cx="3001185" cy="967374"/>
          </a:xfrm>
        </p:grpSpPr>
        <p:sp>
          <p:nvSpPr>
            <p:cNvPr id="58381" name="TextBox 21"/>
            <p:cNvSpPr txBox="1">
              <a:spLocks noChangeArrowheads="1"/>
            </p:cNvSpPr>
            <p:nvPr/>
          </p:nvSpPr>
          <p:spPr bwMode="auto">
            <a:xfrm>
              <a:off x="2251914" y="5638796"/>
              <a:ext cx="3001184" cy="53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solidFill>
                    <a:schemeClr val="bg2"/>
                  </a:solidFill>
                  <a:latin typeface="Comic Neue" panose="02000000000000000000" pitchFamily="2" charset="0"/>
                </a:rPr>
                <a:t>Create logical expression</a:t>
              </a:r>
            </a:p>
          </p:txBody>
        </p:sp>
        <p:cxnSp>
          <p:nvCxnSpPr>
            <p:cNvPr id="24" name="Curved Connector 23"/>
            <p:cNvCxnSpPr>
              <a:stCxn id="58381" idx="3"/>
            </p:cNvCxnSpPr>
            <p:nvPr/>
          </p:nvCxnSpPr>
          <p:spPr bwMode="auto">
            <a:xfrm flipH="1" flipV="1">
              <a:off x="4112366" y="5204880"/>
              <a:ext cx="1140733" cy="700645"/>
            </a:xfrm>
            <a:prstGeom prst="curvedConnector3">
              <a:avLst>
                <a:gd name="adj1" fmla="val -2004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  <p:bldP spid="82947" grpId="0" build="p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52400" y="1200150"/>
            <a:ext cx="88026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63700" indent="-16637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800" b="1" dirty="0">
                <a:solidFill>
                  <a:schemeClr val="bg2"/>
                </a:solidFill>
              </a:rPr>
              <a:t>Example:</a:t>
            </a:r>
            <a:r>
              <a:rPr lang="en-US" altLang="x-none" sz="2800" dirty="0">
                <a:solidFill>
                  <a:schemeClr val="bg2"/>
                </a:solidFill>
              </a:rPr>
              <a:t> </a:t>
            </a:r>
            <a:r>
              <a:rPr lang="en-US" altLang="x-none" sz="2800" dirty="0"/>
              <a:t>You can have free coffee if you are a senior citizen and it is a Tuesday</a:t>
            </a:r>
            <a:endParaRPr lang="en-US" altLang="x-none" sz="3600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71801" y="1264431"/>
            <a:ext cx="3328990" cy="837006"/>
            <a:chOff x="1872" y="1062"/>
            <a:chExt cx="2097" cy="703"/>
          </a:xfrm>
        </p:grpSpPr>
        <p:sp>
          <p:nvSpPr>
            <p:cNvPr id="60425" name="Oval 5"/>
            <p:cNvSpPr>
              <a:spLocks noChangeArrowheads="1"/>
            </p:cNvSpPr>
            <p:nvPr/>
          </p:nvSpPr>
          <p:spPr bwMode="auto">
            <a:xfrm>
              <a:off x="3674" y="1062"/>
              <a:ext cx="295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0426" name="Oval 6"/>
            <p:cNvSpPr>
              <a:spLocks noChangeArrowheads="1"/>
            </p:cNvSpPr>
            <p:nvPr/>
          </p:nvSpPr>
          <p:spPr bwMode="auto">
            <a:xfrm>
              <a:off x="1872" y="1429"/>
              <a:ext cx="432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28601" y="2082403"/>
            <a:ext cx="4996881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x-none" sz="2800" b="1" dirty="0">
                <a:solidFill>
                  <a:schemeClr val="bg2"/>
                </a:solidFill>
              </a:rPr>
              <a:t>Let:</a:t>
            </a:r>
            <a:endParaRPr lang="en-US" altLang="x-none" sz="2800" dirty="0">
              <a:solidFill>
                <a:schemeClr val="bg2"/>
              </a:solidFill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c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can have free coffee”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s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a senior citizen”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t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“It is a Tuesday”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endParaRPr lang="en-US" altLang="x-none" dirty="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None/>
            </a:pPr>
            <a:r>
              <a:rPr lang="en-US" altLang="x-none" sz="2800" b="1" dirty="0">
                <a:solidFill>
                  <a:schemeClr val="bg2"/>
                </a:solidFill>
              </a:rPr>
              <a:t>Translation:</a:t>
            </a:r>
            <a:r>
              <a:rPr lang="en-US" altLang="x-none" sz="2800" dirty="0">
                <a:solidFill>
                  <a:schemeClr val="bg2"/>
                </a:solidFill>
              </a:rPr>
              <a:t>  </a:t>
            </a:r>
            <a:r>
              <a:rPr lang="en-US" altLang="x-none" sz="2800" dirty="0"/>
              <a:t>(s </a:t>
            </a:r>
            <a:r>
              <a:rPr lang="en-US" altLang="x-none" sz="3200" dirty="0">
                <a:sym typeface="Symbol" charset="2"/>
              </a:rPr>
              <a:t></a:t>
            </a:r>
            <a:r>
              <a:rPr lang="en-US" altLang="x-none" sz="2800" dirty="0"/>
              <a:t> t) </a:t>
            </a:r>
            <a:r>
              <a:rPr lang="en-US" altLang="x-none" sz="2800" dirty="0">
                <a:sym typeface="Symbol" charset="2"/>
              </a:rPr>
              <a:t>→</a:t>
            </a:r>
            <a:r>
              <a:rPr lang="en-US" altLang="x-none" sz="2800" dirty="0"/>
              <a:t> c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7244" y="2598770"/>
            <a:ext cx="5943600" cy="2608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7244" y="3025842"/>
            <a:ext cx="59436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4368" y="3416719"/>
            <a:ext cx="5943600" cy="329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6562" y="4272762"/>
            <a:ext cx="5943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3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66016"/>
            <a:ext cx="8639175" cy="7429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Example #2</a:t>
            </a:r>
            <a:endParaRPr lang="en-US" altLang="x-none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3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/>
              <a:t>Example #3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5850"/>
            <a:ext cx="8229600" cy="3513535"/>
          </a:xfrm>
        </p:spPr>
        <p:txBody>
          <a:bodyPr/>
          <a:lstStyle/>
          <a:p>
            <a:pPr marL="1485900" indent="-1485900" eaLnBrk="1" hangingPunct="1"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Example:  </a:t>
            </a:r>
            <a:r>
              <a:rPr lang="en-US" altLang="x-none" dirty="0"/>
              <a:t>If you are under 17 and are not accompanied by your legal guardian, then you cannot see the R-rated movie.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838200" y="4350672"/>
            <a:ext cx="7740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8001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bg2"/>
                </a:solidFill>
              </a:rPr>
              <a:t>Note:</a:t>
            </a:r>
            <a:r>
              <a:rPr lang="en-US" altLang="x-none" dirty="0"/>
              <a:t> The above translation is the </a:t>
            </a:r>
            <a:r>
              <a:rPr lang="en-US" altLang="x-none" dirty="0" err="1"/>
              <a:t>contrapositive</a:t>
            </a:r>
            <a:r>
              <a:rPr lang="en-US" altLang="x-none" dirty="0"/>
              <a:t> of the translation from example 1!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01080" y="1085850"/>
            <a:ext cx="2546475" cy="685800"/>
            <a:chOff x="1801080" y="1447800"/>
            <a:chExt cx="2546475" cy="914400"/>
          </a:xfrm>
        </p:grpSpPr>
        <p:sp>
          <p:nvSpPr>
            <p:cNvPr id="62474" name="Oval 6"/>
            <p:cNvSpPr>
              <a:spLocks noChangeArrowheads="1"/>
            </p:cNvSpPr>
            <p:nvPr/>
          </p:nvSpPr>
          <p:spPr bwMode="auto">
            <a:xfrm>
              <a:off x="1801080" y="1447800"/>
              <a:ext cx="368543" cy="5334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2475" name="Oval 7"/>
            <p:cNvSpPr>
              <a:spLocks noChangeArrowheads="1"/>
            </p:cNvSpPr>
            <p:nvPr/>
          </p:nvSpPr>
          <p:spPr bwMode="auto">
            <a:xfrm>
              <a:off x="3823854" y="1447800"/>
              <a:ext cx="523701" cy="5334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2476" name="Oval 7"/>
            <p:cNvSpPr>
              <a:spLocks noChangeArrowheads="1"/>
            </p:cNvSpPr>
            <p:nvPr/>
          </p:nvSpPr>
          <p:spPr bwMode="auto">
            <a:xfrm>
              <a:off x="3207255" y="1828800"/>
              <a:ext cx="616600" cy="5334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677562" y="2005440"/>
            <a:ext cx="7361311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Let:</a:t>
            </a:r>
            <a:endParaRPr lang="en-US" altLang="x-none" sz="2800" dirty="0">
              <a:solidFill>
                <a:schemeClr val="bg2"/>
              </a:solidFill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r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can see the R-rated movie”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u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under 17”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55000"/>
              <a:buFont typeface="Wingdings" charset="2"/>
              <a:buChar char="n"/>
            </a:pPr>
            <a:r>
              <a:rPr lang="en-US" altLang="x-none" dirty="0"/>
              <a:t>a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“You are accompanied by your legal guardian”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endParaRPr lang="en-US" altLang="x-none" dirty="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Translation: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(u </a:t>
            </a:r>
            <a:r>
              <a:rPr lang="en-US" altLang="x-none" dirty="0">
                <a:sym typeface="Symbol" charset="2"/>
              </a:rPr>
              <a:t></a:t>
            </a:r>
            <a:r>
              <a:rPr lang="en-US" altLang="x-none" dirty="0"/>
              <a:t> ¬a) </a:t>
            </a:r>
            <a:r>
              <a:rPr lang="en-US" altLang="x-none" dirty="0">
                <a:sym typeface="Symbol" charset="2"/>
              </a:rPr>
              <a:t>→</a:t>
            </a:r>
            <a:r>
              <a:rPr lang="en-US" altLang="x-none" dirty="0"/>
              <a:t> ¬r</a:t>
            </a:r>
            <a:endParaRPr lang="en-US" altLang="x-none" sz="2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3421" y="2477188"/>
            <a:ext cx="5867400" cy="282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3421" y="2852616"/>
            <a:ext cx="5867400" cy="3332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1659" y="3293925"/>
            <a:ext cx="73152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84804" y="389133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2" grpId="0" build="p" bldLvl="2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324207"/>
            <a:ext cx="8105775" cy="742950"/>
          </a:xfrm>
        </p:spPr>
        <p:txBody>
          <a:bodyPr/>
          <a:lstStyle/>
          <a:p>
            <a:pPr eaLnBrk="1" hangingPunct="1"/>
            <a:r>
              <a:rPr lang="en-US" altLang="x-none" sz="2800"/>
              <a:t>Logic also helps us understand bitwise operations</a:t>
            </a:r>
            <a:endParaRPr lang="en-US" altLang="x-none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913" y="1085850"/>
            <a:ext cx="8345488" cy="3200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x-none" sz="2200" dirty="0"/>
              <a:t>Computers represent data as sequences of bits</a:t>
            </a:r>
          </a:p>
          <a:p>
            <a:pPr lvl="1" eaLnBrk="1" hangingPunct="1"/>
            <a:r>
              <a:rPr lang="en-US" altLang="x-none" sz="2200" dirty="0"/>
              <a:t>e.g., 0101 1101 1010 1111</a:t>
            </a:r>
          </a:p>
          <a:p>
            <a:pPr lvl="1" eaLnBrk="1" hangingPunct="1"/>
            <a:endParaRPr lang="en-US" altLang="x-none" sz="2200" dirty="0"/>
          </a:p>
          <a:p>
            <a:pPr eaLnBrk="1" hangingPunct="1"/>
            <a:r>
              <a:rPr lang="en-US" altLang="x-none" sz="2200" dirty="0"/>
              <a:t>Bitwise logical operations are often used to manipulate these data</a:t>
            </a:r>
          </a:p>
          <a:p>
            <a:pPr lvl="1" eaLnBrk="1" hangingPunct="1"/>
            <a:endParaRPr lang="en-US" altLang="x-none" sz="2200" dirty="0"/>
          </a:p>
          <a:p>
            <a:pPr eaLnBrk="1" hangingPunct="1"/>
            <a:r>
              <a:rPr lang="en-US" altLang="x-none" sz="2200" dirty="0"/>
              <a:t>If we treat 1 as </a:t>
            </a:r>
            <a:r>
              <a:rPr lang="en-US" altLang="x-none" sz="2200" dirty="0">
                <a:solidFill>
                  <a:srgbClr val="009051"/>
                </a:solidFill>
              </a:rPr>
              <a:t>true</a:t>
            </a:r>
            <a:r>
              <a:rPr lang="en-US" altLang="x-none" sz="2200" dirty="0"/>
              <a:t> and 0 as </a:t>
            </a:r>
            <a:r>
              <a:rPr lang="en-US" altLang="x-none" sz="2200" dirty="0">
                <a:solidFill>
                  <a:srgbClr val="FF0000"/>
                </a:solidFill>
              </a:rPr>
              <a:t>false</a:t>
            </a:r>
            <a:r>
              <a:rPr lang="en-US" altLang="x-none" sz="2200" dirty="0"/>
              <a:t>, our logic truth tables tell us how to carry out bitwise logical operations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5689600" y="13716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1010 1110</a:t>
            </a:r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5689600" y="16002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1110 1010</a:t>
            </a:r>
          </a:p>
        </p:txBody>
      </p:sp>
      <p:sp>
        <p:nvSpPr>
          <p:cNvPr id="66568" name="Rectangle 12"/>
          <p:cNvSpPr>
            <a:spLocks noChangeArrowheads="1"/>
          </p:cNvSpPr>
          <p:nvPr/>
        </p:nvSpPr>
        <p:spPr bwMode="auto">
          <a:xfrm>
            <a:off x="5275535" y="1492252"/>
            <a:ext cx="431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ym typeface="Symbol" charset="2"/>
              </a:rPr>
              <a:t></a:t>
            </a:r>
          </a:p>
        </p:txBody>
      </p:sp>
      <p:sp>
        <p:nvSpPr>
          <p:cNvPr id="66569" name="Line 13"/>
          <p:cNvSpPr>
            <a:spLocks noChangeShapeType="1"/>
          </p:cNvSpPr>
          <p:nvPr/>
        </p:nvSpPr>
        <p:spPr bwMode="auto">
          <a:xfrm>
            <a:off x="5307678" y="1961979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Rectangle 11"/>
          <p:cNvSpPr>
            <a:spLocks noChangeArrowheads="1"/>
          </p:cNvSpPr>
          <p:nvPr/>
        </p:nvSpPr>
        <p:spPr bwMode="auto">
          <a:xfrm>
            <a:off x="5689600" y="1894263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1110 1110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840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554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679278" y="2009604"/>
            <a:ext cx="173892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526878" y="2009604"/>
            <a:ext cx="18170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2982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0315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9172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764878" y="200960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Bitwise logic examples</a:t>
            </a:r>
          </a:p>
        </p:txBody>
      </p:sp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2108200" y="13716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1010 1110</a:t>
            </a:r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2108200" y="16002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1110 1010</a:t>
            </a:r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1781176" y="1484859"/>
            <a:ext cx="431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ym typeface="Symbol" charset="2"/>
              </a:rPr>
              <a:t></a:t>
            </a:r>
          </a:p>
        </p:txBody>
      </p:sp>
      <p:sp>
        <p:nvSpPr>
          <p:cNvPr id="66565" name="Line 8"/>
          <p:cNvSpPr>
            <a:spLocks noChangeShapeType="1"/>
          </p:cNvSpPr>
          <p:nvPr/>
        </p:nvSpPr>
        <p:spPr bwMode="auto">
          <a:xfrm>
            <a:off x="1676400" y="1961979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Rectangle 14"/>
          <p:cNvSpPr>
            <a:spLocks noChangeArrowheads="1"/>
          </p:cNvSpPr>
          <p:nvPr/>
        </p:nvSpPr>
        <p:spPr bwMode="auto">
          <a:xfrm>
            <a:off x="3860800" y="302895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1010 1110</a:t>
            </a:r>
          </a:p>
        </p:txBody>
      </p:sp>
      <p:sp>
        <p:nvSpPr>
          <p:cNvPr id="66571" name="Rectangle 15"/>
          <p:cNvSpPr>
            <a:spLocks noChangeArrowheads="1"/>
          </p:cNvSpPr>
          <p:nvPr/>
        </p:nvSpPr>
        <p:spPr bwMode="auto">
          <a:xfrm>
            <a:off x="3860800" y="325755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1110 1010</a:t>
            </a:r>
          </a:p>
        </p:txBody>
      </p:sp>
      <p:sp>
        <p:nvSpPr>
          <p:cNvPr id="66572" name="Rectangle 17"/>
          <p:cNvSpPr>
            <a:spLocks noChangeArrowheads="1"/>
          </p:cNvSpPr>
          <p:nvPr/>
        </p:nvSpPr>
        <p:spPr bwMode="auto">
          <a:xfrm>
            <a:off x="3452417" y="3135088"/>
            <a:ext cx="5004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ym typeface="Symbol" charset="2"/>
              </a:rPr>
              <a:t></a:t>
            </a:r>
          </a:p>
        </p:txBody>
      </p:sp>
      <p:sp>
        <p:nvSpPr>
          <p:cNvPr id="66573" name="Line 18"/>
          <p:cNvSpPr>
            <a:spLocks noChangeShapeType="1"/>
          </p:cNvSpPr>
          <p:nvPr/>
        </p:nvSpPr>
        <p:spPr bwMode="auto">
          <a:xfrm>
            <a:off x="3429000" y="359439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Rectangle 6"/>
          <p:cNvSpPr>
            <a:spLocks noChangeArrowheads="1"/>
          </p:cNvSpPr>
          <p:nvPr/>
        </p:nvSpPr>
        <p:spPr bwMode="auto">
          <a:xfrm>
            <a:off x="2108200" y="188595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/>
              <a:t>1010 1010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3860800" y="3543300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0100 0100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4417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004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607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8575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051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384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3241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133600" y="2001291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2197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013434" y="3680094"/>
            <a:ext cx="208976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800601" y="3650328"/>
            <a:ext cx="199321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648201" y="3650328"/>
            <a:ext cx="22197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381500" y="3650328"/>
            <a:ext cx="2620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2164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0259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911600" y="36503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Activities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x-none" sz="1500" b="1" dirty="0">
                <a:solidFill>
                  <a:schemeClr val="bg2"/>
                </a:solidFill>
              </a:rPr>
              <a:t>Activity 4:</a:t>
            </a:r>
            <a:r>
              <a:rPr lang="en-US" altLang="x-none" sz="1500" dirty="0">
                <a:solidFill>
                  <a:schemeClr val="bg2"/>
                </a:solidFill>
              </a:rPr>
              <a:t>  </a:t>
            </a:r>
            <a:r>
              <a:rPr lang="en-US" altLang="x-none" sz="1500" dirty="0"/>
              <a:t>Translate the following sentences</a:t>
            </a:r>
          </a:p>
          <a:p>
            <a:pPr marL="588645" lvl="1" indent="0">
              <a:buNone/>
            </a:pPr>
            <a:r>
              <a:rPr lang="en-US" dirty="0"/>
              <a:t>Translate the following English sentence into propositional logic.</a:t>
            </a:r>
          </a:p>
          <a:p>
            <a:pPr lvl="1"/>
            <a:r>
              <a:rPr lang="en-US" dirty="0"/>
              <a:t>"You get a free salad only if you order off of the extended menu and it is a Wednesday”. ​Use the following propositions:</a:t>
            </a:r>
            <a:br>
              <a:rPr lang="en-US" dirty="0"/>
            </a:br>
            <a:r>
              <a:rPr lang="en-US" dirty="0" err="1"/>
              <a:t>s≡"You</a:t>
            </a:r>
            <a:r>
              <a:rPr lang="en-US" dirty="0"/>
              <a:t> get a free salad"</a:t>
            </a:r>
            <a:br>
              <a:rPr lang="en-US" dirty="0"/>
            </a:br>
            <a:r>
              <a:rPr lang="en-US" dirty="0" err="1"/>
              <a:t>x≡"You</a:t>
            </a:r>
            <a:r>
              <a:rPr lang="en-US" dirty="0"/>
              <a:t> order off of the extended menu"</a:t>
            </a:r>
            <a:br>
              <a:rPr lang="en-US" dirty="0"/>
            </a:br>
            <a:r>
              <a:rPr lang="en-US" dirty="0" err="1"/>
              <a:t>w≡"It</a:t>
            </a:r>
            <a:r>
              <a:rPr lang="en-US" dirty="0"/>
              <a:t> is a Wednesday”</a:t>
            </a:r>
          </a:p>
          <a:p>
            <a:pPr marL="588645" lvl="1" indent="0">
              <a:buNone/>
            </a:pPr>
            <a:endParaRPr lang="en-US" dirty="0"/>
          </a:p>
          <a:p>
            <a:pPr lvl="1"/>
            <a:r>
              <a:rPr lang="en-US" dirty="0"/>
              <a:t>"If it is raining and today is Saturday, then I will either play video games or watch a movie”. Use the following propositions:</a:t>
            </a:r>
            <a:br>
              <a:rPr lang="en-US" dirty="0"/>
            </a:br>
            <a:r>
              <a:rPr lang="en-US" dirty="0" err="1"/>
              <a:t>r≡"It</a:t>
            </a:r>
            <a:r>
              <a:rPr lang="en-US" dirty="0"/>
              <a:t> is raining"</a:t>
            </a:r>
            <a:br>
              <a:rPr lang="en-US" dirty="0"/>
            </a:br>
            <a:r>
              <a:rPr lang="en-US" dirty="0" err="1"/>
              <a:t>s≡"Today</a:t>
            </a:r>
            <a:r>
              <a:rPr lang="en-US" dirty="0"/>
              <a:t> is Saturday"</a:t>
            </a:r>
            <a:br>
              <a:rPr lang="en-US" dirty="0"/>
            </a:br>
            <a:r>
              <a:rPr lang="en-US" dirty="0" err="1"/>
              <a:t>g≡"I</a:t>
            </a:r>
            <a:r>
              <a:rPr lang="en-US" dirty="0"/>
              <a:t> will play video games"</a:t>
            </a:r>
            <a:br>
              <a:rPr lang="en-US" dirty="0"/>
            </a:br>
            <a:r>
              <a:rPr lang="en-US" dirty="0" err="1"/>
              <a:t>m≡"I</a:t>
            </a:r>
            <a:r>
              <a:rPr lang="en-US" dirty="0"/>
              <a:t> will watch a movie"</a:t>
            </a:r>
            <a:endParaRPr lang="en-US" altLang="x-none" dirty="0"/>
          </a:p>
        </p:txBody>
      </p:sp>
      <p:sp>
        <p:nvSpPr>
          <p:cNvPr id="1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 dirty="0"/>
          </a:p>
        </p:txBody>
      </p:sp>
      <p:pic>
        <p:nvPicPr>
          <p:cNvPr id="3" name="Picture 2" descr="Top Hat FAQs • Resource • BYU-Idaho Learning and Teaching">
            <a:extLst>
              <a:ext uri="{FF2B5EF4-FFF2-40B4-BE49-F238E27FC236}">
                <a16:creationId xmlns:a16="http://schemas.microsoft.com/office/drawing/2014/main" id="{58C85FEA-BDE0-F652-8EE8-543458730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0" t="16631" r="29430" b="15597"/>
          <a:stretch>
            <a:fillRect/>
          </a:stretch>
        </p:blipFill>
        <p:spPr bwMode="auto">
          <a:xfrm>
            <a:off x="7620000" y="4085382"/>
            <a:ext cx="757421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F118F1-9023-0DA2-5EBA-7C25CCA2B55F}"/>
              </a:ext>
            </a:extLst>
          </p:cNvPr>
          <p:cNvSpPr txBox="1"/>
          <p:nvPr/>
        </p:nvSpPr>
        <p:spPr>
          <a:xfrm>
            <a:off x="6400375" y="436238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Submit 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7E63B-4C71-528F-ED80-53B0BFB68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B4F503D-07C6-4692-4A66-76F45AA0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Today’</a:t>
            </a:r>
            <a:r>
              <a:rPr lang="en-US" altLang="ja-JP" dirty="0"/>
              <a:t>s Topic: Propositional Logic</a:t>
            </a:r>
            <a:endParaRPr lang="en-US" altLang="x-none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56A830B-CD6B-EEE7-C4F2-7507D0B5C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sz="2600" dirty="0"/>
              <a:t>What is a proposition?</a:t>
            </a:r>
          </a:p>
          <a:p>
            <a:endParaRPr lang="en-US" altLang="x-none" sz="2600" dirty="0"/>
          </a:p>
          <a:p>
            <a:r>
              <a:rPr lang="en-US" altLang="x-none" sz="2600" dirty="0"/>
              <a:t>Logical connectives and truth tables</a:t>
            </a:r>
          </a:p>
          <a:p>
            <a:endParaRPr lang="en-US" altLang="x-none" sz="2600" dirty="0"/>
          </a:p>
          <a:p>
            <a:r>
              <a:rPr lang="en-US" altLang="x-none" sz="2600" dirty="0"/>
              <a:t>Translating between English and propositional logic</a:t>
            </a:r>
          </a:p>
        </p:txBody>
      </p:sp>
      <p:pic>
        <p:nvPicPr>
          <p:cNvPr id="56322" name="Picture 2" descr="Notebook ">
            <a:extLst>
              <a:ext uri="{FF2B5EF4-FFF2-40B4-BE49-F238E27FC236}">
                <a16:creationId xmlns:a16="http://schemas.microsoft.com/office/drawing/2014/main" id="{F07D9A2D-B1EE-146F-FEF9-7EE536459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D9CD9651-AC17-5650-C82B-631F54F1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874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78044-667C-51A6-DABE-114406C3F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3BE991A2-0970-6E09-228D-FD2075E6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Activities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88AFAF1E-BCAE-1105-BAF3-6EC87042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6582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5: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Solve the following bitwise problems</a:t>
            </a:r>
            <a:endParaRPr lang="en-US" altLang="x-none" b="1" dirty="0"/>
          </a:p>
        </p:txBody>
      </p:sp>
      <p:sp>
        <p:nvSpPr>
          <p:cNvPr id="68611" name="Rectangle 14">
            <a:extLst>
              <a:ext uri="{FF2B5EF4-FFF2-40B4-BE49-F238E27FC236}">
                <a16:creationId xmlns:a16="http://schemas.microsoft.com/office/drawing/2014/main" id="{1E77ABF2-C152-8A2A-0293-4904A1D34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2058944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1011 1000</a:t>
            </a:r>
          </a:p>
        </p:txBody>
      </p:sp>
      <p:sp>
        <p:nvSpPr>
          <p:cNvPr id="68612" name="Rectangle 15">
            <a:extLst>
              <a:ext uri="{FF2B5EF4-FFF2-40B4-BE49-F238E27FC236}">
                <a16:creationId xmlns:a16="http://schemas.microsoft.com/office/drawing/2014/main" id="{BDD29FAF-BEC1-4C53-6FE5-F6B0A4EF1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2287544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1010 0110</a:t>
            </a:r>
          </a:p>
        </p:txBody>
      </p:sp>
      <p:sp>
        <p:nvSpPr>
          <p:cNvPr id="68613" name="Rectangle 17">
            <a:extLst>
              <a:ext uri="{FF2B5EF4-FFF2-40B4-BE49-F238E27FC236}">
                <a16:creationId xmlns:a16="http://schemas.microsoft.com/office/drawing/2014/main" id="{32C5222C-8DE3-40C6-1D4C-7A4328FC0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2292284"/>
            <a:ext cx="420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dirty="0">
                <a:sym typeface="Symbol" charset="2"/>
              </a:rPr>
              <a:t></a:t>
            </a:r>
          </a:p>
        </p:txBody>
      </p:sp>
      <p:sp>
        <p:nvSpPr>
          <p:cNvPr id="68614" name="Line 18">
            <a:extLst>
              <a:ext uri="{FF2B5EF4-FFF2-40B4-BE49-F238E27FC236}">
                <a16:creationId xmlns:a16="http://schemas.microsoft.com/office/drawing/2014/main" id="{BBC3F5AD-54AE-2C02-6CDA-9AFDAE39B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649322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Rectangle 14">
            <a:extLst>
              <a:ext uri="{FF2B5EF4-FFF2-40B4-BE49-F238E27FC236}">
                <a16:creationId xmlns:a16="http://schemas.microsoft.com/office/drawing/2014/main" id="{13D433E0-63FF-925D-39B2-DA231828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1" y="2058944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1011 1000</a:t>
            </a:r>
          </a:p>
        </p:txBody>
      </p:sp>
      <p:sp>
        <p:nvSpPr>
          <p:cNvPr id="68616" name="Rectangle 15">
            <a:extLst>
              <a:ext uri="{FF2B5EF4-FFF2-40B4-BE49-F238E27FC236}">
                <a16:creationId xmlns:a16="http://schemas.microsoft.com/office/drawing/2014/main" id="{6CA175D6-E4BF-DA88-01A6-90D221A6E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1" y="2287544"/>
            <a:ext cx="164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1010 0110</a:t>
            </a:r>
          </a:p>
        </p:txBody>
      </p:sp>
      <p:sp>
        <p:nvSpPr>
          <p:cNvPr id="68617" name="Rectangle 17">
            <a:extLst>
              <a:ext uri="{FF2B5EF4-FFF2-40B4-BE49-F238E27FC236}">
                <a16:creationId xmlns:a16="http://schemas.microsoft.com/office/drawing/2014/main" id="{DDE21788-A84E-C3A7-9C77-77BE6F800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9" y="2283971"/>
            <a:ext cx="37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dirty="0">
                <a:sym typeface="Symbol" charset="2"/>
              </a:rPr>
              <a:t></a:t>
            </a:r>
          </a:p>
        </p:txBody>
      </p:sp>
      <p:sp>
        <p:nvSpPr>
          <p:cNvPr id="68618" name="Line 18">
            <a:extLst>
              <a:ext uri="{FF2B5EF4-FFF2-40B4-BE49-F238E27FC236}">
                <a16:creationId xmlns:a16="http://schemas.microsoft.com/office/drawing/2014/main" id="{D3752856-4836-9A4C-0856-9DC6F0DBA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674261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3 Marcador de número de diapositiva">
            <a:extLst>
              <a:ext uri="{FF2B5EF4-FFF2-40B4-BE49-F238E27FC236}">
                <a16:creationId xmlns:a16="http://schemas.microsoft.com/office/drawing/2014/main" id="{BE5F2B68-A715-B6CD-5A03-06F7687F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30</a:t>
            </a:fld>
            <a:endParaRPr lang="pt-B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6296B9-3BF9-28C1-1DAC-F4CC57E084ED}"/>
              </a:ext>
            </a:extLst>
          </p:cNvPr>
          <p:cNvGrpSpPr/>
          <p:nvPr/>
        </p:nvGrpSpPr>
        <p:grpSpPr>
          <a:xfrm>
            <a:off x="3583477" y="3465167"/>
            <a:ext cx="1977046" cy="954107"/>
            <a:chOff x="4973351" y="3466296"/>
            <a:chExt cx="1977046" cy="954107"/>
          </a:xfrm>
        </p:grpSpPr>
        <p:pic>
          <p:nvPicPr>
            <p:cNvPr id="1026" name="Picture 2" descr="Top Hat FAQs • Resource • BYU-Idaho Learning and Teaching">
              <a:extLst>
                <a:ext uri="{FF2B5EF4-FFF2-40B4-BE49-F238E27FC236}">
                  <a16:creationId xmlns:a16="http://schemas.microsoft.com/office/drawing/2014/main" id="{029C33DF-0919-4B06-995F-A79035B0C9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0" t="16631" r="29430" b="15597"/>
            <a:stretch>
              <a:fillRect/>
            </a:stretch>
          </p:blipFill>
          <p:spPr bwMode="auto">
            <a:xfrm>
              <a:off x="6192976" y="3466296"/>
              <a:ext cx="757421" cy="95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4C1F04-A5D8-3EDF-B94F-1CACC6BE6176}"/>
                </a:ext>
              </a:extLst>
            </p:cNvPr>
            <p:cNvSpPr txBox="1"/>
            <p:nvPr/>
          </p:nvSpPr>
          <p:spPr>
            <a:xfrm>
              <a:off x="4973351" y="3743294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Submit 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914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Final Thoughts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85850"/>
            <a:ext cx="8345488" cy="3513535"/>
          </a:xfrm>
        </p:spPr>
        <p:txBody>
          <a:bodyPr/>
          <a:lstStyle/>
          <a:p>
            <a:pPr eaLnBrk="1" hangingPunct="1"/>
            <a:r>
              <a:rPr lang="en-US" altLang="x-none" dirty="0"/>
              <a:t>Propositional logic is a simple logic that allows us to reason about a variety of concepts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In recitation:</a:t>
            </a:r>
          </a:p>
          <a:p>
            <a:pPr lvl="1" eaLnBrk="1" hangingPunct="1"/>
            <a:r>
              <a:rPr lang="en-US" altLang="x-none" dirty="0"/>
              <a:t>More examples and practice problems</a:t>
            </a:r>
          </a:p>
          <a:p>
            <a:pPr lvl="1" eaLnBrk="1" hangingPunct="1"/>
            <a:r>
              <a:rPr lang="en-US" altLang="x-none" dirty="0"/>
              <a:t>Be sure to attend!</a:t>
            </a:r>
          </a:p>
          <a:p>
            <a:pPr lvl="1"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Next:</a:t>
            </a:r>
          </a:p>
          <a:p>
            <a:pPr lvl="1" eaLnBrk="1" hangingPunct="1"/>
            <a:r>
              <a:rPr lang="en-US" altLang="x-none" dirty="0"/>
              <a:t>Logic puzzles and propositional equivalence</a:t>
            </a:r>
          </a:p>
          <a:p>
            <a:pPr lvl="1" eaLnBrk="1" hangingPunct="1"/>
            <a:r>
              <a:rPr lang="en-US" altLang="x-none" dirty="0"/>
              <a:t>Please read sections 1.2 and 1.3</a:t>
            </a:r>
          </a:p>
          <a:p>
            <a:pPr lvl="2" eaLnBrk="1" hangingPunct="1"/>
            <a:r>
              <a:rPr lang="en-US" altLang="x-none" dirty="0"/>
              <a:t>In general: do the assigned reading!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31</a:t>
            </a:fld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569675"/>
            <a:ext cx="8766176" cy="2536814"/>
            <a:chOff x="144" y="1302"/>
            <a:chExt cx="5522" cy="2765"/>
          </a:xfrm>
        </p:grpSpPr>
        <p:sp>
          <p:nvSpPr>
            <p:cNvPr id="19462" name="AutoShape 5"/>
            <p:cNvSpPr>
              <a:spLocks noChangeArrowheads="1"/>
            </p:cNvSpPr>
            <p:nvPr/>
          </p:nvSpPr>
          <p:spPr bwMode="auto">
            <a:xfrm>
              <a:off x="144" y="1663"/>
              <a:ext cx="5522" cy="240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312" y="1302"/>
              <a:ext cx="78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b="1" i="1" dirty="0">
                  <a:solidFill>
                    <a:schemeClr val="bg2"/>
                  </a:solidFill>
                </a:rPr>
                <a:t>Example</a:t>
              </a:r>
            </a:p>
          </p:txBody>
        </p:sp>
      </p:grp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825" y="1121184"/>
            <a:ext cx="8736670" cy="628650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sz="2000" dirty="0"/>
              <a:t>Given a collection of known truths, logic allows us to deduce new truths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8887" y="4425489"/>
            <a:ext cx="81930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2000" dirty="0"/>
              <a:t>Logic allows us to advance mathematics through an iterative process of </a:t>
            </a:r>
            <a:r>
              <a:rPr lang="en-US" altLang="x-none" sz="2000" dirty="0">
                <a:solidFill>
                  <a:schemeClr val="bg2"/>
                </a:solidFill>
              </a:rPr>
              <a:t>conjecture</a:t>
            </a:r>
            <a:r>
              <a:rPr lang="en-US" altLang="x-none" sz="2000" dirty="0"/>
              <a:t> and </a:t>
            </a:r>
            <a:r>
              <a:rPr lang="en-US" altLang="x-none" sz="2000" dirty="0">
                <a:solidFill>
                  <a:schemeClr val="bg2"/>
                </a:solidFill>
              </a:rPr>
              <a:t>proof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57199" y="1885950"/>
            <a:ext cx="885305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dirty="0">
                <a:solidFill>
                  <a:srgbClr val="009051"/>
                </a:solidFill>
              </a:rPr>
              <a:t>Base facts:</a:t>
            </a:r>
          </a:p>
          <a:p>
            <a:pPr lvl="1" algn="l"/>
            <a:r>
              <a:rPr lang="en-US" altLang="x-none" sz="2000" dirty="0"/>
              <a:t>If it is raining, I will not go outside</a:t>
            </a:r>
          </a:p>
          <a:p>
            <a:pPr lvl="1" algn="l"/>
            <a:r>
              <a:rPr lang="en-US" altLang="x-none" sz="2000" dirty="0"/>
              <a:t>If I am inside, Lisa will stay home</a:t>
            </a:r>
          </a:p>
          <a:p>
            <a:pPr lvl="1" algn="l"/>
            <a:r>
              <a:rPr lang="en-US" altLang="x-none" sz="2000" dirty="0"/>
              <a:t>Lisa and I always play video games if we are together during the weekend</a:t>
            </a:r>
          </a:p>
          <a:p>
            <a:pPr lvl="1" algn="l"/>
            <a:r>
              <a:rPr lang="en-US" altLang="x-none" sz="2000" dirty="0"/>
              <a:t>Today is a rainy Saturday</a:t>
            </a:r>
          </a:p>
          <a:p>
            <a:pPr lvl="1" algn="l"/>
            <a:endParaRPr lang="en-US" altLang="x-none" sz="2000" dirty="0"/>
          </a:p>
          <a:p>
            <a:pPr algn="l"/>
            <a:r>
              <a:rPr lang="en-US" altLang="x-none" sz="2000" dirty="0">
                <a:solidFill>
                  <a:srgbClr val="FF0000"/>
                </a:solidFill>
              </a:rPr>
              <a:t>Conclusion: </a:t>
            </a:r>
            <a:r>
              <a:rPr lang="en-US" altLang="x-none" sz="2000" dirty="0"/>
              <a:t>Lisa and I will play video games today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00050"/>
            <a:ext cx="9143999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ts val="1800"/>
            </a:pPr>
            <a:r>
              <a:rPr lang="en-US" altLang="x-none" sz="2800" dirty="0">
                <a:solidFill>
                  <a:schemeClr val="bg2"/>
                </a:solidFill>
              </a:rPr>
              <a:t>Logic is the basis of all mathematical and analytical reasoning</a:t>
            </a:r>
            <a:endParaRPr kumimoji="0" lang="en-US" altLang="x-none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00150"/>
            <a:ext cx="8193088" cy="31432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Definition: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A </a:t>
            </a:r>
            <a:r>
              <a:rPr lang="en-US" altLang="x-none" dirty="0">
                <a:solidFill>
                  <a:schemeClr val="bg2"/>
                </a:solidFill>
              </a:rPr>
              <a:t>proposition</a:t>
            </a:r>
            <a:r>
              <a:rPr lang="en-US" altLang="x-none" dirty="0"/>
              <a:t> is a precise statement that is either </a:t>
            </a:r>
            <a:r>
              <a:rPr lang="en-US" altLang="x-none" dirty="0">
                <a:solidFill>
                  <a:srgbClr val="009051"/>
                </a:solidFill>
              </a:rPr>
              <a:t>true</a:t>
            </a:r>
            <a:r>
              <a:rPr lang="en-US" altLang="x-none" dirty="0"/>
              <a:t> or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, but not both.</a:t>
            </a:r>
            <a:endParaRPr lang="en-US" altLang="x-none" dirty="0">
              <a:solidFill>
                <a:schemeClr val="hlink"/>
              </a:solidFill>
            </a:endParaRPr>
          </a:p>
          <a:p>
            <a:pPr marL="0" indent="0" eaLnBrk="1" hangingPunct="1">
              <a:buFont typeface="Wingdings" charset="2"/>
              <a:buNone/>
            </a:pPr>
            <a:endParaRPr lang="en-US" altLang="x-none" dirty="0">
              <a:solidFill>
                <a:schemeClr val="hlink"/>
              </a:solidFill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Examples:</a:t>
            </a:r>
          </a:p>
          <a:p>
            <a:pPr lvl="1" eaLnBrk="1" hangingPunct="1"/>
            <a:r>
              <a:rPr lang="en-US" altLang="x-none" dirty="0"/>
              <a:t>2 + 2 = 4 (</a:t>
            </a:r>
            <a:r>
              <a:rPr lang="en-US" altLang="x-none" dirty="0">
                <a:solidFill>
                  <a:srgbClr val="009051"/>
                </a:solidFill>
              </a:rPr>
              <a:t>true</a:t>
            </a:r>
            <a:r>
              <a:rPr lang="en-US" altLang="x-none" dirty="0"/>
              <a:t>)</a:t>
            </a:r>
          </a:p>
          <a:p>
            <a:pPr lvl="1" eaLnBrk="1" hangingPunct="1"/>
            <a:r>
              <a:rPr lang="en-US" altLang="x-none" dirty="0"/>
              <a:t>All dogs have 3 legs (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)</a:t>
            </a:r>
          </a:p>
          <a:p>
            <a:pPr lvl="1" eaLnBrk="1" hangingPunct="1"/>
            <a:r>
              <a:rPr lang="en-US" altLang="x-none" dirty="0"/>
              <a:t>x</a:t>
            </a:r>
            <a:r>
              <a:rPr lang="en-US" altLang="x-none" baseline="30000" dirty="0"/>
              <a:t>2</a:t>
            </a:r>
            <a:r>
              <a:rPr lang="en-US" altLang="x-none" dirty="0"/>
              <a:t> &lt; 0 (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)</a:t>
            </a:r>
          </a:p>
          <a:p>
            <a:pPr lvl="1" eaLnBrk="1" hangingPunct="1"/>
            <a:r>
              <a:rPr lang="en-US" altLang="x-none" dirty="0"/>
              <a:t>Washington, D.C. is the capital of the USA (</a:t>
            </a:r>
            <a:r>
              <a:rPr lang="en-US" altLang="x-none" dirty="0">
                <a:solidFill>
                  <a:srgbClr val="009051"/>
                </a:solidFill>
              </a:rPr>
              <a:t>true</a:t>
            </a:r>
            <a:r>
              <a:rPr lang="en-US" altLang="x-none" dirty="0"/>
              <a:t>)</a:t>
            </a:r>
          </a:p>
          <a:p>
            <a:pPr lvl="1" eaLnBrk="1" hangingPunct="1"/>
            <a:endParaRPr lang="en-US" altLang="x-non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dk2"/>
              </a:buClr>
              <a:buSzPts val="1800"/>
            </a:pPr>
            <a:r>
              <a:rPr lang="en-US" altLang="x-none" sz="3200" dirty="0">
                <a:solidFill>
                  <a:schemeClr val="bg2"/>
                </a:solidFill>
              </a:rPr>
              <a:t>Propositional logic is a very simple logic</a:t>
            </a:r>
            <a:endParaRPr kumimoji="0" lang="en-US" altLang="x-none" sz="3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2800" dirty="0"/>
              <a:t>Not all statements are propositions</a:t>
            </a:r>
            <a:endParaRPr lang="en-US" altLang="x-none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0"/>
            <a:ext cx="8193088" cy="3086100"/>
          </a:xfrm>
        </p:spPr>
        <p:txBody>
          <a:bodyPr/>
          <a:lstStyle/>
          <a:p>
            <a:pPr eaLnBrk="1" hangingPunct="1"/>
            <a:r>
              <a:rPr lang="en-US" altLang="x-none" dirty="0"/>
              <a:t>Eliana is cool</a:t>
            </a:r>
          </a:p>
          <a:p>
            <a:pPr lvl="1" eaLnBrk="1" hangingPunct="1"/>
            <a:r>
              <a:rPr lang="en-US" altLang="ja-JP" dirty="0"/>
              <a:t>“Cool” is a subjective term.</a:t>
            </a:r>
          </a:p>
          <a:p>
            <a:pPr lvl="1"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x</a:t>
            </a:r>
            <a:r>
              <a:rPr lang="en-US" altLang="x-none" baseline="30000" dirty="0"/>
              <a:t>3</a:t>
            </a:r>
            <a:r>
              <a:rPr lang="en-US" altLang="x-none" dirty="0"/>
              <a:t> &lt; 0</a:t>
            </a:r>
          </a:p>
          <a:p>
            <a:pPr lvl="1" eaLnBrk="1" hangingPunct="1"/>
            <a:r>
              <a:rPr lang="en-US" altLang="x-none" dirty="0">
                <a:solidFill>
                  <a:srgbClr val="009051"/>
                </a:solidFill>
              </a:rPr>
              <a:t>True</a:t>
            </a:r>
            <a:r>
              <a:rPr lang="en-US" altLang="x-none" dirty="0"/>
              <a:t> if x &lt; 0,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 otherwise.</a:t>
            </a:r>
          </a:p>
          <a:p>
            <a:pPr lvl="1"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Springfield is the capital</a:t>
            </a:r>
          </a:p>
          <a:p>
            <a:pPr lvl="1" eaLnBrk="1" hangingPunct="1"/>
            <a:r>
              <a:rPr lang="en-US" altLang="x-none" dirty="0">
                <a:solidFill>
                  <a:srgbClr val="009051"/>
                </a:solidFill>
              </a:rPr>
              <a:t>True</a:t>
            </a:r>
            <a:r>
              <a:rPr lang="en-US" altLang="x-none" dirty="0"/>
              <a:t> in Illinois,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 in Massachusetts.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732" y="1458516"/>
            <a:ext cx="8193088" cy="2999184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x-none" sz="2400" dirty="0"/>
              <a:t>We will discuss the following logical connectives:</a:t>
            </a:r>
          </a:p>
          <a:p>
            <a:pPr lvl="1" eaLnBrk="1" hangingPunct="1"/>
            <a:r>
              <a:rPr lang="en-US" altLang="x-none" sz="2000" dirty="0"/>
              <a:t>¬ (not)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 (conjunction / and)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 (disjunction / or)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 (exclusive disjunction / </a:t>
            </a:r>
            <a:r>
              <a:rPr lang="en-US" altLang="x-none" sz="2000" dirty="0" err="1">
                <a:sym typeface="Symbol" charset="2"/>
              </a:rPr>
              <a:t>xor</a:t>
            </a:r>
            <a:r>
              <a:rPr lang="en-US" altLang="x-none" sz="2000" dirty="0">
                <a:sym typeface="Symbol" charset="2"/>
              </a:rPr>
              <a:t>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→ (implication)</a:t>
            </a:r>
          </a:p>
          <a:p>
            <a:pPr lvl="1" eaLnBrk="1" hangingPunct="1"/>
            <a:r>
              <a:rPr lang="en-US" altLang="x-none" sz="2000" dirty="0">
                <a:sym typeface="Symbol" charset="2"/>
              </a:rPr>
              <a:t> (biconditional)</a:t>
            </a:r>
            <a:endParaRPr lang="en-US" altLang="x-none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ts val="1800"/>
            </a:pPr>
            <a:r>
              <a:rPr lang="en-US" altLang="x-none" sz="2800" dirty="0">
                <a:solidFill>
                  <a:schemeClr val="bg2"/>
                </a:solidFill>
              </a:rPr>
              <a:t>We can use logical connectives to build complex propositions</a:t>
            </a:r>
            <a:endParaRPr kumimoji="0" lang="en-US" altLang="x-none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Negation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85850"/>
            <a:ext cx="8802688" cy="74295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x-none" dirty="0"/>
              <a:t>The </a:t>
            </a:r>
            <a:r>
              <a:rPr lang="en-US" altLang="x-none" dirty="0">
                <a:solidFill>
                  <a:schemeClr val="bg2"/>
                </a:solidFill>
              </a:rPr>
              <a:t>negation</a:t>
            </a:r>
            <a:r>
              <a:rPr lang="en-US" altLang="x-none" dirty="0"/>
              <a:t> of a proposition is </a:t>
            </a:r>
            <a:r>
              <a:rPr lang="en-US" altLang="x-none" dirty="0">
                <a:solidFill>
                  <a:srgbClr val="009051"/>
                </a:solidFill>
              </a:rPr>
              <a:t>true</a:t>
            </a:r>
            <a:r>
              <a:rPr lang="en-US" altLang="x-none" dirty="0">
                <a:solidFill>
                  <a:srgbClr val="00B050"/>
                </a:solidFill>
              </a:rPr>
              <a:t> </a:t>
            </a:r>
            <a:r>
              <a:rPr lang="en-US" altLang="x-none" dirty="0" err="1"/>
              <a:t>iff</a:t>
            </a:r>
            <a:r>
              <a:rPr lang="en-US" altLang="x-none" dirty="0"/>
              <a:t> the proposition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</a:p>
        </p:txBody>
      </p:sp>
      <p:graphicFrame>
        <p:nvGraphicFramePr>
          <p:cNvPr id="54350" name="Group 78"/>
          <p:cNvGraphicFramePr>
            <a:graphicFrameLocks noGrp="1"/>
          </p:cNvGraphicFramePr>
          <p:nvPr/>
        </p:nvGraphicFramePr>
        <p:xfrm>
          <a:off x="2362200" y="2571750"/>
          <a:ext cx="4267200" cy="108585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¬p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Monotype Sorts" charset="2"/>
                        <a:defRPr sz="16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6AA"/>
                        </a:buClr>
                        <a:defRPr sz="1400">
                          <a:solidFill>
                            <a:schemeClr val="tx1"/>
                          </a:solidFill>
                          <a:latin typeface="Trebuchet MS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89" name="Rectangle 79"/>
          <p:cNvSpPr>
            <a:spLocks noChangeArrowheads="1"/>
          </p:cNvSpPr>
          <p:nvPr/>
        </p:nvSpPr>
        <p:spPr bwMode="auto">
          <a:xfrm>
            <a:off x="2555876" y="3771900"/>
            <a:ext cx="3881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bg2"/>
                </a:solidFill>
              </a:rPr>
              <a:t>The truth table for negation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0" y="3028950"/>
            <a:ext cx="4572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0" y="3257550"/>
            <a:ext cx="4572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41728" y="1828799"/>
            <a:ext cx="2191626" cy="678656"/>
            <a:chOff x="2341322" y="1981201"/>
            <a:chExt cx="2192750" cy="904223"/>
          </a:xfrm>
        </p:grpSpPr>
        <p:sp>
          <p:nvSpPr>
            <p:cNvPr id="27675" name="TextBox 7"/>
            <p:cNvSpPr txBox="1">
              <a:spLocks noChangeArrowheads="1"/>
            </p:cNvSpPr>
            <p:nvPr/>
          </p:nvSpPr>
          <p:spPr bwMode="auto">
            <a:xfrm>
              <a:off x="2341322" y="1981201"/>
              <a:ext cx="2192750" cy="61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dirty="0">
                  <a:latin typeface="Comic Neue" panose="02000000000000000000" pitchFamily="2" charset="0"/>
                </a:rPr>
                <a:t>What we know</a:t>
              </a:r>
            </a:p>
          </p:txBody>
        </p:sp>
        <p:cxnSp>
          <p:nvCxnSpPr>
            <p:cNvPr id="11" name="Straight Arrow Connector 10"/>
            <p:cNvCxnSpPr>
              <a:stCxn id="27675" idx="2"/>
            </p:cNvCxnSpPr>
            <p:nvPr/>
          </p:nvCxnSpPr>
          <p:spPr bwMode="auto">
            <a:xfrm rot="5400000">
              <a:off x="3253927" y="2701654"/>
              <a:ext cx="289112" cy="784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62601" y="1714501"/>
            <a:ext cx="2996802" cy="830997"/>
            <a:chOff x="5562604" y="1828800"/>
            <a:chExt cx="2996911" cy="1107995"/>
          </a:xfrm>
        </p:grpSpPr>
        <p:sp>
          <p:nvSpPr>
            <p:cNvPr id="27673" name="TextBox 8"/>
            <p:cNvSpPr txBox="1">
              <a:spLocks noChangeArrowheads="1"/>
            </p:cNvSpPr>
            <p:nvPr/>
          </p:nvSpPr>
          <p:spPr bwMode="auto">
            <a:xfrm>
              <a:off x="6439948" y="1828800"/>
              <a:ext cx="2119567" cy="110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dirty="0">
                  <a:latin typeface="Comic Neue" panose="02000000000000000000" pitchFamily="2" charset="0"/>
                </a:rPr>
                <a:t>What we want</a:t>
              </a:r>
            </a:p>
            <a:p>
              <a:pPr algn="ctr"/>
              <a:r>
                <a:rPr lang="en-US" altLang="x-none" dirty="0">
                  <a:latin typeface="Comic Neue" panose="02000000000000000000" pitchFamily="2" charset="0"/>
                </a:rPr>
                <a:t>to know</a:t>
              </a:r>
            </a:p>
          </p:txBody>
        </p:sp>
        <p:cxnSp>
          <p:nvCxnSpPr>
            <p:cNvPr id="13" name="Shape 12"/>
            <p:cNvCxnSpPr>
              <a:stCxn id="27673" idx="1"/>
            </p:cNvCxnSpPr>
            <p:nvPr/>
          </p:nvCxnSpPr>
          <p:spPr bwMode="auto">
            <a:xfrm rot="10800000" flipV="1">
              <a:off x="5562604" y="2382798"/>
              <a:ext cx="877344" cy="512800"/>
            </a:xfrm>
            <a:prstGeom prst="curvedConnector3">
              <a:avLst>
                <a:gd name="adj1" fmla="val 98942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2571751"/>
            <a:ext cx="2133600" cy="1323439"/>
            <a:chOff x="1" y="3429000"/>
            <a:chExt cx="2133599" cy="1765255"/>
          </a:xfrm>
        </p:grpSpPr>
        <p:sp>
          <p:nvSpPr>
            <p:cNvPr id="17" name="Left Brace 16"/>
            <p:cNvSpPr/>
            <p:nvPr/>
          </p:nvSpPr>
          <p:spPr bwMode="auto">
            <a:xfrm>
              <a:off x="1828800" y="3962603"/>
              <a:ext cx="304800" cy="914748"/>
            </a:xfrm>
            <a:prstGeom prst="leftBrace">
              <a:avLst>
                <a:gd name="adj1" fmla="val 8333"/>
                <a:gd name="adj2" fmla="val 50000"/>
              </a:avLst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27672" name="TextBox 17"/>
            <p:cNvSpPr txBox="1">
              <a:spLocks noChangeArrowheads="1"/>
            </p:cNvSpPr>
            <p:nvPr/>
          </p:nvSpPr>
          <p:spPr bwMode="auto">
            <a:xfrm>
              <a:off x="1" y="3429000"/>
              <a:ext cx="1904999" cy="176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2000" dirty="0">
                  <a:latin typeface="Comic Neue" panose="02000000000000000000" pitchFamily="2" charset="0"/>
                </a:rPr>
                <a:t>One row for each possible value of </a:t>
              </a:r>
              <a:r>
                <a:rPr lang="en-US" altLang="ja-JP" sz="2000" dirty="0">
                  <a:latin typeface="Comic Neue" panose="02000000000000000000" pitchFamily="2" charset="0"/>
                </a:rPr>
                <a:t>“what we know”</a:t>
              </a:r>
              <a:endParaRPr lang="en-US" altLang="x-none" sz="2000" dirty="0">
                <a:latin typeface="Comic Neue" panose="02000000000000000000" pitchFamily="2" charset="0"/>
              </a:endParaRP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00400" y="3028950"/>
            <a:ext cx="457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70A51-85FF-E94F-8438-91B379054587}"/>
              </a:ext>
            </a:extLst>
          </p:cNvPr>
          <p:cNvSpPr txBox="1"/>
          <p:nvPr/>
        </p:nvSpPr>
        <p:spPr>
          <a:xfrm>
            <a:off x="4262073" y="4286250"/>
            <a:ext cx="2523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6"/>
                </a:solidFill>
                <a:latin typeface="Comic Neue" panose="02000000000000000000" pitchFamily="2" charset="0"/>
              </a:rPr>
              <a:t>(I’ll sometimes use </a:t>
            </a:r>
            <a:r>
              <a:rPr lang="en-US" b="1" dirty="0">
                <a:solidFill>
                  <a:schemeClr val="accent6"/>
                </a:solidFill>
                <a:latin typeface="Comic Neue" panose="02000000000000000000" pitchFamily="2" charset="0"/>
              </a:rPr>
              <a:t>⊤</a:t>
            </a:r>
            <a:r>
              <a:rPr lang="en-US" b="1" i="1" dirty="0">
                <a:solidFill>
                  <a:schemeClr val="accent6"/>
                </a:solidFill>
                <a:latin typeface="Comic Neue" panose="02000000000000000000" pitchFamily="2" charset="0"/>
              </a:rPr>
              <a:t> and </a:t>
            </a:r>
            <a:r>
              <a:rPr lang="en-US" b="1" dirty="0">
                <a:solidFill>
                  <a:schemeClr val="accent6"/>
                </a:solidFill>
                <a:latin typeface="Comic Neue" panose="02000000000000000000" pitchFamily="2" charset="0"/>
              </a:rPr>
              <a:t>⊥</a:t>
            </a:r>
            <a:r>
              <a:rPr lang="en-US" b="1" i="1" dirty="0">
                <a:solidFill>
                  <a:schemeClr val="accent6"/>
                </a:solidFill>
                <a:latin typeface="Comic Neue" panose="02000000000000000000" pitchFamily="2" charset="0"/>
              </a:rPr>
              <a:t>)</a:t>
            </a:r>
          </a:p>
        </p:txBody>
      </p:sp>
      <p:sp>
        <p:nvSpPr>
          <p:cNvPr id="2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  <p:bldP spid="6" grpId="0" animBg="1"/>
      <p:bldP spid="7" grpId="0" animBg="1"/>
      <p:bldP spid="1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Negation Examples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5850"/>
            <a:ext cx="8574088" cy="351353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Negate the following propositions</a:t>
            </a:r>
          </a:p>
          <a:p>
            <a:pPr lvl="1" eaLnBrk="1" hangingPunct="1"/>
            <a:r>
              <a:rPr lang="en-US" altLang="x-none" dirty="0"/>
              <a:t>Today is Monday</a:t>
            </a:r>
          </a:p>
          <a:p>
            <a:pPr lvl="2" eaLnBrk="1" hangingPunct="1"/>
            <a:r>
              <a:rPr lang="en-US" altLang="x-none" dirty="0"/>
              <a:t>Today is </a:t>
            </a:r>
            <a:r>
              <a:rPr lang="en-US" altLang="x-none" dirty="0">
                <a:solidFill>
                  <a:srgbClr val="FF0000"/>
                </a:solidFill>
              </a:rPr>
              <a:t>not</a:t>
            </a:r>
            <a:r>
              <a:rPr lang="en-US" altLang="x-none" dirty="0"/>
              <a:t> Monday</a:t>
            </a:r>
          </a:p>
          <a:p>
            <a:pPr lvl="1" eaLnBrk="1" hangingPunct="1"/>
            <a:r>
              <a:rPr lang="en-US" altLang="x-none" dirty="0"/>
              <a:t>21 * 2 = 42</a:t>
            </a:r>
          </a:p>
          <a:p>
            <a:pPr lvl="2" eaLnBrk="1" hangingPunct="1"/>
            <a:r>
              <a:rPr lang="en-US" altLang="x-none" dirty="0"/>
              <a:t>21 * 2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</a:t>
            </a:r>
            <a:r>
              <a:rPr lang="en-US" altLang="x-none" dirty="0"/>
              <a:t> 42</a:t>
            </a:r>
          </a:p>
          <a:p>
            <a:pPr lvl="2" eaLnBrk="1" hangingPunct="1"/>
            <a:endParaRPr lang="en-US" altLang="x-none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What is the truth value of the following propositions</a:t>
            </a:r>
          </a:p>
          <a:p>
            <a:pPr lvl="1" eaLnBrk="1" hangingPunct="1"/>
            <a:r>
              <a:rPr lang="en-US" altLang="x-none" dirty="0"/>
              <a:t>¬(9 is a prime number)</a:t>
            </a:r>
          </a:p>
          <a:p>
            <a:pPr lvl="2" eaLnBrk="1" hangingPunct="1"/>
            <a:r>
              <a:rPr lang="en-US" altLang="x-none" dirty="0">
                <a:solidFill>
                  <a:srgbClr val="009051"/>
                </a:solidFill>
              </a:rPr>
              <a:t>true</a:t>
            </a:r>
          </a:p>
          <a:p>
            <a:pPr lvl="1" eaLnBrk="1" hangingPunct="1"/>
            <a:r>
              <a:rPr lang="en-US" altLang="x-none" dirty="0"/>
              <a:t>¬(Pittsburgh is in Pennsylvania)</a:t>
            </a:r>
          </a:p>
          <a:p>
            <a:pPr lvl="2" eaLnBrk="1" hangingPunct="1"/>
            <a:r>
              <a:rPr lang="en-US" altLang="x-none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8227" y="1764378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8226" y="2278728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23194" y="3414456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5887" y="3961017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7808</TotalTime>
  <Words>2058</Words>
  <Application>Microsoft Macintosh PowerPoint</Application>
  <PresentationFormat>On-screen Show (16:9)</PresentationFormat>
  <Paragraphs>486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Comic Neue</vt:lpstr>
      <vt:lpstr>Symbol</vt:lpstr>
      <vt:lpstr>Trebuchet MS</vt:lpstr>
      <vt:lpstr>Wingdings</vt:lpstr>
      <vt:lpstr>Brilho</vt:lpstr>
      <vt:lpstr>CS 441: Propositional Logic</vt:lpstr>
      <vt:lpstr>[Key CS Link] Propositional Logic</vt:lpstr>
      <vt:lpstr>Today’s Topic: Propositional Logic</vt:lpstr>
      <vt:lpstr>PowerPoint Presentation</vt:lpstr>
      <vt:lpstr>PowerPoint Presentation</vt:lpstr>
      <vt:lpstr>Not all statements are propositions</vt:lpstr>
      <vt:lpstr>PowerPoint Presentation</vt:lpstr>
      <vt:lpstr>Negation</vt:lpstr>
      <vt:lpstr>Negation Examples</vt:lpstr>
      <vt:lpstr>Conjunction</vt:lpstr>
      <vt:lpstr>Disjunction</vt:lpstr>
      <vt:lpstr>Conjunction and disjunction examples</vt:lpstr>
      <vt:lpstr>In-class Activities</vt:lpstr>
      <vt:lpstr>Exclusive or (XOR)</vt:lpstr>
      <vt:lpstr>Implication</vt:lpstr>
      <vt:lpstr>Implication (cont.)</vt:lpstr>
      <vt:lpstr>Implication examples</vt:lpstr>
      <vt:lpstr>Other conditional statements</vt:lpstr>
      <vt:lpstr>Biconditional</vt:lpstr>
      <vt:lpstr>Truth tables can also be made for more complex expressions</vt:lpstr>
      <vt:lpstr>Like mathematical operators, logical operators are assigned precedence levels</vt:lpstr>
      <vt:lpstr>In-class Activities</vt:lpstr>
      <vt:lpstr>English sentences can often be translated into propositional sentences</vt:lpstr>
      <vt:lpstr>Example #1</vt:lpstr>
      <vt:lpstr>Example #2</vt:lpstr>
      <vt:lpstr>Example #3</vt:lpstr>
      <vt:lpstr>Logic also helps us understand bitwise operations</vt:lpstr>
      <vt:lpstr>Bitwise logic examples</vt:lpstr>
      <vt:lpstr>In-class Activities</vt:lpstr>
      <vt:lpstr>In-class Activities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218</cp:revision>
  <cp:lastPrinted>2026-01-14T16:11:14Z</cp:lastPrinted>
  <dcterms:created xsi:type="dcterms:W3CDTF">2011-07-05T14:46:51Z</dcterms:created>
  <dcterms:modified xsi:type="dcterms:W3CDTF">2026-01-14T22:53:13Z</dcterms:modified>
</cp:coreProperties>
</file>