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589" r:id="rId2"/>
    <p:sldId id="296" r:id="rId3"/>
    <p:sldId id="590" r:id="rId4"/>
    <p:sldId id="591" r:id="rId5"/>
    <p:sldId id="592" r:id="rId6"/>
    <p:sldId id="291" r:id="rId7"/>
    <p:sldId id="262" r:id="rId8"/>
    <p:sldId id="593" r:id="rId9"/>
    <p:sldId id="594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2" r:id="rId18"/>
    <p:sldId id="608" r:id="rId19"/>
    <p:sldId id="275" r:id="rId20"/>
    <p:sldId id="286" r:id="rId21"/>
    <p:sldId id="603" r:id="rId22"/>
    <p:sldId id="278" r:id="rId23"/>
    <p:sldId id="604" r:id="rId24"/>
    <p:sldId id="280" r:id="rId25"/>
    <p:sldId id="605" r:id="rId26"/>
    <p:sldId id="606" r:id="rId27"/>
    <p:sldId id="281" r:id="rId28"/>
    <p:sldId id="607" r:id="rId29"/>
    <p:sldId id="282" r:id="rId30"/>
    <p:sldId id="283" r:id="rId3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8" autoAdjust="0"/>
    <p:restoredTop sz="85697"/>
  </p:normalViewPr>
  <p:slideViewPr>
    <p:cSldViewPr snapToGrid="0">
      <p:cViewPr varScale="1">
        <p:scale>
          <a:sx n="161" d="100"/>
          <a:sy n="161" d="100"/>
        </p:scale>
        <p:origin x="1312" y="192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C7073C-AF34-8045-809F-4E8606B80292}" type="slidenum">
              <a:rPr lang="en-US" altLang="x-none" sz="1200"/>
              <a:pPr/>
              <a:t>10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2F6C77-D394-0D45-B054-840D1CDAC5CF}" type="slidenum">
              <a:rPr lang="en-US" altLang="x-none" sz="1200"/>
              <a:pPr/>
              <a:t>11</a:t>
            </a:fld>
            <a:endParaRPr lang="en-US" altLang="x-non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A5A8C3-F6D5-6A4A-B19D-6BF76CC97BFA}" type="slidenum">
              <a:rPr lang="en-US" altLang="x-none" sz="1200"/>
              <a:pPr/>
              <a:t>12</a:t>
            </a:fld>
            <a:endParaRPr lang="en-US" altLang="x-none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B4E12ED-494F-3244-808D-F629734899C6}" type="slidenum">
              <a:rPr lang="en-US" altLang="x-none" sz="1200"/>
              <a:pPr/>
              <a:t>13</a:t>
            </a:fld>
            <a:endParaRPr lang="en-US" altLang="x-non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23F61C5-A022-DC44-B644-45BBF9A4D6D1}" type="slidenum">
              <a:rPr lang="en-US" altLang="x-none" sz="1200"/>
              <a:pPr/>
              <a:t>14</a:t>
            </a:fld>
            <a:endParaRPr lang="en-US" altLang="x-non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605A7D-BB4D-1145-881A-17480BEAEB80}" type="slidenum">
              <a:rPr lang="en-US" altLang="x-none" sz="1200"/>
              <a:pPr/>
              <a:t>15</a:t>
            </a:fld>
            <a:endParaRPr lang="en-US" altLang="x-non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278B58-53B4-BB4A-BBA4-82DCD20BA082}" type="slidenum">
              <a:rPr lang="en-US" altLang="x-none" sz="1200"/>
              <a:pPr/>
              <a:t>16</a:t>
            </a:fld>
            <a:endParaRPr lang="en-US" altLang="x-none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D96E479-AB20-1444-AD50-17BF97AC1669}" type="slidenum">
              <a:rPr lang="en-US" altLang="x-none" sz="1200"/>
              <a:pPr/>
              <a:t>17</a:t>
            </a:fld>
            <a:endParaRPr lang="en-US" altLang="x-none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DB48-5891-ED7A-D161-B27A8F4E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6D0A9E5A-7A71-007B-6D57-94A19335B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3B36F1-0245-A242-8BFF-3F06BB8032E8}" type="slidenum">
              <a:rPr lang="en-US" altLang="x-none" sz="1200"/>
              <a:pPr/>
              <a:t>18</a:t>
            </a:fld>
            <a:endParaRPr lang="en-US" altLang="x-none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638C3B6-1CCB-55E7-41AC-62297B1AE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850B5CD-0E18-AAAE-7472-B5602B73A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5 questions: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x-none" dirty="0"/>
              <a:t>Q1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x-none" dirty="0"/>
              <a:t>Q2 / Q3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x-none" dirty="0"/>
              <a:t>Q4 / Q5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31877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65C89B-1FAC-1B40-B02E-C86416FD2B7A}" type="slidenum">
              <a:rPr lang="en-US" altLang="x-none" sz="1200"/>
              <a:pPr/>
              <a:t>19</a:t>
            </a:fld>
            <a:endParaRPr lang="en-US" altLang="x-none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Gemini</a:t>
            </a:r>
          </a:p>
          <a:p>
            <a:endParaRPr lang="en-US" dirty="0"/>
          </a:p>
          <a:p>
            <a:r>
              <a:rPr lang="en-US" dirty="0"/>
              <a:t>Activity used on 6. Nested Quantifiers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914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EED5652-84A1-EC49-8AAC-F4AF2BA5F502}" type="slidenum">
              <a:rPr lang="en-US" altLang="x-none" sz="1200"/>
              <a:pPr/>
              <a:t>20</a:t>
            </a:fld>
            <a:endParaRPr lang="en-US" altLang="x-none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BCCDF0-6772-7246-840F-5FDD73E2CEB5}" type="slidenum">
              <a:rPr lang="en-US" altLang="x-none" sz="1200"/>
              <a:pPr/>
              <a:t>21</a:t>
            </a:fld>
            <a:endParaRPr lang="en-US" altLang="x-none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2CCDDC-6EB9-114B-BA01-79D4E0230FF9}" type="slidenum">
              <a:rPr lang="en-US" altLang="x-none" sz="1200"/>
              <a:pPr/>
              <a:t>22</a:t>
            </a:fld>
            <a:endParaRPr lang="en-US" altLang="x-non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27AA94-AF79-9A40-B21D-96292AE08600}" type="slidenum">
              <a:rPr lang="en-US" altLang="x-none" sz="1200"/>
              <a:pPr/>
              <a:t>23</a:t>
            </a:fld>
            <a:endParaRPr lang="en-US" altLang="x-none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[Second part]</a:t>
            </a:r>
          </a:p>
          <a:p>
            <a:pPr eaLnBrk="1" hangingPunct="1"/>
            <a:endParaRPr lang="en-US" altLang="x-none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>
                <a:sym typeface="Symbol" charset="2"/>
              </a:rPr>
              <a:t>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  is True --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 -- </a:t>
            </a:r>
            <a:r>
              <a:rPr lang="en-US" altLang="x-none" dirty="0">
                <a:sym typeface="Symbol" charset="2"/>
              </a:rPr>
              <a:t>x P(x) is False --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is True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BD1AA7E-F83D-5F40-8CC3-272387AE46DE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F10CC6-DE22-F445-BBF6-AA534374F2E3}" type="slidenum">
              <a:rPr lang="en-US" altLang="x-none" sz="1200"/>
              <a:pPr/>
              <a:t>25</a:t>
            </a:fld>
            <a:endParaRPr lang="en-US" altLang="x-non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TODO: Add numbers to steps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9974FE8-E152-E440-B3E7-24E27F48801D}" type="slidenum">
              <a:rPr lang="en-US" altLang="x-none" sz="1200"/>
              <a:pPr/>
              <a:t>26</a:t>
            </a:fld>
            <a:endParaRPr lang="en-US" altLang="x-non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/>
              <a:t>TODO: Add numbers to steps</a:t>
            </a:r>
            <a:endParaRPr lang="x-none" altLang="x-none"/>
          </a:p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CA1D709-8F8D-864C-BD2B-8C1627DB9B9D}" type="slidenum">
              <a:rPr lang="en-US" altLang="x-none" sz="1200"/>
              <a:pPr/>
              <a:t>27</a:t>
            </a:fld>
            <a:endParaRPr lang="en-US" altLang="x-non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2CC1E45-CDD4-DC40-874E-7AD5FB258CB3}" type="slidenum">
              <a:rPr lang="en-US" altLang="x-none" sz="1200"/>
              <a:pPr/>
              <a:t>28</a:t>
            </a:fld>
            <a:endParaRPr lang="en-US" altLang="x-non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6306FD4-F694-9646-991A-3FB152AC55E1}" type="slidenum">
              <a:rPr lang="en-US" altLang="x-none" sz="1200"/>
              <a:pPr/>
              <a:t>29</a:t>
            </a:fld>
            <a:endParaRPr lang="en-US" altLang="x-none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Let’s do 2a and 3a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TODO: Table make bigger cells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55C4CF-1F04-384A-B74D-C9EC7003FF24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822A52-0F5B-F04F-B781-DFAAC91BB4FE}" type="slidenum">
              <a:rPr lang="en-US" altLang="x-none" sz="1200"/>
              <a:pPr/>
              <a:t>30</a:t>
            </a:fld>
            <a:endParaRPr lang="en-US" altLang="x-none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F8B3D4C-B36E-A14F-9512-A1FF1623B6E0}" type="slidenum">
              <a:rPr lang="en-US" altLang="x-none" sz="1200"/>
              <a:pPr/>
              <a:t>4</a:t>
            </a:fld>
            <a:endParaRPr lang="en-US" altLang="x-none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B81191-AC79-9941-B9B2-0059DF93D46C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We</a:t>
            </a:r>
            <a:r>
              <a:rPr lang="en-US" altLang="ja-JP" dirty="0"/>
              <a:t>’ll talk about the rules of inference that permit these deductions later in the course</a:t>
            </a:r>
          </a:p>
          <a:p>
            <a:r>
              <a:rPr lang="en-US" altLang="x-none" dirty="0"/>
              <a:t>Syllogism: two premises, one conclusion. term in each premise w conclusion, and </a:t>
            </a:r>
            <a:r>
              <a:rPr lang="en-US" altLang="x-none" dirty="0" err="1"/>
              <a:t>addl</a:t>
            </a:r>
            <a:r>
              <a:rPr lang="en-US" altLang="x-none" dirty="0"/>
              <a:t> term in both premises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1823A0-C16C-2C43-8683-E9313D3A6FB7}" type="slidenum">
              <a:rPr lang="en-US" altLang="x-none" sz="1200"/>
              <a:pPr/>
              <a:t>6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68DF29D-267A-7544-B9D1-DE50D4E99C15}" type="slidenum">
              <a:rPr lang="en-US" altLang="x-none" sz="1200"/>
              <a:pPr/>
              <a:t>7</a:t>
            </a:fld>
            <a:endParaRPr lang="en-US" altLang="x-none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015CF3-B8E8-0542-9884-7D2AB75FAAEC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0BB55C-22BE-F943-BC96-E3B012BB4377}" type="slidenum">
              <a:rPr lang="en-US" altLang="x-none" sz="1200"/>
              <a:pPr/>
              <a:t>9</a:t>
            </a:fld>
            <a:endParaRPr lang="en-US" altLang="x-none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GYSU0rA=/?share_link_id=25429851141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Predicates </a:t>
            </a:r>
            <a:r>
              <a:rPr lang="en-US" sz="3000"/>
              <a:t>and Quantifiers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If/then statements:</a:t>
            </a:r>
          </a:p>
          <a:p>
            <a:pPr lvl="1" eaLnBrk="1" hangingPunct="1"/>
            <a:r>
              <a:rPr lang="en-US" altLang="x-none" b="1" dirty="0"/>
              <a:t>if</a:t>
            </a:r>
            <a:r>
              <a:rPr lang="en-US" altLang="x-none" dirty="0"/>
              <a:t> x &gt; 17 </a:t>
            </a:r>
            <a:r>
              <a:rPr lang="en-US" altLang="x-none" b="1" dirty="0"/>
              <a:t>then</a:t>
            </a:r>
            <a:r>
              <a:rPr lang="en-US" altLang="x-none" dirty="0"/>
              <a:t> y = 13</a:t>
            </a:r>
          </a:p>
          <a:p>
            <a:pPr lvl="1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Loops:</a:t>
            </a:r>
          </a:p>
          <a:p>
            <a:pPr lvl="1" eaLnBrk="1" hangingPunct="1"/>
            <a:r>
              <a:rPr lang="en-US" altLang="x-none" b="1" dirty="0"/>
              <a:t>while</a:t>
            </a:r>
            <a:r>
              <a:rPr lang="en-US" altLang="x-none" dirty="0"/>
              <a:t> y &lt;= 14 </a:t>
            </a:r>
            <a:r>
              <a:rPr lang="en-US" altLang="x-none" b="1" dirty="0"/>
              <a:t>do</a:t>
            </a:r>
            <a:br>
              <a:rPr lang="en-US" altLang="x-none" dirty="0"/>
            </a:br>
            <a:r>
              <a:rPr lang="en-US" altLang="x-none" dirty="0"/>
              <a:t>    …</a:t>
            </a:r>
            <a:br>
              <a:rPr lang="en-US" altLang="x-none" dirty="0"/>
            </a:br>
            <a:r>
              <a:rPr lang="en-US" altLang="x-none" b="1" dirty="0"/>
              <a:t>end while</a:t>
            </a:r>
          </a:p>
          <a:p>
            <a:pPr lvl="1" eaLnBrk="1" hangingPunct="1"/>
            <a:endParaRPr lang="en-US" altLang="x-none" b="1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Debugging in C/C++:</a:t>
            </a:r>
          </a:p>
          <a:p>
            <a:pPr lvl="1" eaLnBrk="1" hangingPunct="1"/>
            <a:r>
              <a:rPr lang="en-US" altLang="x-none" dirty="0"/>
              <a:t>assert(</a:t>
            </a:r>
            <a:r>
              <a:rPr lang="en-US" altLang="x-none" dirty="0" err="1"/>
              <a:t>strlen</a:t>
            </a:r>
            <a:r>
              <a:rPr lang="en-US" altLang="x-none" dirty="0"/>
              <a:t>(passwd) &gt; 0);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90676" y="1552575"/>
            <a:ext cx="5507831" cy="992982"/>
            <a:chOff x="376" y="1304"/>
            <a:chExt cx="4626" cy="834"/>
          </a:xfrm>
        </p:grpSpPr>
        <p:sp>
          <p:nvSpPr>
            <p:cNvPr id="32778" name="Oval 5"/>
            <p:cNvSpPr>
              <a:spLocks noChangeArrowheads="1"/>
            </p:cNvSpPr>
            <p:nvPr/>
          </p:nvSpPr>
          <p:spPr bwMode="auto">
            <a:xfrm>
              <a:off x="376" y="1304"/>
              <a:ext cx="507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2779" name="Rectangle 6"/>
            <p:cNvSpPr>
              <a:spLocks noChangeArrowheads="1"/>
            </p:cNvSpPr>
            <p:nvPr/>
          </p:nvSpPr>
          <p:spPr bwMode="auto">
            <a:xfrm>
              <a:off x="3600" y="1867"/>
              <a:ext cx="140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This is a predicate!</a:t>
              </a:r>
            </a:p>
          </p:txBody>
        </p:sp>
        <p:cxnSp>
          <p:nvCxnSpPr>
            <p:cNvPr id="32780" name="AutoShape 7"/>
            <p:cNvCxnSpPr>
              <a:cxnSpLocks noChangeShapeType="1"/>
              <a:stCxn id="32778" idx="6"/>
              <a:endCxn id="32779" idx="1"/>
            </p:cNvCxnSpPr>
            <p:nvPr/>
          </p:nvCxnSpPr>
          <p:spPr bwMode="auto">
            <a:xfrm>
              <a:off x="883" y="1472"/>
              <a:ext cx="2717" cy="53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43100" y="2384821"/>
            <a:ext cx="3486150" cy="453628"/>
            <a:chOff x="672" y="2003"/>
            <a:chExt cx="2928" cy="381"/>
          </a:xfrm>
        </p:grpSpPr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672" y="2048"/>
              <a:ext cx="612" cy="336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32777" name="AutoShape 9"/>
            <p:cNvCxnSpPr>
              <a:cxnSpLocks noChangeShapeType="1"/>
              <a:stCxn id="32776" idx="6"/>
              <a:endCxn id="32779" idx="1"/>
            </p:cNvCxnSpPr>
            <p:nvPr/>
          </p:nvCxnSpPr>
          <p:spPr bwMode="auto">
            <a:xfrm flipV="1">
              <a:off x="1284" y="2003"/>
              <a:ext cx="2316" cy="213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3347" y="2383633"/>
            <a:ext cx="3415903" cy="1813321"/>
            <a:chOff x="731" y="2002"/>
            <a:chExt cx="2869" cy="1523"/>
          </a:xfrm>
        </p:grpSpPr>
        <p:sp>
          <p:nvSpPr>
            <p:cNvPr id="32774" name="Oval 10"/>
            <p:cNvSpPr>
              <a:spLocks noChangeArrowheads="1"/>
            </p:cNvSpPr>
            <p:nvPr/>
          </p:nvSpPr>
          <p:spPr bwMode="auto">
            <a:xfrm>
              <a:off x="731" y="3141"/>
              <a:ext cx="1354" cy="38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32775" name="AutoShape 11"/>
            <p:cNvCxnSpPr>
              <a:cxnSpLocks noChangeShapeType="1"/>
              <a:stCxn id="32774" idx="6"/>
              <a:endCxn id="32779" idx="1"/>
            </p:cNvCxnSpPr>
            <p:nvPr/>
          </p:nvCxnSpPr>
          <p:spPr bwMode="auto">
            <a:xfrm flipV="1">
              <a:off x="2085" y="2002"/>
              <a:ext cx="1515" cy="1331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6B10C1F4-5311-A365-BD9E-DE8C90D6BD0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Predicates play a central role in program control flow and debugging</a:t>
            </a:r>
            <a:endParaRPr lang="en-US" altLang="x-none" dirty="0"/>
          </a:p>
        </p:txBody>
      </p: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65AD8F43-415A-E67B-2923-404819A9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In English, we use quantifiers on a regular basis: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All</a:t>
            </a:r>
            <a:r>
              <a:rPr lang="en-US" altLang="x-none" dirty="0"/>
              <a:t> students can ride the bus for 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Many</a:t>
            </a:r>
            <a:r>
              <a:rPr lang="en-US" altLang="x-none" dirty="0"/>
              <a:t> people like chocolate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I enjoy </a:t>
            </a:r>
            <a:r>
              <a:rPr lang="en-US" altLang="x-none" dirty="0">
                <a:solidFill>
                  <a:schemeClr val="bg2"/>
                </a:solidFill>
              </a:rPr>
              <a:t>some</a:t>
            </a:r>
            <a:r>
              <a:rPr lang="en-US" altLang="x-none" dirty="0"/>
              <a:t> types of tea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At least one </a:t>
            </a:r>
            <a:r>
              <a:rPr lang="en-US" altLang="x-none" dirty="0"/>
              <a:t>person will sleep through their final exam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Quantifiers require us to define a </a:t>
            </a:r>
            <a:r>
              <a:rPr lang="en-US" altLang="x-none" dirty="0">
                <a:solidFill>
                  <a:srgbClr val="009051"/>
                </a:solidFill>
              </a:rPr>
              <a:t>universe of discourse </a:t>
            </a:r>
            <a:r>
              <a:rPr lang="en-US" altLang="x-none" dirty="0"/>
              <a:t>(also called a </a:t>
            </a:r>
            <a:r>
              <a:rPr lang="en-US" altLang="x-none" dirty="0">
                <a:solidFill>
                  <a:srgbClr val="009051"/>
                </a:solidFill>
              </a:rPr>
              <a:t>domain</a:t>
            </a:r>
            <a:r>
              <a:rPr lang="en-US" altLang="x-none" dirty="0"/>
              <a:t>) in order for the quantification to make sense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/>
              <a:t>“Many like chocolate” doesn’t make sense!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What are the universes of discourse for the above statements?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7A4459-319C-EEFC-99FC-3F90E0633F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Quantifiers allow us to make general statements that turn propositional functions into propositions</a:t>
            </a:r>
            <a:endParaRPr lang="en-US" altLang="x-none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DFF4B207-0B8B-F6CB-8C13-173A86E5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5921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dirty="0"/>
              <a:t>Examples: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All</a:t>
            </a:r>
            <a:r>
              <a:rPr lang="en-US" altLang="x-none" dirty="0"/>
              <a:t> of my dogs like peanut butter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Every</a:t>
            </a:r>
            <a:r>
              <a:rPr lang="en-US" altLang="x-none" dirty="0"/>
              <a:t> even integer is a multiple of two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For each </a:t>
            </a:r>
            <a:r>
              <a:rPr lang="en-US" altLang="x-none" dirty="0"/>
              <a:t>positive integer x, 2x &gt; x</a:t>
            </a:r>
          </a:p>
          <a:p>
            <a:pPr lvl="1" eaLnBrk="1" hangingPunct="1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Given a propositional function P(x), we express the universal quantification of P(x) as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x P(x)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What is the truth value of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x P(x)?</a:t>
            </a:r>
          </a:p>
          <a:p>
            <a:pPr lvl="1" eaLnBrk="1" hangingPunct="1"/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every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  <a:p>
            <a:pPr lvl="1" eaLnBrk="1" hangingPunct="1"/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even one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6621" y="3936887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6833" y="4224626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4CB17DC-F446-B893-D9A5-9766E0B9285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Universal quantification allows us to make statements about the entire universe of discourse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AA77E8BD-A1D4-5EA4-680D-FAA070E0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Examples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71550"/>
            <a:ext cx="6457950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All rational numbers are greater than 42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</a:rPr>
              <a:t>Domain</a:t>
            </a:r>
            <a:r>
              <a:rPr lang="en-US" altLang="x-none" i="1" dirty="0"/>
              <a:t>:</a:t>
            </a:r>
            <a:r>
              <a:rPr lang="en-US" altLang="x-none" dirty="0"/>
              <a:t> rational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</a:rPr>
              <a:t>Propositional</a:t>
            </a:r>
            <a:r>
              <a:rPr lang="en-US" altLang="x-none" i="1" dirty="0"/>
              <a:t> function:</a:t>
            </a:r>
            <a:r>
              <a:rPr lang="en-US" altLang="x-none" dirty="0"/>
              <a:t> Let G(x)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greater than 42”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</a:rPr>
              <a:t>Statement</a:t>
            </a:r>
            <a:r>
              <a:rPr lang="en-US" altLang="x-none" i="1" dirty="0"/>
              <a:t>: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x G(x)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ym typeface="Symbol" charset="2"/>
              </a:rPr>
              <a:t>Truth value: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(counterexample: ½)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ym typeface="Symbol" charset="2"/>
              </a:rPr>
              <a:t>If a natural number is prime, it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Domain</a:t>
            </a:r>
            <a:r>
              <a:rPr lang="en-US" altLang="x-none" i="1" dirty="0">
                <a:sym typeface="Symbol" charset="2"/>
              </a:rPr>
              <a:t>:</a:t>
            </a:r>
            <a:r>
              <a:rPr lang="en-US" altLang="x-none" dirty="0">
                <a:sym typeface="Symbol" charset="2"/>
              </a:rPr>
              <a:t> natural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Propositional functions</a:t>
            </a:r>
            <a:r>
              <a:rPr lang="en-US" altLang="x-none" i="1" dirty="0">
                <a:sym typeface="Symbol" charset="2"/>
              </a:rPr>
              <a:t>:</a:t>
            </a:r>
            <a:endParaRPr lang="en-US" altLang="x-none" dirty="0">
              <a:sym typeface="Symbol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Let P(x)  </a:t>
            </a:r>
            <a:r>
              <a:rPr lang="en-US" altLang="ja-JP" dirty="0">
                <a:sym typeface="Symbol" charset="2"/>
              </a:rPr>
              <a:t>“x is prime”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Let D(x)  </a:t>
            </a:r>
            <a:r>
              <a:rPr lang="en-US" altLang="ja-JP" dirty="0">
                <a:sym typeface="Symbol" charset="2"/>
              </a:rPr>
              <a:t>“x has no divisors other than 1 and itself”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Statement</a:t>
            </a:r>
            <a:r>
              <a:rPr lang="en-US" altLang="x-none" i="1" dirty="0">
                <a:sym typeface="Symbol" charset="2"/>
              </a:rPr>
              <a:t>:</a:t>
            </a:r>
            <a:r>
              <a:rPr lang="en-US" altLang="x-none" dirty="0">
                <a:sym typeface="Symbol" charset="2"/>
              </a:rPr>
              <a:t> x [P(x)  D(x)]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</a:t>
            </a:r>
            <a:r>
              <a:rPr lang="en-US" altLang="x-none" i="1" dirty="0">
                <a:sym typeface="Symbol" charset="2"/>
              </a:rPr>
              <a:t>:</a:t>
            </a:r>
            <a:r>
              <a:rPr lang="en-US" altLang="x-none" dirty="0">
                <a:sym typeface="Symbol" charset="2"/>
              </a:rPr>
              <a:t> 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olidFill>
                  <a:schemeClr val="folHlink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(by definition)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5815" y="1378060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55815" y="1606660"/>
            <a:ext cx="571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55815" y="1837459"/>
            <a:ext cx="5943600" cy="28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38151" y="3149709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38151" y="3400290"/>
            <a:ext cx="5943600" cy="7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81001" y="4162846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1B634-BD0C-C4AD-8046-A19F52A0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65" y="2121010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41E0F-AE90-27BD-5046-480AE237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851" y="4380423"/>
            <a:ext cx="5943600" cy="34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A6958FCB-1605-5B2D-D51D-71264AF0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 bldLvl="2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43385"/>
            <a:ext cx="8229599" cy="35433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Some</a:t>
            </a:r>
            <a:r>
              <a:rPr lang="en-US" altLang="x-none" dirty="0"/>
              <a:t> elephants are scared of mice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There exist</a:t>
            </a:r>
            <a:r>
              <a:rPr lang="en-US" altLang="x-none" dirty="0"/>
              <a:t> integers a, b, and c such that the equality </a:t>
            </a:r>
            <a:br>
              <a:rPr lang="en-US" altLang="x-none" dirty="0"/>
            </a:br>
            <a:r>
              <a:rPr lang="en-US" altLang="x-none" dirty="0"/>
              <a:t>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r>
              <a:rPr lang="en-US" altLang="x-none" dirty="0"/>
              <a:t> is true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There is at least one</a:t>
            </a:r>
            <a:r>
              <a:rPr lang="en-US" altLang="x-none" dirty="0">
                <a:solidFill>
                  <a:schemeClr val="accent2"/>
                </a:solidFill>
              </a:rPr>
              <a:t> </a:t>
            </a:r>
            <a:r>
              <a:rPr lang="en-US" altLang="x-none" dirty="0"/>
              <a:t>person who did better than John on the midterm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Given a propositional function P(x), we express the existential quantification of P(x) as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x P(x)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ym typeface="Symbol" charset="2"/>
              </a:rPr>
              <a:t>What is the truth value of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x P(x)?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at least one </a:t>
            </a:r>
            <a:r>
              <a:rPr lang="en-US" altLang="x-none" dirty="0">
                <a:sym typeface="Symbol" charset="2"/>
              </a:rPr>
              <a:t>x in the universe of discourse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each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8567" y="3974154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1361" y="4235558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40101F-858A-3412-EC18-253ABBA635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Existential quantifiers allow us to make statements about some objects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32785E9C-8980-8173-3597-0DFD4479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bldLvl="2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Examples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The inequality x + 1 &lt; x holds for at least one integer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Domain: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Integers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Propositional function: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P(x)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x + 1 &lt; x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Statement: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ym typeface="Symbol" charset="2"/>
              </a:rPr>
              <a:t>x P(x)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</a:p>
          <a:p>
            <a:pPr lvl="1" eaLnBrk="1" hangingPunct="1"/>
            <a:endParaRPr lang="en-US" altLang="x-none" dirty="0">
              <a:solidFill>
                <a:schemeClr val="folHlink"/>
              </a:solidFill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/>
              <a:t>For some integers, the equality 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r>
              <a:rPr lang="en-US" altLang="x-none" dirty="0"/>
              <a:t> is true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Domain: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Integers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Propositional function: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P(a, b, c)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endParaRPr lang="en-US" altLang="x-none" dirty="0"/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Statement: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ym typeface="Symbol" charset="2"/>
              </a:rPr>
              <a:t></a:t>
            </a:r>
            <a:r>
              <a:rPr lang="en-US" altLang="x-none" dirty="0" err="1">
                <a:sym typeface="Symbol" charset="2"/>
              </a:rPr>
              <a:t>a,b,c</a:t>
            </a:r>
            <a:r>
              <a:rPr lang="en-US" altLang="x-none" dirty="0">
                <a:sym typeface="Symbol" charset="2"/>
              </a:rPr>
              <a:t> P(</a:t>
            </a:r>
            <a:r>
              <a:rPr lang="en-US" altLang="x-none" dirty="0" err="1">
                <a:sym typeface="Symbol" charset="2"/>
              </a:rPr>
              <a:t>a,b,c</a:t>
            </a:r>
            <a:r>
              <a:rPr lang="en-US" altLang="x-none" dirty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6091" y="1618091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6091" y="1903840"/>
            <a:ext cx="59436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6091" y="2187685"/>
            <a:ext cx="5943600" cy="23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6091" y="2418190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40177" y="3356443"/>
            <a:ext cx="5943600" cy="242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0177" y="3598981"/>
            <a:ext cx="5943600" cy="27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0177" y="3905083"/>
            <a:ext cx="59436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6566" y="4190833"/>
            <a:ext cx="59436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6875D78-8EEE-D38F-7C30-B55477BB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bldLvl="2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372350" cy="3543300"/>
          </a:xfrm>
        </p:spPr>
        <p:txBody>
          <a:bodyPr/>
          <a:lstStyle/>
          <a:p>
            <a:pPr marL="0" indent="0">
              <a:buNone/>
              <a:tabLst>
                <a:tab pos="1628775" algn="l"/>
              </a:tabLst>
            </a:pPr>
            <a:r>
              <a:rPr lang="en-US" altLang="x-none" dirty="0"/>
              <a:t>The square of every natural number less than 4 is no more than 9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Domain: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natural numbers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Statement: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ym typeface="Symbol" charset="2"/>
              </a:rPr>
              <a:t>x&lt;4 (</a:t>
            </a:r>
            <a:r>
              <a:rPr lang="en-US" altLang="x-none" dirty="0"/>
              <a:t>x</a:t>
            </a:r>
            <a:r>
              <a:rPr lang="en-US" altLang="x-none" baseline="30000" dirty="0"/>
              <a:t>2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≤</a:t>
            </a:r>
            <a:r>
              <a:rPr lang="en-US" altLang="x-none" dirty="0"/>
              <a:t> 9)	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endParaRPr lang="en-US" altLang="x-none" dirty="0">
              <a:solidFill>
                <a:srgbClr val="009051"/>
              </a:solidFill>
            </a:endParaRPr>
          </a:p>
          <a:p>
            <a:pPr lvl="1">
              <a:tabLst>
                <a:tab pos="1628775" algn="l"/>
              </a:tabLst>
            </a:pPr>
            <a:endParaRPr lang="en-US" altLang="x-none" dirty="0"/>
          </a:p>
          <a:p>
            <a:pPr marL="0" indent="0">
              <a:buNone/>
              <a:tabLst>
                <a:tab pos="1628775" algn="l"/>
              </a:tabLst>
            </a:pPr>
            <a:r>
              <a:rPr lang="en-US" altLang="x-none" dirty="0"/>
              <a:t>Some integers between 0 and 6 are prime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Domain: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Integers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Propositional function: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P(x)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prime”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Statement: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ym typeface="Symbol" charset="2"/>
              </a:rPr>
              <a:t>0≤x≤6 P(x)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70137" y="1614486"/>
            <a:ext cx="4430864" cy="600164"/>
            <a:chOff x="3236185" y="2152472"/>
            <a:chExt cx="5907815" cy="800713"/>
          </a:xfrm>
        </p:grpSpPr>
        <p:sp>
          <p:nvSpPr>
            <p:cNvPr id="45063" name="TextBox 6"/>
            <p:cNvSpPr txBox="1">
              <a:spLocks noChangeArrowheads="1"/>
            </p:cNvSpPr>
            <p:nvPr/>
          </p:nvSpPr>
          <p:spPr bwMode="auto">
            <a:xfrm>
              <a:off x="4659203" y="2152472"/>
              <a:ext cx="4484797" cy="80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This is equivalent to writing</a:t>
              </a:r>
              <a:b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</a:b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x  [(x &lt; 4)  (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x</a:t>
              </a:r>
              <a:r>
                <a:rPr lang="en-US" altLang="x-none" sz="1800" baseline="30000" dirty="0">
                  <a:latin typeface="Trebuchet MS" charset="0"/>
                  <a:ea typeface="Osaka" charset="-128"/>
                </a:rPr>
                <a:t>2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 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 9)]</a:t>
              </a:r>
              <a:endParaRPr lang="en-US" altLang="x-none" sz="1800" dirty="0"/>
            </a:p>
          </p:txBody>
        </p:sp>
        <p:cxnSp>
          <p:nvCxnSpPr>
            <p:cNvPr id="10" name="Curved Connector 9"/>
            <p:cNvCxnSpPr>
              <a:cxnSpLocks/>
              <a:stCxn id="45063" idx="2"/>
            </p:cNvCxnSpPr>
            <p:nvPr/>
          </p:nvCxnSpPr>
          <p:spPr bwMode="auto">
            <a:xfrm rot="5400000" flipH="1">
              <a:off x="4827414" y="878997"/>
              <a:ext cx="482959" cy="3665418"/>
            </a:xfrm>
            <a:prstGeom prst="curvedConnector4">
              <a:avLst>
                <a:gd name="adj1" fmla="val -63150"/>
                <a:gd name="adj2" fmla="val 80589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490624" y="3578086"/>
            <a:ext cx="4510377" cy="1093575"/>
            <a:chOff x="3130165" y="4770450"/>
            <a:chExt cx="6013835" cy="1459741"/>
          </a:xfrm>
        </p:grpSpPr>
        <p:sp>
          <p:nvSpPr>
            <p:cNvPr id="45061" name="TextBox 18"/>
            <p:cNvSpPr txBox="1">
              <a:spLocks noChangeArrowheads="1"/>
            </p:cNvSpPr>
            <p:nvPr/>
          </p:nvSpPr>
          <p:spPr bwMode="auto">
            <a:xfrm>
              <a:off x="4659203" y="5429072"/>
              <a:ext cx="4484797" cy="80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This is equivalent to writing</a:t>
              </a:r>
              <a:b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</a:b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x [(0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x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6)  P(x)]</a:t>
              </a:r>
            </a:p>
          </p:txBody>
        </p:sp>
        <p:cxnSp>
          <p:nvCxnSpPr>
            <p:cNvPr id="20" name="Curved Connector 9"/>
            <p:cNvCxnSpPr>
              <a:cxnSpLocks/>
              <a:stCxn id="45061" idx="0"/>
            </p:cNvCxnSpPr>
            <p:nvPr/>
          </p:nvCxnSpPr>
          <p:spPr bwMode="auto">
            <a:xfrm rot="16200000" flipV="1">
              <a:off x="4686573" y="3214042"/>
              <a:ext cx="658622" cy="3771438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9D7F129E-216D-F048-1222-3E2C0B7B3C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A common idiom in logic: Restricting the domain of quantification</a:t>
            </a:r>
            <a:endParaRPr lang="en-US" altLang="x-none" dirty="0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1C13A549-EB45-B380-82C3-8E29EDC9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Precedence of quantifiers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28700"/>
            <a:ext cx="8229599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The universal and existential quantifiers have the </a:t>
            </a:r>
            <a:r>
              <a:rPr lang="en-US" altLang="x-none" dirty="0">
                <a:solidFill>
                  <a:schemeClr val="bg2"/>
                </a:solidFill>
              </a:rPr>
              <a:t>highest precedence</a:t>
            </a:r>
            <a:r>
              <a:rPr lang="en-US" altLang="x-none" dirty="0"/>
              <a:t> of all logical operators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For example: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x P(x)  Q(x) actually means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(</a:t>
            </a:r>
            <a:r>
              <a:rPr lang="en-US" altLang="x-none" dirty="0">
                <a:sym typeface="Symbol" charset="2"/>
              </a:rPr>
              <a:t>x P(x)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)</a:t>
            </a:r>
            <a:r>
              <a:rPr lang="en-US" altLang="x-none" dirty="0">
                <a:sym typeface="Symbol" charset="2"/>
              </a:rPr>
              <a:t>  Q(x) 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x P(x)  Q(x) actually means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(</a:t>
            </a:r>
            <a:r>
              <a:rPr lang="en-US" altLang="x-none" dirty="0">
                <a:sym typeface="Symbol" charset="2"/>
              </a:rPr>
              <a:t>x P(x)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)</a:t>
            </a:r>
            <a:r>
              <a:rPr lang="en-US" altLang="x-none" dirty="0">
                <a:sym typeface="Symbol" charset="2"/>
              </a:rPr>
              <a:t>  Q(x) 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When needed, use parentheses to disambiguate a quantifier’s scope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EF995B91-CC06-A880-6497-4CA502013754}"/>
              </a:ext>
            </a:extLst>
          </p:cNvPr>
          <p:cNvGrpSpPr>
            <a:grpSpLocks/>
          </p:cNvGrpSpPr>
          <p:nvPr/>
        </p:nvGrpSpPr>
        <p:grpSpPr bwMode="auto">
          <a:xfrm>
            <a:off x="4553547" y="2774594"/>
            <a:ext cx="2412298" cy="488645"/>
            <a:chOff x="4572000" y="3254274"/>
            <a:chExt cx="3216397" cy="6518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E42D86-F9F0-360A-B6B9-FBB63F00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75033"/>
              <a:ext cx="3216397" cy="43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x is undefined outside!</a:t>
              </a:r>
            </a:p>
          </p:txBody>
        </p:sp>
        <p:cxnSp>
          <p:nvCxnSpPr>
            <p:cNvPr id="6" name="Shape 7">
              <a:extLst>
                <a:ext uri="{FF2B5EF4-FFF2-40B4-BE49-F238E27FC236}">
                  <a16:creationId xmlns:a16="http://schemas.microsoft.com/office/drawing/2014/main" id="{D7C51822-1A88-CD16-0DCF-4520235ECBE2}"/>
                </a:ext>
              </a:extLst>
            </p:cNvPr>
            <p:cNvCxnSpPr>
              <a:cxnSpLocks/>
              <a:stCxn id="5" idx="0"/>
            </p:cNvCxnSpPr>
            <p:nvPr/>
          </p:nvCxnSpPr>
          <p:spPr bwMode="auto">
            <a:xfrm rot="16200000" flipV="1">
              <a:off x="5847079" y="3141914"/>
              <a:ext cx="220760" cy="44548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3900A16-5C4A-2B22-E98D-60DF8F8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DBB4B-A21A-1031-2486-7236BAE9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3888709-7719-644F-3281-77BDB3D97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A6786396-B0D0-140A-9764-25C9E718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5AF09-4C71-B640-8680-8E8B3E993008}"/>
              </a:ext>
            </a:extLst>
          </p:cNvPr>
          <p:cNvGrpSpPr/>
          <p:nvPr/>
        </p:nvGrpSpPr>
        <p:grpSpPr>
          <a:xfrm>
            <a:off x="3583477" y="2288485"/>
            <a:ext cx="1977046" cy="954107"/>
            <a:chOff x="3525276" y="3600450"/>
            <a:chExt cx="1977046" cy="954107"/>
          </a:xfrm>
        </p:grpSpPr>
        <p:pic>
          <p:nvPicPr>
            <p:cNvPr id="4" name="Picture 3" descr="Top Hat FAQs • Resource • BYU-Idaho Learning and Teaching">
              <a:extLst>
                <a:ext uri="{FF2B5EF4-FFF2-40B4-BE49-F238E27FC236}">
                  <a16:creationId xmlns:a16="http://schemas.microsoft.com/office/drawing/2014/main" id="{C6B85CB4-37AF-1027-493E-AFFD48733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4744901" y="3600450"/>
              <a:ext cx="757421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4E7188-63E1-D90A-B57E-5CF08D98C27A}"/>
                </a:ext>
              </a:extLst>
            </p:cNvPr>
            <p:cNvSpPr txBox="1"/>
            <p:nvPr/>
          </p:nvSpPr>
          <p:spPr>
            <a:xfrm>
              <a:off x="3525276" y="3877448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17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771650"/>
            <a:ext cx="8229599" cy="16573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Definition: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Two statements involving predicates and quantifiers are </a:t>
            </a:r>
            <a:r>
              <a:rPr lang="en-US" altLang="x-none" dirty="0">
                <a:solidFill>
                  <a:schemeClr val="bg2"/>
                </a:solidFill>
              </a:rPr>
              <a:t>logically equivalent</a:t>
            </a:r>
            <a:r>
              <a:rPr lang="en-US" altLang="x-none" dirty="0"/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they take on the same truth value </a:t>
            </a:r>
            <a:r>
              <a:rPr lang="en-US" altLang="x-none" i="1" dirty="0"/>
              <a:t>regardless</a:t>
            </a:r>
            <a:r>
              <a:rPr lang="en-US" altLang="x-none" dirty="0"/>
              <a:t> of which predicates are substituted into these statements and which domains of discourse are used.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DBB4649-FB87-37C3-C7CA-D4145ADE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70C4A-581C-436D-5F7A-CF2B1FE5927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x-none" sz="3200" dirty="0"/>
              <a:t>We can extend the notion of logical equivalence to expressions containing predicates or quantifiers</a:t>
            </a:r>
            <a:endParaRPr lang="en-US" alt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[Key CS Link] Quantifiers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1" y="1028700"/>
            <a:ext cx="5070388" cy="3943350"/>
          </a:xfrm>
        </p:spPr>
        <p:txBody>
          <a:bodyPr/>
          <a:lstStyle/>
          <a:p>
            <a:pPr marL="131445" indent="0" algn="just">
              <a:buNone/>
            </a:pPr>
            <a:r>
              <a:rPr lang="en-US" b="1" dirty="0">
                <a:solidFill>
                  <a:schemeClr val="bg2"/>
                </a:solidFill>
              </a:rPr>
              <a:t>E-commerce Website Developer</a:t>
            </a:r>
          </a:p>
          <a:p>
            <a:pPr marL="131445" indent="0" algn="just">
              <a:buNone/>
            </a:pPr>
            <a:r>
              <a:rPr lang="en-US" dirty="0"/>
              <a:t>Imagine you're the lead developer for an e-commerce website. You need to write a program that checks the inventory and shipping status for customer orders. Your task is to confirm if the following statement is true:</a:t>
            </a:r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r>
              <a:rPr lang="en-US" dirty="0"/>
              <a:t>"For every customer, there is a product they have ordered that is currently in stock."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A4673A19-6153-2FA6-852C-7815291F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1026" name="Picture 2" descr="Discussion ">
            <a:extLst>
              <a:ext uri="{FF2B5EF4-FFF2-40B4-BE49-F238E27FC236}">
                <a16:creationId xmlns:a16="http://schemas.microsoft.com/office/drawing/2014/main" id="{89F0F2F2-E0DF-7AF4-3566-F7515DC5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7" y="3828191"/>
            <a:ext cx="1238079" cy="12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a database schema">
            <a:extLst>
              <a:ext uri="{FF2B5EF4-FFF2-40B4-BE49-F238E27FC236}">
                <a16:creationId xmlns:a16="http://schemas.microsoft.com/office/drawing/2014/main" id="{7D5F6E1B-2F15-5925-CBD9-38A4B7511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r="14543" b="36097"/>
          <a:stretch>
            <a:fillRect/>
          </a:stretch>
        </p:blipFill>
        <p:spPr bwMode="auto">
          <a:xfrm>
            <a:off x="5608594" y="1309044"/>
            <a:ext cx="3304747" cy="21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3B15C-27DD-BE6C-0103-ACAF18503F86}"/>
              </a:ext>
            </a:extLst>
          </p:cNvPr>
          <p:cNvSpPr txBox="1"/>
          <p:nvPr/>
        </p:nvSpPr>
        <p:spPr>
          <a:xfrm>
            <a:off x="6639643" y="3501766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Gemini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28700"/>
            <a:ext cx="6343650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We must prove each </a:t>
            </a:r>
            <a:r>
              <a:rPr lang="en-US" altLang="ja-JP" dirty="0"/>
              <a:t>“direction” of the equivalence.  Assume that P and Q have the same domain.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First, prove </a:t>
            </a:r>
            <a:r>
              <a:rPr lang="en-US" altLang="x-none" dirty="0">
                <a:sym typeface="Symbol" charset="2"/>
              </a:rPr>
              <a:t>x [P(x)  Q(x)]  x P(x)  x Q(x):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x [P(x)  Q(x)]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this means that there is some value v in the domain such that either P(v)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or Q(v)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P(v)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P(x)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and [x P(x)  x Q(x)]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Q(v)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Q(x)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olidFill>
                  <a:schemeClr val="folHlink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and [x P(x)  x Q(x)]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Thus x [P(x)  Q(x)]  x P(x)  x Q(x)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4396D9BC-6EFD-FA94-0FC8-95D144F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B99451-16ED-353B-D3A3-8C5E308AE4F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</a:t>
            </a:r>
            <a:r>
              <a:rPr lang="en-US" altLang="x-none" sz="3200" dirty="0"/>
              <a:t>: </a:t>
            </a:r>
            <a:r>
              <a:rPr lang="en-US" altLang="x-none" sz="3200" dirty="0">
                <a:sym typeface="Symbol" charset="2"/>
              </a:rPr>
              <a:t>x [P(x)  Q(x)]  x P(x)  x Q(x)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Then, prove x P(x)  x Q(x)  x [P(x)  Q(x)]: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x P(x)  x Q(x)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this means that there is some value v in the domain such that either P(v)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or Q(v)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P(v)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[P(x)  Q(x)]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Q(v)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[P(x)  Q(x)]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Thus x P(x)  x Q(x)  x [P(x)  Q(x)]</a:t>
            </a:r>
          </a:p>
          <a:p>
            <a:pPr marL="0" indent="0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Since x [P(x)  Q(x)]  x P(x)  x Q(x)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and 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x P(x)  x Q(x)  x [P(x)  Q(x)]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then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x [P(x)  Q(x)]  x P(x)  x Q(x).</a:t>
            </a:r>
            <a:endParaRPr lang="en-US" altLang="x-none" sz="1500" dirty="0">
              <a:sym typeface="Symbol" charset="2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575D80E9-ABC3-BFC3-BA29-0F76C0E3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ED4DB3-42C0-124A-68B0-5B38E258BD3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</a:t>
            </a:r>
            <a:r>
              <a:rPr lang="en-US" altLang="x-none" sz="3200" dirty="0"/>
              <a:t>: </a:t>
            </a:r>
            <a:r>
              <a:rPr lang="en-US" altLang="x-none" sz="3200" dirty="0">
                <a:sym typeface="Symbol" charset="2"/>
              </a:rPr>
              <a:t>x [P(x)  Q(x)]  x P(x)  x Q(x)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28700"/>
            <a:ext cx="8229599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Negation over universal quantifier: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¬(</a:t>
            </a:r>
            <a:r>
              <a:rPr lang="en-US" altLang="x-none" dirty="0">
                <a:sym typeface="Symbol" charset="2"/>
              </a:rPr>
              <a:t>x P(x))  x (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Negation over existential quantifier: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¬(</a:t>
            </a:r>
            <a:r>
              <a:rPr lang="en-US" altLang="x-none" dirty="0">
                <a:sym typeface="Symbol" charset="2"/>
              </a:rPr>
              <a:t>x P(x))  x (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These are </a:t>
            </a:r>
            <a:r>
              <a:rPr lang="en-US" altLang="x-none" b="1" dirty="0">
                <a:solidFill>
                  <a:schemeClr val="bg2"/>
                </a:solidFill>
                <a:sym typeface="Symbol" charset="2"/>
              </a:rPr>
              <a:t>very</a:t>
            </a:r>
            <a:r>
              <a:rPr lang="en-US" altLang="x-none" b="1" dirty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useful logical equivalences, so let</a:t>
            </a:r>
            <a:r>
              <a:rPr lang="en-US" altLang="ja-JP" dirty="0">
                <a:sym typeface="Symbol" charset="2"/>
              </a:rPr>
              <a:t>’s prove one of them…</a:t>
            </a:r>
            <a:endParaRPr lang="en-US" altLang="x-none" dirty="0">
              <a:sym typeface="Symbol" charset="2"/>
            </a:endParaRP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1143000" y="1428750"/>
            <a:ext cx="4057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500" b="1" dirty="0">
                <a:solidFill>
                  <a:schemeClr val="bg2"/>
                </a:solidFill>
                <a:latin typeface="Comic Neue" panose="02000000000000000000" pitchFamily="2" charset="0"/>
              </a:rPr>
              <a:t>Intuition:</a:t>
            </a:r>
            <a:r>
              <a:rPr lang="en-US" altLang="x-none" sz="1500" dirty="0">
                <a:solidFill>
                  <a:schemeClr val="bg2"/>
                </a:solidFill>
                <a:latin typeface="Comic Neue" panose="02000000000000000000" pitchFamily="2" charset="0"/>
              </a:rPr>
              <a:t>  If P(x) is not true for all x, then there is at least one x for which P(x) is false</a:t>
            </a:r>
          </a:p>
        </p:txBody>
      </p:sp>
      <p:cxnSp>
        <p:nvCxnSpPr>
          <p:cNvPr id="8" name="Shape 7"/>
          <p:cNvCxnSpPr>
            <a:stCxn id="55299" idx="3"/>
          </p:cNvCxnSpPr>
          <p:nvPr/>
        </p:nvCxnSpPr>
        <p:spPr bwMode="auto">
          <a:xfrm flipV="1">
            <a:off x="5200650" y="1428751"/>
            <a:ext cx="1085850" cy="2769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1257300" y="3028950"/>
            <a:ext cx="4057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500" b="1" dirty="0">
                <a:solidFill>
                  <a:schemeClr val="bg2"/>
                </a:solidFill>
                <a:latin typeface="Comic Neue" panose="02000000000000000000" pitchFamily="2" charset="0"/>
              </a:rPr>
              <a:t>Intuition:</a:t>
            </a:r>
            <a:r>
              <a:rPr lang="en-US" altLang="x-none" sz="1500" dirty="0">
                <a:solidFill>
                  <a:schemeClr val="bg2"/>
                </a:solidFill>
                <a:latin typeface="Comic Neue" panose="02000000000000000000" pitchFamily="2" charset="0"/>
              </a:rPr>
              <a:t>  If P(x) is not true for at least one value x, then P(x) is false for all x</a:t>
            </a:r>
          </a:p>
        </p:txBody>
      </p:sp>
      <p:cxnSp>
        <p:nvCxnSpPr>
          <p:cNvPr id="10" name="Shape 9"/>
          <p:cNvCxnSpPr/>
          <p:nvPr/>
        </p:nvCxnSpPr>
        <p:spPr bwMode="auto">
          <a:xfrm flipV="1">
            <a:off x="5314950" y="2971801"/>
            <a:ext cx="1085850" cy="4500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25335" y="1355617"/>
            <a:ext cx="5314950" cy="10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98807" y="2809794"/>
            <a:ext cx="5374481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9E0032B-6EE1-54CE-673C-24881FE5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219171-0B14-93F6-E6F8-3AAAA619D6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We also have </a:t>
            </a:r>
            <a:r>
              <a:rPr lang="en-US" altLang="x-none" sz="3200" dirty="0" err="1"/>
              <a:t>DeMorgan</a:t>
            </a:r>
            <a:r>
              <a:rPr lang="en-US" altLang="ja-JP" sz="3200" dirty="0" err="1"/>
              <a:t>’s</a:t>
            </a:r>
            <a:r>
              <a:rPr lang="en-US" altLang="ja-JP" sz="3200" dirty="0"/>
              <a:t> laws for quantifiers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i="1" dirty="0"/>
              <a:t>Prove</a:t>
            </a:r>
            <a:r>
              <a:rPr lang="en-US" altLang="x-none" dirty="0"/>
              <a:t>: ¬</a:t>
            </a:r>
            <a:r>
              <a:rPr lang="en-US" altLang="x-none" dirty="0">
                <a:sym typeface="Symbol" charset="2"/>
              </a:rPr>
              <a:t>x P(x) 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028700"/>
            <a:ext cx="5886450" cy="35433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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and only if x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x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and only if there is some v such that P(v)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 </a:t>
            </a:r>
            <a:r>
              <a:rPr lang="en-US" altLang="x-none" dirty="0">
                <a:solidFill>
                  <a:schemeClr val="tx1"/>
                </a:solidFill>
                <a:sym typeface="Symbol" charset="2"/>
              </a:rPr>
              <a:t>is equivalent to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If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 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and only if there is some v such that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If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clearly P(x) does not hold for all possible values in the domain and thus we have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ym typeface="Symbol" charset="2"/>
              </a:rPr>
              <a:t>Therefore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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P(x).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3BE02D8-C94D-0B77-80E1-909331DB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Translations from English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428750"/>
            <a:ext cx="5829300" cy="20002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/>
              <a:t>To translate English sentences into logical expressions: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Rewrite the sentence to make it easier to translate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Determine the appropriate quantifiers to use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Look for words that indicate logical operators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Formalize sentence fragments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Put it all together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8523107-01CD-050D-250A-BA53E5B9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802545"/>
            <a:ext cx="5829300" cy="28575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Rewrite: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There exists at least one person who is in this classroom, is named bill, and has lived in Pittsburgh for 12 years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Formalize:</a:t>
            </a:r>
            <a:endParaRPr lang="en-US" altLang="x-none" i="1" dirty="0">
              <a:solidFill>
                <a:schemeClr val="bg2"/>
              </a:solidFill>
            </a:endParaRP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C(x)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in this classroom”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N(x)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“x is named bill”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>
                <a:sym typeface="Symbol" charset="2"/>
              </a:rPr>
              <a:t>P(x)  </a:t>
            </a:r>
            <a:r>
              <a:rPr lang="en-US" altLang="ja-JP" dirty="0">
                <a:sym typeface="Symbol" charset="2"/>
              </a:rPr>
              <a:t>“x has lived in Pittsburgh for 12 years”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  <a:sym typeface="Symbol" charset="2"/>
              </a:rPr>
              <a:t>Final expression: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 </a:t>
            </a:r>
            <a:r>
              <a:rPr lang="en-US" altLang="x-none" dirty="0">
                <a:sym typeface="Symbol" charset="2"/>
              </a:rPr>
              <a:t>x [C(x)  N(x)  P(x)]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24150" y="1278670"/>
            <a:ext cx="4479908" cy="889055"/>
            <a:chOff x="2107692" y="1143000"/>
            <a:chExt cx="5972668" cy="1185405"/>
          </a:xfrm>
        </p:grpSpPr>
        <p:sp>
          <p:nvSpPr>
            <p:cNvPr id="61448" name="AutoShape 4"/>
            <p:cNvSpPr>
              <a:spLocks noChangeArrowheads="1"/>
            </p:cNvSpPr>
            <p:nvPr/>
          </p:nvSpPr>
          <p:spPr bwMode="auto">
            <a:xfrm>
              <a:off x="2107692" y="1871206"/>
              <a:ext cx="3332840" cy="4571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1449" name="TextBox 5"/>
            <p:cNvSpPr txBox="1">
              <a:spLocks noChangeArrowheads="1"/>
            </p:cNvSpPr>
            <p:nvPr/>
          </p:nvSpPr>
          <p:spPr bwMode="auto">
            <a:xfrm>
              <a:off x="5622218" y="1143000"/>
              <a:ext cx="245814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Existential quantifier</a:t>
              </a:r>
            </a:p>
          </p:txBody>
        </p:sp>
        <p:cxnSp>
          <p:nvCxnSpPr>
            <p:cNvPr id="8" name="Shape 7"/>
            <p:cNvCxnSpPr>
              <a:stCxn id="61449" idx="1"/>
              <a:endCxn id="61448" idx="0"/>
            </p:cNvCxnSpPr>
            <p:nvPr/>
          </p:nvCxnSpPr>
          <p:spPr bwMode="auto">
            <a:xfrm rot="10800000" flipV="1">
              <a:off x="3774114" y="1358444"/>
              <a:ext cx="1848105" cy="51276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15071" y="2113352"/>
            <a:ext cx="3485098" cy="745822"/>
            <a:chOff x="2807398" y="2255790"/>
            <a:chExt cx="4645317" cy="994549"/>
          </a:xfrm>
        </p:grpSpPr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4769714" y="2273293"/>
              <a:ext cx="714161" cy="3809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1446" name="TextBox 8"/>
            <p:cNvSpPr txBox="1">
              <a:spLocks noChangeArrowheads="1"/>
            </p:cNvSpPr>
            <p:nvPr/>
          </p:nvSpPr>
          <p:spPr bwMode="auto">
            <a:xfrm>
              <a:off x="5843386" y="2819400"/>
              <a:ext cx="1609329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Conjunctions</a:t>
              </a:r>
            </a:p>
          </p:txBody>
        </p:sp>
        <p:cxnSp>
          <p:nvCxnSpPr>
            <p:cNvPr id="10" name="Shape 9"/>
            <p:cNvCxnSpPr>
              <a:stCxn id="61446" idx="1"/>
              <a:endCxn id="61445" idx="2"/>
            </p:cNvCxnSpPr>
            <p:nvPr/>
          </p:nvCxnSpPr>
          <p:spPr bwMode="auto">
            <a:xfrm rot="10800000">
              <a:off x="5126796" y="2654294"/>
              <a:ext cx="716591" cy="380578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7BA034-F401-014C-B421-EAF42A2B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398" y="2255790"/>
              <a:ext cx="310953" cy="3809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13" name="Shape 9">
              <a:extLst>
                <a:ext uri="{FF2B5EF4-FFF2-40B4-BE49-F238E27FC236}">
                  <a16:creationId xmlns:a16="http://schemas.microsoft.com/office/drawing/2014/main" id="{1B3E753C-85A2-B147-860B-716C51CB3FB3}"/>
                </a:ext>
              </a:extLst>
            </p:cNvPr>
            <p:cNvCxnSpPr>
              <a:endCxn id="12" idx="2"/>
            </p:cNvCxnSpPr>
            <p:nvPr/>
          </p:nvCxnSpPr>
          <p:spPr bwMode="auto">
            <a:xfrm rot="10800000">
              <a:off x="2962875" y="2636791"/>
              <a:ext cx="2979387" cy="44631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3DB732D-A2BB-D1A8-0563-0A5C8A40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A12C75-7027-4246-5105-BBFF7BBD0FD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At least one person in this classroom is named bill and has lived in Pittsburgh for 12 years</a:t>
            </a:r>
            <a:endParaRPr lang="en-US" alt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BB6B87-1C63-72E4-D320-A47BBCE87080}"/>
              </a:ext>
            </a:extLst>
          </p:cNvPr>
          <p:cNvSpPr/>
          <p:nvPr/>
        </p:nvSpPr>
        <p:spPr>
          <a:xfrm>
            <a:off x="1417679" y="1891346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57513F-C06F-64E6-AB7B-B59A3E410D24}"/>
              </a:ext>
            </a:extLst>
          </p:cNvPr>
          <p:cNvSpPr/>
          <p:nvPr/>
        </p:nvSpPr>
        <p:spPr>
          <a:xfrm>
            <a:off x="5242717" y="1108577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DD210C-FC35-CB4F-9C63-4C74A24F3F8F}"/>
              </a:ext>
            </a:extLst>
          </p:cNvPr>
          <p:cNvSpPr/>
          <p:nvPr/>
        </p:nvSpPr>
        <p:spPr>
          <a:xfrm>
            <a:off x="5466358" y="2824751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4E2B83-73A8-D4FA-6C73-168B02CC3F2D}"/>
              </a:ext>
            </a:extLst>
          </p:cNvPr>
          <p:cNvSpPr/>
          <p:nvPr/>
        </p:nvSpPr>
        <p:spPr>
          <a:xfrm>
            <a:off x="1417679" y="2942317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D127D1-1973-597B-00A8-4E1FE47636A7}"/>
              </a:ext>
            </a:extLst>
          </p:cNvPr>
          <p:cNvSpPr/>
          <p:nvPr/>
        </p:nvSpPr>
        <p:spPr>
          <a:xfrm>
            <a:off x="1417679" y="4284320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 bldLvl="2"/>
      <p:bldP spid="6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789540"/>
            <a:ext cx="5829300" cy="28575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Rewrite: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For all students, if a student is in CS 441, then they have taken high school algebra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Formalize:</a:t>
            </a:r>
            <a:endParaRPr lang="en-US" altLang="x-none" i="1" dirty="0">
              <a:solidFill>
                <a:schemeClr val="bg2"/>
              </a:solidFill>
            </a:endParaRP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C(x)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taking CS441”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H(x)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“x has taken high school algebra”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  <a:sym typeface="Symbol" charset="2"/>
              </a:rPr>
              <a:t>Final expression: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 </a:t>
            </a:r>
            <a:r>
              <a:rPr lang="en-US" altLang="x-none" dirty="0">
                <a:sym typeface="Symbol" charset="2"/>
              </a:rPr>
              <a:t>x [C(x)  H(x)]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51151" y="1160890"/>
            <a:ext cx="4274746" cy="962025"/>
            <a:chOff x="2067490" y="1003175"/>
            <a:chExt cx="5699972" cy="1282825"/>
          </a:xfrm>
        </p:grpSpPr>
        <p:sp>
          <p:nvSpPr>
            <p:cNvPr id="63496" name="AutoShape 4"/>
            <p:cNvSpPr>
              <a:spLocks noChangeArrowheads="1"/>
            </p:cNvSpPr>
            <p:nvPr/>
          </p:nvSpPr>
          <p:spPr bwMode="auto">
            <a:xfrm>
              <a:off x="2067490" y="1828799"/>
              <a:ext cx="2120464" cy="45720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3497" name="TextBox 5"/>
            <p:cNvSpPr txBox="1">
              <a:spLocks noChangeArrowheads="1"/>
            </p:cNvSpPr>
            <p:nvPr/>
          </p:nvSpPr>
          <p:spPr bwMode="auto">
            <a:xfrm>
              <a:off x="5417971" y="1003175"/>
              <a:ext cx="2349491" cy="43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Universal quantifier</a:t>
              </a:r>
            </a:p>
          </p:txBody>
        </p:sp>
        <p:cxnSp>
          <p:nvCxnSpPr>
            <p:cNvPr id="8" name="Shape 7"/>
            <p:cNvCxnSpPr>
              <a:stCxn id="63497" idx="1"/>
              <a:endCxn id="63496" idx="0"/>
            </p:cNvCxnSpPr>
            <p:nvPr/>
          </p:nvCxnSpPr>
          <p:spPr bwMode="auto">
            <a:xfrm rot="10800000" flipV="1">
              <a:off x="3127724" y="1218639"/>
              <a:ext cx="2290249" cy="61015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409995" y="1808590"/>
            <a:ext cx="2210798" cy="1037580"/>
            <a:chOff x="4381132" y="1866525"/>
            <a:chExt cx="2947921" cy="1383907"/>
          </a:xfrm>
        </p:grpSpPr>
        <p:sp>
          <p:nvSpPr>
            <p:cNvPr id="63493" name="AutoShape 5"/>
            <p:cNvSpPr>
              <a:spLocks noChangeArrowheads="1"/>
            </p:cNvSpPr>
            <p:nvPr/>
          </p:nvSpPr>
          <p:spPr bwMode="auto">
            <a:xfrm>
              <a:off x="4381132" y="1866525"/>
              <a:ext cx="290237" cy="38100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3494" name="TextBox 8"/>
            <p:cNvSpPr txBox="1">
              <a:spLocks noChangeArrowheads="1"/>
            </p:cNvSpPr>
            <p:nvPr/>
          </p:nvSpPr>
          <p:spPr bwMode="auto">
            <a:xfrm>
              <a:off x="5890104" y="2819400"/>
              <a:ext cx="1438949" cy="43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Implication</a:t>
              </a:r>
            </a:p>
          </p:txBody>
        </p:sp>
        <p:cxnSp>
          <p:nvCxnSpPr>
            <p:cNvPr id="10" name="Shape 9"/>
            <p:cNvCxnSpPr>
              <a:stCxn id="63494" idx="1"/>
              <a:endCxn id="63493" idx="2"/>
            </p:cNvCxnSpPr>
            <p:nvPr/>
          </p:nvCxnSpPr>
          <p:spPr bwMode="auto">
            <a:xfrm rot="10800000">
              <a:off x="4526253" y="2247526"/>
              <a:ext cx="1363852" cy="78739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C438F48-98D9-A5DB-F748-C3483137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D641FB-D360-D119-ECF4-77854BB6CDE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If a student is taking CS441, then they have taken high school algebra</a:t>
            </a:r>
            <a:endParaRPr lang="en-US" alt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5F49BD-46EB-DC4E-C87B-92E0BF567F08}"/>
              </a:ext>
            </a:extLst>
          </p:cNvPr>
          <p:cNvSpPr/>
          <p:nvPr/>
        </p:nvSpPr>
        <p:spPr>
          <a:xfrm>
            <a:off x="1479368" y="1908700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9AB7D-31CC-657D-7855-E952D1124FB2}"/>
              </a:ext>
            </a:extLst>
          </p:cNvPr>
          <p:cNvSpPr/>
          <p:nvPr/>
        </p:nvSpPr>
        <p:spPr>
          <a:xfrm>
            <a:off x="6081222" y="903986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AE7240-2875-7753-550E-8228443E2DE4}"/>
              </a:ext>
            </a:extLst>
          </p:cNvPr>
          <p:cNvSpPr/>
          <p:nvPr/>
        </p:nvSpPr>
        <p:spPr>
          <a:xfrm>
            <a:off x="5941885" y="2810053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529CFC-EF42-46AB-0936-20BC7B43A9DC}"/>
              </a:ext>
            </a:extLst>
          </p:cNvPr>
          <p:cNvSpPr/>
          <p:nvPr/>
        </p:nvSpPr>
        <p:spPr>
          <a:xfrm>
            <a:off x="1479368" y="2679897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0C5CC2-DE5A-A7F2-ADB7-54A1CA63D4FE}"/>
              </a:ext>
            </a:extLst>
          </p:cNvPr>
          <p:cNvSpPr/>
          <p:nvPr/>
        </p:nvSpPr>
        <p:spPr>
          <a:xfrm>
            <a:off x="1479368" y="3779222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 bldLvl="2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257300"/>
            <a:ext cx="5829300" cy="3543300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r>
              <a:rPr lang="en-US" altLang="x-none" dirty="0">
                <a:sym typeface="Symbol" charset="2"/>
              </a:rPr>
              <a:t>x [C(x)  H(x)]  x [C(x)  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[C(x)  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[C(x)  H(x)]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[C(x)  H(x)]</a:t>
            </a: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r>
              <a:rPr lang="en-US" altLang="x-none" b="1" i="1" dirty="0">
                <a:solidFill>
                  <a:schemeClr val="bg2"/>
                </a:solidFill>
                <a:sym typeface="Symbol" charset="2"/>
              </a:rPr>
              <a:t>Translate back into English:</a:t>
            </a:r>
          </a:p>
          <a:p>
            <a:pPr lvl="1">
              <a:lnSpc>
                <a:spcPct val="90000"/>
              </a:lnSpc>
              <a:tabLst>
                <a:tab pos="1970485" algn="l"/>
              </a:tabLst>
            </a:pPr>
            <a:r>
              <a:rPr lang="en-US" altLang="x-none" dirty="0">
                <a:sym typeface="Symbol" charset="2"/>
              </a:rPr>
              <a:t>There is a student taking CS441 that has not taken high school algebra!</a:t>
            </a:r>
          </a:p>
        </p:txBody>
      </p:sp>
      <p:grpSp>
        <p:nvGrpSpPr>
          <p:cNvPr id="65542" name="Group 27"/>
          <p:cNvGrpSpPr>
            <a:grpSpLocks/>
          </p:cNvGrpSpPr>
          <p:nvPr/>
        </p:nvGrpSpPr>
        <p:grpSpPr bwMode="auto">
          <a:xfrm>
            <a:off x="1314450" y="1657352"/>
            <a:ext cx="2343150" cy="537432"/>
            <a:chOff x="228600" y="2209800"/>
            <a:chExt cx="3124200" cy="716576"/>
          </a:xfrm>
        </p:grpSpPr>
        <p:sp>
          <p:nvSpPr>
            <p:cNvPr id="65553" name="TextBox 4"/>
            <p:cNvSpPr txBox="1">
              <a:spLocks noChangeArrowheads="1"/>
            </p:cNvSpPr>
            <p:nvPr/>
          </p:nvSpPr>
          <p:spPr bwMode="auto">
            <a:xfrm>
              <a:off x="228600" y="2495489"/>
              <a:ext cx="2362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dirty="0">
                  <a:solidFill>
                    <a:srgbClr val="FF0000"/>
                  </a:solidFill>
                  <a:latin typeface="Handwriting - Dakota" charset="0"/>
                </a:rPr>
                <a:t>a </a:t>
              </a:r>
              <a:r>
                <a:rPr lang="en-US" altLang="x-none" sz="1500" dirty="0">
                  <a:solidFill>
                    <a:srgbClr val="FF0000"/>
                  </a:solidFill>
                  <a:latin typeface="Handwriting - Dakota" charset="0"/>
                  <a:sym typeface="Symbol" charset="2"/>
                </a:rPr>
                <a:t> b  a  b</a:t>
              </a:r>
              <a:endParaRPr lang="en-US" altLang="x-none" sz="1500" b="1" dirty="0">
                <a:solidFill>
                  <a:srgbClr val="FF0000"/>
                </a:solidFill>
                <a:latin typeface="Handwriting - Dakota" charset="0"/>
              </a:endParaRPr>
            </a:p>
          </p:txBody>
        </p:sp>
        <p:cxnSp>
          <p:nvCxnSpPr>
            <p:cNvPr id="20" name="Shape 19"/>
            <p:cNvCxnSpPr>
              <a:stCxn id="65553" idx="3"/>
            </p:cNvCxnSpPr>
            <p:nvPr/>
          </p:nvCxnSpPr>
          <p:spPr bwMode="auto">
            <a:xfrm flipV="1">
              <a:off x="2590800" y="2209800"/>
              <a:ext cx="762000" cy="50113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41" name="Group 26"/>
          <p:cNvGrpSpPr>
            <a:grpSpLocks/>
          </p:cNvGrpSpPr>
          <p:nvPr/>
        </p:nvGrpSpPr>
        <p:grpSpPr bwMode="auto">
          <a:xfrm>
            <a:off x="2286000" y="2343153"/>
            <a:ext cx="2543175" cy="723190"/>
            <a:chOff x="1524000" y="3124200"/>
            <a:chExt cx="3390900" cy="964315"/>
          </a:xfrm>
        </p:grpSpPr>
        <p:sp>
          <p:nvSpPr>
            <p:cNvPr id="65555" name="TextBox 6"/>
            <p:cNvSpPr txBox="1">
              <a:spLocks noChangeArrowheads="1"/>
            </p:cNvSpPr>
            <p:nvPr/>
          </p:nvSpPr>
          <p:spPr bwMode="auto">
            <a:xfrm>
              <a:off x="1524000" y="3657600"/>
              <a:ext cx="3124200" cy="4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Double negation law</a:t>
              </a:r>
            </a:p>
          </p:txBody>
        </p:sp>
        <p:cxnSp>
          <p:nvCxnSpPr>
            <p:cNvPr id="17" name="Shape 16"/>
            <p:cNvCxnSpPr>
              <a:stCxn id="65555" idx="3"/>
            </p:cNvCxnSpPr>
            <p:nvPr/>
          </p:nvCxnSpPr>
          <p:spPr bwMode="auto">
            <a:xfrm flipV="1">
              <a:off x="4648200" y="3124200"/>
              <a:ext cx="266700" cy="748857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40" name="Group 25"/>
          <p:cNvGrpSpPr>
            <a:grpSpLocks/>
          </p:cNvGrpSpPr>
          <p:nvPr/>
        </p:nvGrpSpPr>
        <p:grpSpPr bwMode="auto">
          <a:xfrm>
            <a:off x="5772150" y="1885951"/>
            <a:ext cx="2343150" cy="763801"/>
            <a:chOff x="6248400" y="2514600"/>
            <a:chExt cx="3124200" cy="1018400"/>
          </a:xfrm>
        </p:grpSpPr>
        <p:sp>
          <p:nvSpPr>
            <p:cNvPr id="65557" name="TextBox 5"/>
            <p:cNvSpPr txBox="1">
              <a:spLocks noChangeArrowheads="1"/>
            </p:cNvSpPr>
            <p:nvPr/>
          </p:nvSpPr>
          <p:spPr bwMode="auto">
            <a:xfrm>
              <a:off x="6248400" y="2794337"/>
              <a:ext cx="3124200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DeMorgan</a:t>
              </a:r>
              <a:r>
                <a:rPr lang="en-US" altLang="ja-JP" sz="150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’s</a:t>
              </a:r>
              <a:r>
                <a:rPr lang="en-US" altLang="ja-JP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 law for negation over disjunction</a:t>
              </a:r>
              <a:endPara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4" name="Shape 13"/>
            <p:cNvCxnSpPr>
              <a:stCxn id="65557" idx="0"/>
            </p:cNvCxnSpPr>
            <p:nvPr/>
          </p:nvCxnSpPr>
          <p:spPr bwMode="auto">
            <a:xfrm rot="16200000" flipV="1">
              <a:off x="7041984" y="2025821"/>
              <a:ext cx="279737" cy="1257296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39" name="Group 24"/>
          <p:cNvGrpSpPr>
            <a:grpSpLocks/>
          </p:cNvGrpSpPr>
          <p:nvPr/>
        </p:nvGrpSpPr>
        <p:grpSpPr bwMode="auto">
          <a:xfrm>
            <a:off x="4714875" y="715403"/>
            <a:ext cx="3343274" cy="590546"/>
            <a:chOff x="4762501" y="954143"/>
            <a:chExt cx="4457699" cy="786627"/>
          </a:xfrm>
        </p:grpSpPr>
        <p:sp>
          <p:nvSpPr>
            <p:cNvPr id="65559" name="TextBox 3"/>
            <p:cNvSpPr txBox="1">
              <a:spLocks noChangeArrowheads="1"/>
            </p:cNvSpPr>
            <p:nvPr/>
          </p:nvSpPr>
          <p:spPr bwMode="auto">
            <a:xfrm>
              <a:off x="6096000" y="954143"/>
              <a:ext cx="3124200" cy="67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35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DeMorgan</a:t>
              </a:r>
              <a:r>
                <a:rPr lang="en-US" altLang="ja-JP" sz="135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’s</a:t>
              </a:r>
              <a:r>
                <a:rPr lang="en-US" altLang="ja-JP" sz="135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 law for negation over the universal quantifier</a:t>
              </a:r>
              <a:endParaRPr lang="en-US" altLang="x-none" sz="1350" b="1" i="1" dirty="0">
                <a:solidFill>
                  <a:srgbClr val="FF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3" name="Shape 12"/>
            <p:cNvCxnSpPr>
              <a:stCxn id="65559" idx="1"/>
            </p:cNvCxnSpPr>
            <p:nvPr/>
          </p:nvCxnSpPr>
          <p:spPr bwMode="auto">
            <a:xfrm rot="10800000" flipV="1">
              <a:off x="4762501" y="1292366"/>
              <a:ext cx="1333499" cy="44840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0275" y="2085579"/>
            <a:ext cx="3604215" cy="1042235"/>
            <a:chOff x="1583961" y="2738366"/>
            <a:chExt cx="4411716" cy="1389646"/>
          </a:xfrm>
          <a:solidFill>
            <a:schemeClr val="bg1"/>
          </a:solidFill>
        </p:grpSpPr>
        <p:sp>
          <p:nvSpPr>
            <p:cNvPr id="65547" name="Rectangle 32"/>
            <p:cNvSpPr>
              <a:spLocks noChangeArrowheads="1"/>
            </p:cNvSpPr>
            <p:nvPr/>
          </p:nvSpPr>
          <p:spPr bwMode="auto">
            <a:xfrm>
              <a:off x="2261878" y="2738366"/>
              <a:ext cx="3733799" cy="13896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48" name="Rectangle 36"/>
            <p:cNvSpPr>
              <a:spLocks noChangeArrowheads="1"/>
            </p:cNvSpPr>
            <p:nvPr/>
          </p:nvSpPr>
          <p:spPr bwMode="auto">
            <a:xfrm>
              <a:off x="1583961" y="3696730"/>
              <a:ext cx="3733798" cy="38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443288" y="1818319"/>
            <a:ext cx="4536280" cy="1058914"/>
            <a:chOff x="3294936" y="2339757"/>
            <a:chExt cx="5821561" cy="1411760"/>
          </a:xfrm>
          <a:solidFill>
            <a:schemeClr val="bg1"/>
          </a:solidFill>
        </p:grpSpPr>
        <p:sp>
          <p:nvSpPr>
            <p:cNvPr id="65549" name="Rectangle 33"/>
            <p:cNvSpPr>
              <a:spLocks noChangeArrowheads="1"/>
            </p:cNvSpPr>
            <p:nvPr/>
          </p:nvSpPr>
          <p:spPr bwMode="auto">
            <a:xfrm>
              <a:off x="3294936" y="2339757"/>
              <a:ext cx="5562598" cy="339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50" name="Rectangle 34"/>
            <p:cNvSpPr>
              <a:spLocks noChangeArrowheads="1"/>
            </p:cNvSpPr>
            <p:nvPr/>
          </p:nvSpPr>
          <p:spPr bwMode="auto">
            <a:xfrm>
              <a:off x="6329483" y="2608517"/>
              <a:ext cx="2787014" cy="1143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403747" y="1564779"/>
            <a:ext cx="4425553" cy="904746"/>
            <a:chOff x="347663" y="2001183"/>
            <a:chExt cx="5900737" cy="1206711"/>
          </a:xfrm>
          <a:solidFill>
            <a:schemeClr val="bg1"/>
          </a:solidFill>
        </p:grpSpPr>
        <p:sp>
          <p:nvSpPr>
            <p:cNvPr id="65551" name="Rectangle 29"/>
            <p:cNvSpPr>
              <a:spLocks noChangeArrowheads="1"/>
            </p:cNvSpPr>
            <p:nvPr/>
          </p:nvSpPr>
          <p:spPr bwMode="auto">
            <a:xfrm>
              <a:off x="347663" y="2100637"/>
              <a:ext cx="2895600" cy="11072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52" name="Rectangle 30"/>
            <p:cNvSpPr>
              <a:spLocks noChangeArrowheads="1"/>
            </p:cNvSpPr>
            <p:nvPr/>
          </p:nvSpPr>
          <p:spPr bwMode="auto">
            <a:xfrm>
              <a:off x="3124200" y="2001183"/>
              <a:ext cx="3124200" cy="3987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75366" y="731032"/>
            <a:ext cx="4319426" cy="83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D9615D9-2976-E537-721C-B998EA70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Negate the previous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bldLvl="2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57350" y="3454251"/>
            <a:ext cx="582930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2438" indent="4763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b="1" i="1" dirty="0">
                <a:solidFill>
                  <a:schemeClr val="bg2"/>
                </a:solidFill>
                <a:latin typeface="Trebuchet MS" charset="0"/>
                <a:ea typeface="Osaka" charset="-128"/>
              </a:rPr>
              <a:t>Negate the previous example: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</a:pP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</a:t>
            </a:r>
            <a:r>
              <a:rPr lang="en-US" altLang="x-none" sz="1500" dirty="0">
                <a:sym typeface="Symbol" charset="2"/>
              </a:rPr>
              <a:t>x [T(x)  D(x)] 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 </a:t>
            </a:r>
            <a:r>
              <a:rPr lang="en-US" altLang="x-none" sz="1500" dirty="0">
                <a:sym typeface="Symbol" charset="2"/>
              </a:rPr>
              <a:t>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x [T(x) </a:t>
            </a:r>
            <a:r>
              <a:rPr lang="en-US" altLang="x-none" sz="1500" dirty="0">
                <a:sym typeface="Symbol" charset="2"/>
              </a:rPr>
              <a:t>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 D(x)]</a:t>
            </a:r>
            <a:b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</a:b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	 </a:t>
            </a:r>
            <a:r>
              <a:rPr lang="en-US" altLang="x-none" sz="1500" dirty="0">
                <a:sym typeface="Symbol" charset="2"/>
              </a:rPr>
              <a:t>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x [</a:t>
            </a:r>
            <a:r>
              <a:rPr lang="en-US" altLang="x-none" sz="1500" dirty="0">
                <a:sym typeface="Symbol" charset="2"/>
              </a:rPr>
              <a:t>T(x)  D(x)]</a:t>
            </a:r>
            <a:br>
              <a:rPr lang="en-US" altLang="x-none" sz="1500" dirty="0">
                <a:sym typeface="Symbol" charset="2"/>
              </a:rPr>
            </a:br>
            <a:r>
              <a:rPr lang="en-US" altLang="x-none" sz="1500" dirty="0">
                <a:sym typeface="Symbol" charset="2"/>
              </a:rPr>
              <a:t>	 x [T(x)  D(x)]</a:t>
            </a:r>
            <a:b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</a:b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</a:pPr>
            <a:r>
              <a:rPr lang="en-US" altLang="ja-JP" sz="1500" dirty="0">
                <a:latin typeface="Trebuchet MS" charset="0"/>
                <a:ea typeface="Osaka" charset="-128"/>
                <a:sym typeface="Symbol" charset="2"/>
              </a:rPr>
              <a:t>“For all types of drink, if x is a tea, Jane does not enjoy drinking it.”</a:t>
            </a:r>
            <a:endParaRPr lang="en-US" altLang="x-none" sz="1500" dirty="0">
              <a:latin typeface="Trebuchet MS" charset="0"/>
              <a:ea typeface="Osaka" charset="-128"/>
              <a:sym typeface="Symbol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57600" y="3776009"/>
            <a:ext cx="1828800" cy="25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78859" y="3987558"/>
            <a:ext cx="1828800" cy="213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21709" y="4200772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4587634"/>
            <a:ext cx="4974248" cy="69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943222"/>
            <a:ext cx="5943600" cy="24003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Rewrite:</a:t>
            </a:r>
            <a:r>
              <a:rPr lang="en-US" altLang="x-none" dirty="0"/>
              <a:t> There exist some types of tea that Jane enjoys drinking 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Formalize:</a:t>
            </a:r>
            <a:endParaRPr lang="en-US" altLang="x-none" i="1" dirty="0">
              <a:solidFill>
                <a:schemeClr val="bg2"/>
              </a:solidFill>
            </a:endParaRP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T(x)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a type of tea”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D(x)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“Jane enjoys drinking x”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  <a:sym typeface="Symbol" charset="2"/>
              </a:rPr>
              <a:t>Final expression: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 </a:t>
            </a:r>
            <a:r>
              <a:rPr lang="en-US" altLang="x-none" dirty="0">
                <a:sym typeface="Symbol" charset="2"/>
              </a:rPr>
              <a:t>x [T(x)  D(x)]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2228850" y="3286372"/>
            <a:ext cx="4686300" cy="1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2B575BA-5F4B-7BE9-69A4-526C8C80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793D-77A5-1505-69EA-652DC784F61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Jane enjoys drinking some types of tea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8" grpId="0" animBg="1"/>
      <p:bldP spid="16691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2: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Translate the following sentences into logical expressions. Remember to state all domains [</a:t>
            </a:r>
            <a:r>
              <a:rPr lang="en-US" altLang="x-none" dirty="0">
                <a:hlinkClick r:id="rId3"/>
              </a:rPr>
              <a:t>miro</a:t>
            </a:r>
            <a:r>
              <a:rPr lang="en-US" altLang="x-none" dirty="0"/>
              <a:t>].</a:t>
            </a:r>
          </a:p>
          <a:p>
            <a:pPr marL="0" indent="0">
              <a:buNone/>
            </a:pPr>
            <a:endParaRPr lang="en-US" altLang="x-none" dirty="0"/>
          </a:p>
          <a:p>
            <a:pPr marL="676275" lvl="1" indent="-285750">
              <a:buFont typeface="Arial" charset="0"/>
              <a:buAutoNum type="alphaLcParenR"/>
            </a:pPr>
            <a:r>
              <a:rPr lang="en-US" altLang="x-none" dirty="0"/>
              <a:t>Some cows have black spots</a:t>
            </a:r>
            <a:endParaRPr lang="en-US" altLang="x-none" b="1" dirty="0"/>
          </a:p>
          <a:p>
            <a:pPr marL="676275" lvl="1" indent="-285750">
              <a:buFont typeface="Arial" charset="0"/>
              <a:buAutoNum type="alphaLcParenR"/>
            </a:pPr>
            <a:r>
              <a:rPr lang="en-US" altLang="x-none" dirty="0"/>
              <a:t>At least one student likes to watch football or ice hockey</a:t>
            </a:r>
          </a:p>
          <a:p>
            <a:pPr marL="676275" lvl="1" indent="-285750">
              <a:buFont typeface="Arial" charset="0"/>
              <a:buAutoNum type="alphaLcParenR"/>
            </a:pPr>
            <a:endParaRPr lang="en-US" altLang="x-none" b="1" dirty="0"/>
          </a:p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3: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Negate the translated expressions from Activity 2.  Translate these back into English. [</a:t>
            </a:r>
            <a:r>
              <a:rPr lang="en-US" altLang="x-none" dirty="0">
                <a:hlinkClick r:id="rId3"/>
              </a:rPr>
              <a:t>miro</a:t>
            </a:r>
            <a:r>
              <a:rPr lang="en-US" altLang="x-none" dirty="0"/>
              <a:t>]</a:t>
            </a:r>
            <a:endParaRPr lang="en-US" altLang="x-none" b="1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8827328-FFC1-4451-6A34-8F9D344E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B575B9-3E69-FB90-1EBE-0C4E07CCF86B}"/>
              </a:ext>
            </a:extLst>
          </p:cNvPr>
          <p:cNvGrpSpPr/>
          <p:nvPr/>
        </p:nvGrpSpPr>
        <p:grpSpPr>
          <a:xfrm>
            <a:off x="2423410" y="3815844"/>
            <a:ext cx="4297180" cy="1169551"/>
            <a:chOff x="1540284" y="3799941"/>
            <a:chExt cx="4297180" cy="1169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2AEEC3-5D81-75B5-21C9-F3CB3BD4C61A}"/>
                </a:ext>
              </a:extLst>
            </p:cNvPr>
            <p:cNvSpPr txBox="1"/>
            <p:nvPr/>
          </p:nvSpPr>
          <p:spPr>
            <a:xfrm>
              <a:off x="2998225" y="3799941"/>
              <a:ext cx="2839239" cy="11695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Introduce to a classmate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Work in pairs on the exercise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Submit answers on miro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Volunteers to share answers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33F06F-29A7-B808-CA6A-6B163440F8FD}"/>
                </a:ext>
              </a:extLst>
            </p:cNvPr>
            <p:cNvSpPr txBox="1"/>
            <p:nvPr/>
          </p:nvSpPr>
          <p:spPr>
            <a:xfrm>
              <a:off x="1599211" y="3799941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  <p:pic>
          <p:nvPicPr>
            <p:cNvPr id="5" name="Picture 2" descr="Miro — UVA Learning Tech">
              <a:extLst>
                <a:ext uri="{FF2B5EF4-FFF2-40B4-BE49-F238E27FC236}">
                  <a16:creationId xmlns:a16="http://schemas.microsoft.com/office/drawing/2014/main" id="{114F9C35-5B1E-63D7-6901-2EDF457A7E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" t="18890" b="19017"/>
            <a:stretch>
              <a:fillRect/>
            </a:stretch>
          </p:blipFill>
          <p:spPr bwMode="auto">
            <a:xfrm>
              <a:off x="1540284" y="4200051"/>
              <a:ext cx="1456681" cy="52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Today</a:t>
            </a:r>
            <a:r>
              <a:rPr lang="en-US" altLang="ja-JP" dirty="0"/>
              <a:t>’s topics</a:t>
            </a:r>
            <a:endParaRPr lang="en-US" altLang="x-none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Predicates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Quantifiers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Logical equivalences in predicate logic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Translations using quantifiers</a:t>
            </a:r>
          </a:p>
        </p:txBody>
      </p:sp>
      <p:pic>
        <p:nvPicPr>
          <p:cNvPr id="2" name="Picture 2" descr="Notebook ">
            <a:extLst>
              <a:ext uri="{FF2B5EF4-FFF2-40B4-BE49-F238E27FC236}">
                <a16:creationId xmlns:a16="http://schemas.microsoft.com/office/drawing/2014/main" id="{1F9C1C57-E284-323A-E0BF-D66AC5A6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0B667CA-D1AF-BE69-55D4-C2CBD323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229600" cy="39433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The simplicity of propositional logic makes it unsuitable for solving certain types of problems</a:t>
            </a:r>
          </a:p>
          <a:p>
            <a:pPr marL="131445" indent="0" eaLnBrk="1" hangingPunct="1">
              <a:lnSpc>
                <a:spcPct val="90000"/>
              </a:lnSpc>
              <a:buNone/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Predicate logic makes use 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Propositional functions to describe properties of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The universal quantifier to assert properties of </a:t>
            </a:r>
            <a:r>
              <a:rPr lang="en-US" altLang="x-none" sz="1600" dirty="0">
                <a:solidFill>
                  <a:schemeClr val="bg2"/>
                </a:solidFill>
              </a:rPr>
              <a:t>all</a:t>
            </a:r>
            <a:r>
              <a:rPr lang="en-US" altLang="x-none" sz="1600" dirty="0"/>
              <a:t> objects within a given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The existential quantifier to assert properties of </a:t>
            </a:r>
            <a:r>
              <a:rPr lang="en-US" altLang="x-none" sz="1600" dirty="0">
                <a:solidFill>
                  <a:schemeClr val="bg2"/>
                </a:solidFill>
              </a:rPr>
              <a:t>some</a:t>
            </a:r>
            <a:r>
              <a:rPr lang="en-US" altLang="x-none" sz="1600" dirty="0"/>
              <a:t> objects within a given domain</a:t>
            </a:r>
          </a:p>
          <a:p>
            <a:pPr eaLnBrk="1" hangingPunct="1">
              <a:lnSpc>
                <a:spcPct val="90000"/>
              </a:lnSpc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Predicate logic can be used to reason about relationships between objects and classes of objects</a:t>
            </a:r>
          </a:p>
          <a:p>
            <a:pPr eaLnBrk="1" hangingPunct="1">
              <a:lnSpc>
                <a:spcPct val="90000"/>
              </a:lnSpc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>
                <a:solidFill>
                  <a:schemeClr val="bg2"/>
                </a:solidFill>
              </a:rPr>
              <a:t>Next lecture: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Applications of predicate logic and nested quantifiers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Please read section 1.5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D4D402E-F3B2-CF22-097C-BF2584EF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30</a:t>
            </a:fld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41730"/>
            <a:ext cx="8229599" cy="68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x-none" dirty="0"/>
              <a:t>Propositional logic cannot represent some classes of natural language statements…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5532" y="1630636"/>
            <a:ext cx="3647152" cy="1766202"/>
            <a:chOff x="353842" y="2133600"/>
            <a:chExt cx="4861589" cy="2355058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20860" r="1324" b="34106"/>
            <a:stretch>
              <a:fillRect/>
            </a:stretch>
          </p:blipFill>
          <p:spPr bwMode="auto">
            <a:xfrm>
              <a:off x="381000" y="2133600"/>
              <a:ext cx="473336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Box 5"/>
            <p:cNvSpPr txBox="1">
              <a:spLocks noChangeArrowheads="1"/>
            </p:cNvSpPr>
            <p:nvPr/>
          </p:nvSpPr>
          <p:spPr bwMode="auto">
            <a:xfrm>
              <a:off x="353842" y="4057749"/>
              <a:ext cx="4861589" cy="43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solidFill>
                    <a:srgbClr val="FF0000"/>
                  </a:solidFill>
                  <a:latin typeface="Trebuchet MS" charset="0"/>
                </a:rPr>
                <a:t>Given: </a:t>
              </a:r>
              <a:r>
                <a:rPr lang="en-US" altLang="x-none" sz="1500" dirty="0">
                  <a:latin typeface="Trebuchet MS" charset="0"/>
                </a:rPr>
                <a:t>All of my dogs like peanut butter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19576" y="1557459"/>
            <a:ext cx="1778052" cy="3543300"/>
            <a:chOff x="6425211" y="1752600"/>
            <a:chExt cx="2370974" cy="4724400"/>
          </a:xfrm>
        </p:grpSpPr>
        <p:pic>
          <p:nvPicPr>
            <p:cNvPr id="20490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3810" r="30952" b="13095"/>
            <a:stretch>
              <a:fillRect/>
            </a:stretch>
          </p:blipFill>
          <p:spPr bwMode="auto">
            <a:xfrm>
              <a:off x="6781800" y="2438400"/>
              <a:ext cx="175260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TextBox 7"/>
            <p:cNvSpPr txBox="1">
              <a:spLocks noChangeArrowheads="1"/>
            </p:cNvSpPr>
            <p:nvPr/>
          </p:nvSpPr>
          <p:spPr bwMode="auto">
            <a:xfrm>
              <a:off x="6425211" y="1752600"/>
              <a:ext cx="237097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solidFill>
                    <a:srgbClr val="FF0000"/>
                  </a:solidFill>
                  <a:latin typeface="Trebuchet MS" charset="0"/>
                </a:rPr>
                <a:t>Given: </a:t>
              </a:r>
              <a:r>
                <a:rPr lang="en-US" altLang="x-none" sz="1500" dirty="0">
                  <a:latin typeface="Trebuchet MS" charset="0"/>
                </a:rPr>
                <a:t>Kody is one</a:t>
              </a:r>
            </a:p>
            <a:p>
              <a:pPr algn="ctr"/>
              <a:r>
                <a:rPr lang="en-US" altLang="x-none" sz="1500" dirty="0">
                  <a:latin typeface="Trebuchet MS" charset="0"/>
                </a:rPr>
                <a:t>of my dogs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85851" y="3043359"/>
            <a:ext cx="4756547" cy="2080379"/>
            <a:chOff x="-76200" y="3962400"/>
            <a:chExt cx="6342082" cy="2773838"/>
          </a:xfrm>
        </p:grpSpPr>
        <p:grpSp>
          <p:nvGrpSpPr>
            <p:cNvPr id="20486" name="Group 12"/>
            <p:cNvGrpSpPr>
              <a:grpSpLocks/>
            </p:cNvGrpSpPr>
            <p:nvPr/>
          </p:nvGrpSpPr>
          <p:grpSpPr bwMode="auto">
            <a:xfrm>
              <a:off x="2097088" y="3962400"/>
              <a:ext cx="1789112" cy="2246770"/>
              <a:chOff x="1868488" y="4114800"/>
              <a:chExt cx="1789112" cy="2246770"/>
            </a:xfrm>
          </p:grpSpPr>
          <p:pic>
            <p:nvPicPr>
              <p:cNvPr id="20488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8488" y="4465479"/>
                <a:ext cx="1789112" cy="178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056102" y="4114800"/>
                <a:ext cx="1327719" cy="22467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350" b="1" dirty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cs typeface="ＭＳ Ｐゴシック" charset="-128"/>
                  </a:rPr>
                  <a:t>?</a:t>
                </a:r>
              </a:p>
            </p:txBody>
          </p:sp>
        </p:grpSp>
        <p:sp>
          <p:nvSpPr>
            <p:cNvPr id="20487" name="TextBox 13"/>
            <p:cNvSpPr txBox="1">
              <a:spLocks noChangeArrowheads="1"/>
            </p:cNvSpPr>
            <p:nvPr/>
          </p:nvSpPr>
          <p:spPr bwMode="auto">
            <a:xfrm>
              <a:off x="-76200" y="5997574"/>
              <a:ext cx="634208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latin typeface="Trebuchet MS" charset="0"/>
                </a:rPr>
                <a:t>Propositional logic gives us </a:t>
              </a:r>
              <a:r>
                <a:rPr lang="en-US" altLang="x-none" sz="1500" dirty="0">
                  <a:solidFill>
                    <a:srgbClr val="FF0000"/>
                  </a:solidFill>
                  <a:latin typeface="Trebuchet MS" charset="0"/>
                </a:rPr>
                <a:t>no way</a:t>
              </a:r>
              <a:r>
                <a:rPr lang="en-US" altLang="x-none" sz="1500" dirty="0">
                  <a:solidFill>
                    <a:srgbClr val="C00000"/>
                  </a:solidFill>
                  <a:latin typeface="Trebuchet MS" charset="0"/>
                </a:rPr>
                <a:t> </a:t>
              </a:r>
              <a:r>
                <a:rPr lang="en-US" altLang="x-none" sz="1500" dirty="0">
                  <a:latin typeface="Trebuchet MS" charset="0"/>
                </a:rPr>
                <a:t>to draw the (obvious) conclusion that Kody likes peanut butter!</a:t>
              </a: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24A2A9DB-9992-FFD5-DB39-A038235F5DF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Propositional logic is simple, therefore limited</a:t>
            </a:r>
            <a:endParaRPr lang="en-US" altLang="x-none" dirty="0"/>
          </a:p>
        </p:txBody>
      </p:sp>
      <p:sp>
        <p:nvSpPr>
          <p:cNvPr id="8" name="3 Marcador de número de diapositiva">
            <a:extLst>
              <a:ext uri="{FF2B5EF4-FFF2-40B4-BE49-F238E27FC236}">
                <a16:creationId xmlns:a16="http://schemas.microsoft.com/office/drawing/2014/main" id="{30F96642-A653-B525-472E-654A2860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Consider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1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2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2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3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3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5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4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7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5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11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…</a:t>
            </a:r>
          </a:p>
          <a:p>
            <a:pPr marL="0" indent="0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This is an inefficient way to reason about the properties of prime numbers!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olidFill>
                  <a:schemeClr val="bg2"/>
                </a:solidFill>
              </a:rPr>
              <a:t>General problem: </a:t>
            </a:r>
            <a:r>
              <a:rPr lang="en-US" altLang="x-none" dirty="0"/>
              <a:t> Propositional logic has no way of reasoning about instances of general statements.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03288A-7E6A-765B-302D-BC82497625A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9806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Propositional logic also limits the mathematical truths that we can express and reason about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0AF02CA5-A0FE-ADBD-CD9E-DF83FF9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Historical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028700"/>
            <a:ext cx="4743450" cy="16573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The previous examples are called </a:t>
            </a:r>
            <a:r>
              <a:rPr lang="en-US" altLang="x-none" dirty="0">
                <a:solidFill>
                  <a:srgbClr val="FF0000"/>
                </a:solidFill>
              </a:rPr>
              <a:t>syllogisms</a:t>
            </a:r>
          </a:p>
          <a:p>
            <a:pPr marL="0" indent="0"/>
            <a:endParaRPr lang="en-US" altLang="x-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rgbClr val="000000"/>
                </a:solidFill>
              </a:rPr>
              <a:t>Aristotle used syllogisms in his </a:t>
            </a:r>
            <a:r>
              <a:rPr lang="en-US" altLang="x-none" i="1" dirty="0">
                <a:solidFill>
                  <a:srgbClr val="000000"/>
                </a:solidFill>
              </a:rPr>
              <a:t>Prior Analytics</a:t>
            </a:r>
            <a:r>
              <a:rPr lang="en-US" altLang="x-none" dirty="0">
                <a:solidFill>
                  <a:srgbClr val="000000"/>
                </a:solidFill>
              </a:rPr>
              <a:t> to deductively infer new facts from existing knowledge</a:t>
            </a:r>
          </a:p>
          <a:p>
            <a:pPr marL="0" indent="0">
              <a:buNone/>
            </a:pPr>
            <a:endParaRPr lang="en-US" altLang="x-none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x-none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028700"/>
            <a:ext cx="190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028950" y="3881438"/>
            <a:ext cx="222885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58504" y="2686050"/>
            <a:ext cx="3878057" cy="937483"/>
            <a:chOff x="287399" y="3581400"/>
            <a:chExt cx="5170681" cy="1249978"/>
          </a:xfrm>
        </p:grpSpPr>
        <p:sp>
          <p:nvSpPr>
            <p:cNvPr id="24591" name="TextBox 4"/>
            <p:cNvSpPr txBox="1">
              <a:spLocks noChangeArrowheads="1"/>
            </p:cNvSpPr>
            <p:nvPr/>
          </p:nvSpPr>
          <p:spPr bwMode="auto">
            <a:xfrm>
              <a:off x="2715482" y="4338935"/>
              <a:ext cx="274259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All men are mortal</a:t>
              </a:r>
            </a:p>
          </p:txBody>
        </p:sp>
        <p:sp>
          <p:nvSpPr>
            <p:cNvPr id="24592" name="TextBox 10"/>
            <p:cNvSpPr txBox="1">
              <a:spLocks noChangeArrowheads="1"/>
            </p:cNvSpPr>
            <p:nvPr/>
          </p:nvSpPr>
          <p:spPr bwMode="auto">
            <a:xfrm>
              <a:off x="287399" y="3581400"/>
              <a:ext cx="179790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Major premise</a:t>
              </a:r>
            </a:p>
          </p:txBody>
        </p:sp>
        <p:cxnSp>
          <p:nvCxnSpPr>
            <p:cNvPr id="15" name="Curved Connector 14"/>
            <p:cNvCxnSpPr>
              <a:stCxn id="24592" idx="2"/>
              <a:endCxn id="24591" idx="1"/>
            </p:cNvCxnSpPr>
            <p:nvPr/>
          </p:nvCxnSpPr>
          <p:spPr bwMode="auto">
            <a:xfrm rot="16200000" flipH="1">
              <a:off x="1664482" y="3534156"/>
              <a:ext cx="572870" cy="152913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180160" y="3539639"/>
            <a:ext cx="4223129" cy="441068"/>
            <a:chOff x="2715482" y="4719740"/>
            <a:chExt cx="5631620" cy="587552"/>
          </a:xfrm>
        </p:grpSpPr>
        <p:sp>
          <p:nvSpPr>
            <p:cNvPr id="24588" name="TextBox 5"/>
            <p:cNvSpPr txBox="1">
              <a:spLocks noChangeArrowheads="1"/>
            </p:cNvSpPr>
            <p:nvPr/>
          </p:nvSpPr>
          <p:spPr bwMode="auto">
            <a:xfrm>
              <a:off x="2715482" y="4719740"/>
              <a:ext cx="2708809" cy="49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Socrates is a man</a:t>
              </a:r>
            </a:p>
          </p:txBody>
        </p:sp>
        <p:sp>
          <p:nvSpPr>
            <p:cNvPr id="24589" name="TextBox 11"/>
            <p:cNvSpPr txBox="1">
              <a:spLocks noChangeArrowheads="1"/>
            </p:cNvSpPr>
            <p:nvPr/>
          </p:nvSpPr>
          <p:spPr bwMode="auto">
            <a:xfrm>
              <a:off x="6553200" y="4876800"/>
              <a:ext cx="1793902" cy="43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Minor premise</a:t>
              </a:r>
            </a:p>
          </p:txBody>
        </p:sp>
        <p:cxnSp>
          <p:nvCxnSpPr>
            <p:cNvPr id="18" name="Curved Connector 17"/>
            <p:cNvCxnSpPr>
              <a:stCxn id="24589" idx="1"/>
              <a:endCxn id="24588" idx="3"/>
            </p:cNvCxnSpPr>
            <p:nvPr/>
          </p:nvCxnSpPr>
          <p:spPr bwMode="auto">
            <a:xfrm rot="10800000">
              <a:off x="5424291" y="4965736"/>
              <a:ext cx="1128909" cy="12631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57350" y="3939778"/>
            <a:ext cx="3553412" cy="955377"/>
            <a:chOff x="685800" y="5253335"/>
            <a:chExt cx="4738426" cy="1273406"/>
          </a:xfrm>
        </p:grpSpPr>
        <p:sp>
          <p:nvSpPr>
            <p:cNvPr id="24584" name="TextBox 6"/>
            <p:cNvSpPr txBox="1">
              <a:spLocks noChangeArrowheads="1"/>
            </p:cNvSpPr>
            <p:nvPr/>
          </p:nvSpPr>
          <p:spPr bwMode="auto">
            <a:xfrm>
              <a:off x="2715482" y="5253335"/>
              <a:ext cx="2708744" cy="49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Socrates is mortal</a:t>
              </a:r>
            </a:p>
          </p:txBody>
        </p:sp>
        <p:pic>
          <p:nvPicPr>
            <p:cNvPr id="24585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353348"/>
              <a:ext cx="279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12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1381306" cy="43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Conclusion</a:t>
              </a:r>
            </a:p>
          </p:txBody>
        </p:sp>
        <p:cxnSp>
          <p:nvCxnSpPr>
            <p:cNvPr id="20" name="Shape 19"/>
            <p:cNvCxnSpPr>
              <a:stCxn id="24586" idx="3"/>
              <a:endCxn id="24584" idx="2"/>
            </p:cNvCxnSpPr>
            <p:nvPr/>
          </p:nvCxnSpPr>
          <p:spPr bwMode="auto">
            <a:xfrm flipV="1">
              <a:off x="2067106" y="5745611"/>
              <a:ext cx="2002748" cy="56576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1F058129-CC3D-1FE0-890C-24DE0CA4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179774"/>
            <a:ext cx="5829300" cy="7429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Predicate logic allows us to use </a:t>
            </a:r>
            <a:r>
              <a:rPr lang="en-US" altLang="x-none" dirty="0">
                <a:solidFill>
                  <a:schemeClr val="bg2"/>
                </a:solidFill>
              </a:rPr>
              <a:t>propositional functions</a:t>
            </a:r>
            <a:r>
              <a:rPr lang="en-US" altLang="x-none" dirty="0"/>
              <a:t> during our logical reasoning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23036" y="1522675"/>
            <a:ext cx="3049191" cy="1468042"/>
            <a:chOff x="1831" y="1152"/>
            <a:chExt cx="2561" cy="1233"/>
          </a:xfrm>
        </p:grpSpPr>
        <p:sp>
          <p:nvSpPr>
            <p:cNvPr id="26637" name="Rectangle 4"/>
            <p:cNvSpPr>
              <a:spLocks noChangeArrowheads="1"/>
            </p:cNvSpPr>
            <p:nvPr/>
          </p:nvSpPr>
          <p:spPr bwMode="auto">
            <a:xfrm>
              <a:off x="1831" y="1920"/>
              <a:ext cx="192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3000"/>
                <a:t>P(x) </a:t>
              </a:r>
              <a:r>
                <a:rPr lang="en-US" altLang="x-none" sz="3000">
                  <a:latin typeface="Trebuchet MS" charset="0"/>
                  <a:ea typeface="Osaka" charset="-128"/>
                  <a:sym typeface="Symbol" charset="2"/>
                </a:rPr>
                <a:t> x</a:t>
              </a:r>
              <a:r>
                <a:rPr lang="en-US" altLang="x-none" sz="3000" baseline="30000">
                  <a:latin typeface="Trebuchet MS" charset="0"/>
                  <a:ea typeface="Osaka" charset="-128"/>
                  <a:sym typeface="Symbol" charset="2"/>
                </a:rPr>
                <a:t>3</a:t>
              </a:r>
              <a:r>
                <a:rPr lang="en-US" altLang="x-none" sz="3000">
                  <a:latin typeface="Trebuchet MS" charset="0"/>
                  <a:ea typeface="Osaka" charset="-128"/>
                  <a:sym typeface="Symbol" charset="2"/>
                </a:rPr>
                <a:t> &gt; 0</a:t>
              </a:r>
            </a:p>
          </p:txBody>
        </p:sp>
        <p:grpSp>
          <p:nvGrpSpPr>
            <p:cNvPr id="26638" name="Group 15"/>
            <p:cNvGrpSpPr>
              <a:grpSpLocks/>
            </p:cNvGrpSpPr>
            <p:nvPr/>
          </p:nvGrpSpPr>
          <p:grpSpPr bwMode="auto">
            <a:xfrm>
              <a:off x="1920" y="1152"/>
              <a:ext cx="2472" cy="720"/>
              <a:chOff x="1920" y="1152"/>
              <a:chExt cx="2472" cy="720"/>
            </a:xfrm>
          </p:grpSpPr>
          <p:sp>
            <p:nvSpPr>
              <p:cNvPr id="26639" name="AutoShape 5"/>
              <p:cNvSpPr>
                <a:spLocks/>
              </p:cNvSpPr>
              <p:nvPr/>
            </p:nvSpPr>
            <p:spPr bwMode="auto">
              <a:xfrm rot="5400000">
                <a:off x="2736" y="816"/>
                <a:ext cx="240" cy="1872"/>
              </a:xfrm>
              <a:prstGeom prst="leftBrace">
                <a:avLst>
                  <a:gd name="adj1" fmla="val 6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r"/>
                <a:endParaRPr lang="x-none" altLang="x-none" sz="1800"/>
              </a:p>
            </p:txBody>
          </p:sp>
          <p:cxnSp>
            <p:nvCxnSpPr>
              <p:cNvPr id="26640" name="AutoShape 6"/>
              <p:cNvCxnSpPr>
                <a:cxnSpLocks noChangeShapeType="1"/>
                <a:stCxn id="26639" idx="1"/>
              </p:cNvCxnSpPr>
              <p:nvPr/>
            </p:nvCxnSpPr>
            <p:spPr bwMode="auto">
              <a:xfrm rot="-5400000">
                <a:off x="3387" y="620"/>
                <a:ext cx="473" cy="1537"/>
              </a:xfrm>
              <a:prstGeom prst="curvedConnector3">
                <a:avLst>
                  <a:gd name="adj1" fmla="val 49259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20516" y="2951425"/>
            <a:ext cx="1856185" cy="769144"/>
            <a:chOff x="905" y="2352"/>
            <a:chExt cx="1559" cy="646"/>
          </a:xfrm>
        </p:grpSpPr>
        <p:sp>
          <p:nvSpPr>
            <p:cNvPr id="26634" name="AutoShape 8"/>
            <p:cNvSpPr>
              <a:spLocks/>
            </p:cNvSpPr>
            <p:nvPr/>
          </p:nvSpPr>
          <p:spPr bwMode="auto">
            <a:xfrm rot="16200000" flipV="1">
              <a:off x="2200" y="2328"/>
              <a:ext cx="240" cy="288"/>
            </a:xfrm>
            <a:prstGeom prst="leftBrace">
              <a:avLst>
                <a:gd name="adj1" fmla="val 1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905" y="2688"/>
              <a:ext cx="83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variable</a:t>
              </a:r>
            </a:p>
          </p:txBody>
        </p:sp>
        <p:cxnSp>
          <p:nvCxnSpPr>
            <p:cNvPr id="26636" name="AutoShape 12"/>
            <p:cNvCxnSpPr>
              <a:cxnSpLocks noChangeShapeType="1"/>
              <a:stCxn id="26635" idx="3"/>
              <a:endCxn id="26634" idx="1"/>
            </p:cNvCxnSpPr>
            <p:nvPr/>
          </p:nvCxnSpPr>
          <p:spPr bwMode="auto">
            <a:xfrm flipV="1">
              <a:off x="1739" y="2592"/>
              <a:ext cx="581" cy="25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514849" y="2951425"/>
            <a:ext cx="2330053" cy="769144"/>
            <a:chOff x="2832" y="2352"/>
            <a:chExt cx="1957" cy="646"/>
          </a:xfrm>
        </p:grpSpPr>
        <p:sp>
          <p:nvSpPr>
            <p:cNvPr id="26631" name="AutoShape 9"/>
            <p:cNvSpPr>
              <a:spLocks/>
            </p:cNvSpPr>
            <p:nvPr/>
          </p:nvSpPr>
          <p:spPr bwMode="auto">
            <a:xfrm rot="16200000" flipV="1">
              <a:off x="3168" y="2016"/>
              <a:ext cx="240" cy="912"/>
            </a:xfrm>
            <a:prstGeom prst="leftBrace">
              <a:avLst>
                <a:gd name="adj1" fmla="val 31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26632" name="Rectangle 11"/>
            <p:cNvSpPr>
              <a:spLocks noChangeArrowheads="1"/>
            </p:cNvSpPr>
            <p:nvPr/>
          </p:nvSpPr>
          <p:spPr bwMode="auto">
            <a:xfrm>
              <a:off x="3837" y="2688"/>
              <a:ext cx="9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predicate</a:t>
              </a:r>
            </a:p>
          </p:txBody>
        </p:sp>
        <p:cxnSp>
          <p:nvCxnSpPr>
            <p:cNvPr id="26633" name="AutoShape 13"/>
            <p:cNvCxnSpPr>
              <a:cxnSpLocks noChangeShapeType="1"/>
              <a:stCxn id="26631" idx="1"/>
              <a:endCxn id="26632" idx="1"/>
            </p:cNvCxnSpPr>
            <p:nvPr/>
          </p:nvCxnSpPr>
          <p:spPr bwMode="auto">
            <a:xfrm rot="16200000" flipH="1">
              <a:off x="3437" y="2443"/>
              <a:ext cx="251" cy="549"/>
            </a:xfrm>
            <a:prstGeom prst="curvedConnector4">
              <a:avLst>
                <a:gd name="adj1" fmla="val 76494"/>
                <a:gd name="adj2" fmla="val 6092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457200" y="4106331"/>
            <a:ext cx="8229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52500" indent="-952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chemeClr val="bg2"/>
                </a:solidFill>
                <a:latin typeface="Trebuchet MS" charset="0"/>
              </a:rPr>
              <a:t>Note:</a:t>
            </a:r>
            <a:r>
              <a:rPr lang="en-US" altLang="x-none" sz="1800" dirty="0">
                <a:latin typeface="Trebuchet MS" charset="0"/>
              </a:rPr>
              <a:t>  A propositional function P(x) has no truth value unless it is evaluated for a given x or set of </a:t>
            </a:r>
            <a:r>
              <a:rPr lang="en-US" altLang="x-none" sz="1800" dirty="0" err="1">
                <a:latin typeface="Trebuchet MS" charset="0"/>
              </a:rPr>
              <a:t>xs</a:t>
            </a:r>
            <a:r>
              <a:rPr lang="en-US" altLang="x-none" sz="1800" dirty="0">
                <a:latin typeface="Trebuchet MS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783279-B3F4-462E-9A0A-8C952F1D70E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 logic allows us to reason about the properties of individual objects and classes of objects</a:t>
            </a:r>
            <a:endParaRPr lang="en-US" altLang="x-none" dirty="0"/>
          </a:p>
        </p:txBody>
      </p:sp>
      <p:sp>
        <p:nvSpPr>
          <p:cNvPr id="8" name="3 Marcador de número de diapositiva">
            <a:extLst>
              <a:ext uri="{FF2B5EF4-FFF2-40B4-BE49-F238E27FC236}">
                <a16:creationId xmlns:a16="http://schemas.microsoft.com/office/drawing/2014/main" id="{6BF278C2-6219-1E53-9C92-E9FC3977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Examples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Assume P(x) </a:t>
            </a:r>
            <a:r>
              <a:rPr lang="en-US" altLang="x-none" dirty="0">
                <a:sym typeface="Symbol" charset="2"/>
              </a:rPr>
              <a:t> x</a:t>
            </a:r>
            <a:r>
              <a:rPr lang="en-US" altLang="x-none" baseline="30000" dirty="0">
                <a:sym typeface="Symbol" charset="2"/>
              </a:rPr>
              <a:t>3</a:t>
            </a:r>
            <a:r>
              <a:rPr lang="en-US" altLang="x-none" dirty="0">
                <a:sym typeface="Symbol" charset="2"/>
              </a:rPr>
              <a:t> &gt; 0.  What are the truth values of the following expressions: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P(0)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P(23)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P(-42)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We can express the prime number property using predicate logic: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P(x)  </a:t>
            </a:r>
            <a:r>
              <a:rPr lang="en-US" altLang="ja-JP" dirty="0">
                <a:sym typeface="Symbol" charset="2"/>
              </a:rPr>
              <a:t>“x is prime”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D(x)  </a:t>
            </a:r>
            <a:r>
              <a:rPr lang="en-US" altLang="ja-JP" dirty="0">
                <a:sym typeface="Symbol" charset="2"/>
              </a:rPr>
              <a:t>“x has no divisors other than 1 and itself”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P(x)  D(x)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773092" y="1600200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009051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13508" y="165735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2777" y="19431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3508" y="222885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7829" y="3085606"/>
            <a:ext cx="195409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7829" y="3371356"/>
            <a:ext cx="446649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8875" y="3665057"/>
            <a:ext cx="4400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F9007F5-4D52-6D9E-9EA2-229F13A2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Let P(x, y) </a:t>
            </a:r>
            <a:r>
              <a:rPr lang="en-US" altLang="x-none" dirty="0">
                <a:sym typeface="Symbol" charset="2"/>
              </a:rPr>
              <a:t> x + y = 42.  What are the truth values of the following expressions: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P(45, -3)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P(23, 23)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P(1, 119)</a:t>
            </a:r>
          </a:p>
          <a:p>
            <a:pPr marL="300038" lvl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Let S(x, y, z)  x + y = z.  What are the truth values of the following expressions: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S(1, 1, 2)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S(23, 24, 42)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S(-9, 18, 9)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773092" y="1594247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009051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771901" y="3281362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009051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009051"/>
                </a:solidFill>
                <a:latin typeface="Trebuchet MS" charset="0"/>
              </a:rPr>
              <a:t>true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23309" y="1925646"/>
            <a:ext cx="1428750" cy="24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80459" y="2175642"/>
            <a:ext cx="1428750" cy="281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7609" y="3618187"/>
            <a:ext cx="1428750" cy="253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3983E9F-BFAD-191F-EAD8-FDAA4861AFC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Predicates can also be defined on more than one variable</a:t>
            </a:r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8EE3C-30BE-0F07-3A85-7DBF5CF6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309" y="1668892"/>
            <a:ext cx="1428750" cy="21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9CF02-C963-3D27-4925-A4CC0BD3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897" y="3368190"/>
            <a:ext cx="1428750" cy="23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7BD5D-144D-7458-0120-B84DDE2F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047" y="3908723"/>
            <a:ext cx="1428750" cy="24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3 Marcador de número de diapositiva">
            <a:extLst>
              <a:ext uri="{FF2B5EF4-FFF2-40B4-BE49-F238E27FC236}">
                <a16:creationId xmlns:a16="http://schemas.microsoft.com/office/drawing/2014/main" id="{620BE059-56DC-1EEB-A31B-740D1167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  <p:bldP spid="8" grpId="0" animBg="1"/>
      <p:bldP spid="9" grpId="0" animBg="1"/>
      <p:bldP spid="11" grpId="0" animBg="1"/>
      <p:bldP spid="5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3056</Words>
  <Application>Microsoft Macintosh PowerPoint</Application>
  <PresentationFormat>On-screen Show (16:9)</PresentationFormat>
  <Paragraphs>386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Comic Neue</vt:lpstr>
      <vt:lpstr>Handwriting - Dakota</vt:lpstr>
      <vt:lpstr>Symbol</vt:lpstr>
      <vt:lpstr>Trebuchet MS</vt:lpstr>
      <vt:lpstr>Wingdings</vt:lpstr>
      <vt:lpstr>Brilho</vt:lpstr>
      <vt:lpstr>CS 441: Predicates and Quantifiers</vt:lpstr>
      <vt:lpstr>[Key CS Link] Quantifiers</vt:lpstr>
      <vt:lpstr>Today’s topics</vt:lpstr>
      <vt:lpstr>PowerPoint Presentation</vt:lpstr>
      <vt:lpstr>PowerPoint Presentation</vt:lpstr>
      <vt:lpstr>Historical Context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Examples</vt:lpstr>
      <vt:lpstr>PowerPoint Presentation</vt:lpstr>
      <vt:lpstr>Precedence of quantifiers</vt:lpstr>
      <vt:lpstr>In-class Activities</vt:lpstr>
      <vt:lpstr>PowerPoint Presentation</vt:lpstr>
      <vt:lpstr>PowerPoint Presentation</vt:lpstr>
      <vt:lpstr>PowerPoint Presentation</vt:lpstr>
      <vt:lpstr>PowerPoint Presentation</vt:lpstr>
      <vt:lpstr>Prove: ¬x P(x)  x ¬P(x)</vt:lpstr>
      <vt:lpstr>Translations from English</vt:lpstr>
      <vt:lpstr>PowerPoint Presentation</vt:lpstr>
      <vt:lpstr>PowerPoint Presentation</vt:lpstr>
      <vt:lpstr>Negate the previous example</vt:lpstr>
      <vt:lpstr>PowerPoint Presentation</vt:lpstr>
      <vt:lpstr>In-class Activities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255</cp:revision>
  <cp:lastPrinted>2026-01-21T20:15:03Z</cp:lastPrinted>
  <dcterms:created xsi:type="dcterms:W3CDTF">2011-07-05T14:46:51Z</dcterms:created>
  <dcterms:modified xsi:type="dcterms:W3CDTF">2026-01-21T20:15:05Z</dcterms:modified>
</cp:coreProperties>
</file>