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589" r:id="rId2"/>
    <p:sldId id="296" r:id="rId3"/>
    <p:sldId id="590" r:id="rId4"/>
    <p:sldId id="591" r:id="rId5"/>
    <p:sldId id="297" r:id="rId6"/>
    <p:sldId id="298" r:id="rId7"/>
    <p:sldId id="299" r:id="rId8"/>
    <p:sldId id="300" r:id="rId9"/>
    <p:sldId id="306" r:id="rId10"/>
    <p:sldId id="307" r:id="rId11"/>
    <p:sldId id="301" r:id="rId12"/>
    <p:sldId id="308" r:id="rId13"/>
    <p:sldId id="313" r:id="rId14"/>
    <p:sldId id="302" r:id="rId15"/>
    <p:sldId id="309" r:id="rId16"/>
    <p:sldId id="310" r:id="rId17"/>
    <p:sldId id="303" r:id="rId18"/>
    <p:sldId id="314" r:id="rId19"/>
    <p:sldId id="315" r:id="rId20"/>
    <p:sldId id="311" r:id="rId21"/>
    <p:sldId id="304" r:id="rId22"/>
    <p:sldId id="305" r:id="rId23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4608">
          <p15:clr>
            <a:srgbClr val="A4A3A4"/>
          </p15:clr>
        </p15:guide>
        <p15:guide id="3" pos="288">
          <p15:clr>
            <a:srgbClr val="A4A3A4"/>
          </p15:clr>
        </p15:guide>
        <p15:guide id="4" pos="5472">
          <p15:clr>
            <a:srgbClr val="A4A3A4"/>
          </p15:clr>
        </p15:guide>
        <p15:guide id="5" orient="horz" pos="1712">
          <p15:clr>
            <a:srgbClr val="9AA0A6"/>
          </p15:clr>
        </p15:guide>
        <p15:guide id="6" pos="2592">
          <p15:clr>
            <a:srgbClr val="9AA0A6"/>
          </p15:clr>
        </p15:guide>
        <p15:guide id="7" pos="3168">
          <p15:clr>
            <a:srgbClr val="9AA0A6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0" roundtripDataSignature="AMtx7mhS5nRLilGD6T0EpqDE7wj9jhOMe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96AE40-E63F-448E-B565-BE41378B41F9}" name="Nils Ever Murrugarra Llerena" initials="NEML" userId="Nils Ever Murrugarra Llerena" providerId="None"/>
  <p188:author id="{8443ED59-20C7-4FDF-8DCA-8A14D1AA1C8C}" name="Microsoft Office User" initials="MOU" userId="Microsoft Office Use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Jiang" initials="" lastIdx="2" clrIdx="0"/>
  <p:cmAuthor id="2" name="Nils" initials="N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89026"/>
  </p:normalViewPr>
  <p:slideViewPr>
    <p:cSldViewPr snapToGrid="0">
      <p:cViewPr>
        <p:scale>
          <a:sx n="135" d="100"/>
          <a:sy n="135" d="100"/>
        </p:scale>
        <p:origin x="2000" y="704"/>
      </p:cViewPr>
      <p:guideLst>
        <p:guide orient="horz" pos="288"/>
        <p:guide pos="4608"/>
        <p:guide pos="288"/>
        <p:guide pos="5472"/>
        <p:guide orient="horz" pos="1712"/>
        <p:guide pos="2592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0" Type="http://customschemas.google.com/relationships/presentationmetadata" Target="metadata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82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81" Type="http://schemas.openxmlformats.org/officeDocument/2006/relationships/commentAuthors" Target="commentAuthors.xml"/><Relationship Id="rId86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147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few stumbling blocks =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Algunos</a:t>
            </a: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obstáculos</a:t>
            </a: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endParaRPr lang="en-US" dirty="0"/>
          </a:p>
          <a:p>
            <a:r>
              <a:rPr lang="en-US" dirty="0"/>
              <a:t>Analyze of truth table of C(x) </a:t>
            </a:r>
            <a:r>
              <a:rPr lang="en-US" dirty="0">
                <a:sym typeface="Wingdings" pitchFamily="2" charset="2"/>
              </a:rPr>
              <a:t> S(x) is </a:t>
            </a:r>
            <a:r>
              <a:rPr lang="en-US" dirty="0" err="1">
                <a:sym typeface="Wingdings" pitchFamily="2" charset="2"/>
              </a:rPr>
              <a:t>equiv</a:t>
            </a:r>
            <a:r>
              <a:rPr lang="en-US" dirty="0">
                <a:sym typeface="Wingdings" pitchFamily="2" charset="2"/>
              </a:rPr>
              <a:t> to ~C(x) v S(x)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###</a:t>
            </a:r>
          </a:p>
          <a:p>
            <a:endParaRPr lang="en-US" dirty="0">
              <a:sym typeface="Wingdings" pitchFamily="2" charset="2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Options for </a:t>
            </a:r>
            <a:r>
              <a:rPr lang="en-US" altLang="x-none" dirty="0"/>
              <a:t>∃x [C(x) → S(x)] to be True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altLang="x-none" dirty="0"/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altLang="x-none" dirty="0"/>
              <a:t>Op 1: Find C(x) = True and S(x) = True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altLang="x-none" dirty="0"/>
              <a:t>Op 2: Find C(x) = False (Remember  </a:t>
            </a:r>
            <a:r>
              <a:rPr lang="en-US" dirty="0"/>
              <a:t>C(x) </a:t>
            </a:r>
            <a:r>
              <a:rPr lang="en-US" dirty="0">
                <a:sym typeface="Wingdings" pitchFamily="2" charset="2"/>
              </a:rPr>
              <a:t> S(x) is </a:t>
            </a:r>
            <a:r>
              <a:rPr lang="en-US" dirty="0" err="1">
                <a:sym typeface="Wingdings" pitchFamily="2" charset="2"/>
              </a:rPr>
              <a:t>equiv</a:t>
            </a:r>
            <a:r>
              <a:rPr lang="en-US" dirty="0">
                <a:sym typeface="Wingdings" pitchFamily="2" charset="2"/>
              </a:rPr>
              <a:t> to ~C(x) v S(x) ) </a:t>
            </a:r>
            <a:endParaRPr lang="en-US" alt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19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394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least 4a and 5a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072A79-0086-134D-BD13-4A8AD1D4603A}" type="slidenum">
              <a:rPr lang="en-US" altLang="x-none" smtClean="0"/>
              <a:pPr/>
              <a:t>21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583183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440C677-4041-7B41-9445-E1BB1A0FF084}" type="slidenum">
              <a:rPr lang="en-US" altLang="x-none" sz="1200"/>
              <a:pPr/>
              <a:t>22</a:t>
            </a:fld>
            <a:endParaRPr lang="en-US" altLang="x-none" sz="120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x-none" altLang="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Gemini</a:t>
            </a:r>
          </a:p>
          <a:p>
            <a:endParaRPr lang="en-US" dirty="0"/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altLang="x-none" dirty="0"/>
              <a:t>[Act 1]</a:t>
            </a:r>
          </a:p>
          <a:p>
            <a:r>
              <a:rPr lang="en-US" dirty="0"/>
              <a:t>Let's define our predicates and variables: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</a:t>
            </a:r>
            <a:r>
              <a:rPr lang="en-US" dirty="0"/>
              <a:t>(x): x is a customer.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</a:t>
            </a:r>
            <a:r>
              <a:rPr lang="en-US" dirty="0"/>
              <a:t>(</a:t>
            </a:r>
            <a:r>
              <a:rPr lang="en-US" dirty="0">
                <a:effectLst/>
              </a:rPr>
              <a:t>y</a:t>
            </a:r>
            <a:r>
              <a:rPr lang="en-US" dirty="0"/>
              <a:t>): </a:t>
            </a:r>
            <a:r>
              <a:rPr lang="en-US" dirty="0">
                <a:effectLst/>
              </a:rPr>
              <a:t>y</a:t>
            </a:r>
            <a:r>
              <a:rPr lang="en-US" dirty="0"/>
              <a:t> is a product.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</a:t>
            </a:r>
            <a:r>
              <a:rPr lang="en-US" dirty="0"/>
              <a:t>(</a:t>
            </a:r>
            <a:r>
              <a:rPr lang="en-US" dirty="0" err="1"/>
              <a:t>x,</a:t>
            </a:r>
            <a:r>
              <a:rPr lang="en-US" dirty="0" err="1">
                <a:effectLst/>
              </a:rPr>
              <a:t>y</a:t>
            </a:r>
            <a:r>
              <a:rPr lang="en-US" dirty="0"/>
              <a:t>): Customer x has ordered product </a:t>
            </a:r>
            <a:r>
              <a:rPr lang="en-US" dirty="0">
                <a:effectLst/>
              </a:rPr>
              <a:t>y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</a:t>
            </a:r>
            <a:r>
              <a:rPr lang="en-US" dirty="0"/>
              <a:t>(</a:t>
            </a:r>
            <a:r>
              <a:rPr lang="en-US" dirty="0">
                <a:effectLst/>
              </a:rPr>
              <a:t>y</a:t>
            </a:r>
            <a:r>
              <a:rPr lang="en-US" dirty="0"/>
              <a:t>): Product </a:t>
            </a:r>
            <a:r>
              <a:rPr lang="en-US" dirty="0">
                <a:effectLst/>
              </a:rPr>
              <a:t>y</a:t>
            </a:r>
            <a:r>
              <a:rPr lang="en-US" dirty="0"/>
              <a:t> is currently in stock.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Using these, we can translate the English sentence into a precise logical statement:</a:t>
            </a:r>
          </a:p>
          <a:p>
            <a:r>
              <a:rPr lang="en-US" dirty="0"/>
              <a:t>∀x(</a:t>
            </a:r>
            <a:r>
              <a:rPr lang="en-US" dirty="0">
                <a:effectLst/>
              </a:rPr>
              <a:t>C</a:t>
            </a:r>
            <a:r>
              <a:rPr lang="en-US" dirty="0"/>
              <a:t>(x)→∃</a:t>
            </a:r>
            <a:r>
              <a:rPr lang="en-US" dirty="0">
                <a:effectLst/>
              </a:rPr>
              <a:t>y</a:t>
            </a:r>
            <a:r>
              <a:rPr lang="en-US" dirty="0"/>
              <a:t>(</a:t>
            </a:r>
            <a:r>
              <a:rPr lang="en-US" dirty="0">
                <a:effectLst/>
              </a:rPr>
              <a:t>P</a:t>
            </a:r>
            <a:r>
              <a:rPr lang="en-US" dirty="0"/>
              <a:t>(</a:t>
            </a:r>
            <a:r>
              <a:rPr lang="en-US" dirty="0">
                <a:effectLst/>
              </a:rPr>
              <a:t>y</a:t>
            </a:r>
            <a:r>
              <a:rPr lang="en-US" dirty="0"/>
              <a:t>)∧</a:t>
            </a:r>
            <a:r>
              <a:rPr lang="en-US" dirty="0">
                <a:effectLst/>
              </a:rPr>
              <a:t>O</a:t>
            </a:r>
            <a:r>
              <a:rPr lang="en-US" dirty="0"/>
              <a:t>(</a:t>
            </a:r>
            <a:r>
              <a:rPr lang="en-US" dirty="0" err="1"/>
              <a:t>x,</a:t>
            </a:r>
            <a:r>
              <a:rPr lang="en-US" dirty="0" err="1">
                <a:effectLst/>
              </a:rPr>
              <a:t>y</a:t>
            </a:r>
            <a:r>
              <a:rPr lang="en-US" dirty="0"/>
              <a:t>)∧</a:t>
            </a:r>
            <a:r>
              <a:rPr lang="en-US" dirty="0">
                <a:effectLst/>
              </a:rPr>
              <a:t>S</a:t>
            </a:r>
            <a:r>
              <a:rPr lang="en-US" dirty="0"/>
              <a:t>(</a:t>
            </a:r>
            <a:r>
              <a:rPr lang="en-US" dirty="0">
                <a:effectLst/>
              </a:rPr>
              <a:t>y</a:t>
            </a:r>
            <a:r>
              <a:rPr lang="en-US" dirty="0"/>
              <a:t>)))</a:t>
            </a:r>
          </a:p>
          <a:p>
            <a:endParaRPr lang="en-US" dirty="0"/>
          </a:p>
          <a:p>
            <a:r>
              <a:rPr lang="en-US" b="1" dirty="0"/>
              <a:t>Database Queries:</a:t>
            </a:r>
            <a:r>
              <a:rPr lang="en-US" dirty="0"/>
              <a:t> In SQL, this logical statement would translate into a query with a subquery or a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JOIN</a:t>
            </a:r>
            <a:r>
              <a:rPr lang="en-US" dirty="0"/>
              <a:t> operation, showcasing its direct application in managing relational databases.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2914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A55C4CF-1F04-384A-B74D-C9EC7003FF24}" type="slidenum">
              <a:rPr lang="en-US" altLang="x-none" sz="1200"/>
              <a:pPr/>
              <a:t>3</a:t>
            </a:fld>
            <a:endParaRPr lang="en-US" altLang="x-none" sz="120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9185DDE-EB54-CE4B-95B5-3013734F26CD}" type="slidenum">
              <a:rPr lang="en-US" altLang="x-none" sz="1200"/>
              <a:pPr/>
              <a:t>11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Well-ordering principle</a:t>
            </a: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066D5DB-7A39-1649-BC0D-4465C25F7E44}" type="slidenum">
              <a:rPr lang="en-US" altLang="x-none" sz="1200"/>
              <a:pPr/>
              <a:t>12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/>
              <a:t>Activity 2:  For all numbers x, if x is even there exists a y such that x = 2y</a:t>
            </a:r>
          </a:p>
          <a:p>
            <a:endParaRPr lang="en-US" altLang="x-none" dirty="0"/>
          </a:p>
          <a:p>
            <a:r>
              <a:rPr lang="en-US" altLang="x-none" dirty="0"/>
              <a:t>At least, let’s do act 2.</a:t>
            </a:r>
          </a:p>
          <a:p>
            <a:endParaRPr lang="en-US" altLang="x-none" dirty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17281B4-7255-BC49-95DE-7F491ED0737E}" type="slidenum">
              <a:rPr lang="en-US" altLang="x-none" sz="1200"/>
              <a:pPr/>
              <a:t>13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Domain is people</a:t>
            </a: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C8A5ED5-EC79-6741-BB3A-6650D4AED662}" type="slidenum">
              <a:rPr lang="en-US" altLang="x-none" sz="1200"/>
              <a:pPr/>
              <a:t>15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C95F5EC-B8E9-5D4D-A284-1EDBC957E751}" type="slidenum">
              <a:rPr lang="en-US" altLang="x-none" sz="1200"/>
              <a:pPr/>
              <a:t>16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17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1998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50"/>
              <a:buFont typeface="Arial"/>
              <a:buNone/>
              <a:defRPr sz="405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530"/>
              <a:buNone/>
              <a:defRPr>
                <a:solidFill>
                  <a:srgbClr val="3F3F3F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275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70"/>
              </a:spcBef>
              <a:spcAft>
                <a:spcPts val="0"/>
              </a:spcAft>
              <a:buSzPts val="1215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10"/>
              </a:spcBef>
              <a:spcAft>
                <a:spcPts val="0"/>
              </a:spcAft>
              <a:buSzPts val="10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3" name="Google Shape;23;p14"/>
          <p:cNvCxnSpPr/>
          <p:nvPr/>
        </p:nvCxnSpPr>
        <p:spPr>
          <a:xfrm>
            <a:off x="685800" y="2548890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  <a:defRPr sz="36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36" name="Google Shape;36;p16"/>
          <p:cNvCxnSpPr/>
          <p:nvPr/>
        </p:nvCxnSpPr>
        <p:spPr>
          <a:xfrm>
            <a:off x="731520" y="3449574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5720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3"/>
          </p:nvPr>
        </p:nvSpPr>
        <p:spPr>
          <a:xfrm>
            <a:off x="475488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4"/>
          </p:nvPr>
        </p:nvSpPr>
        <p:spPr>
          <a:xfrm>
            <a:off x="475488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53" name="Google Shape;53;p18"/>
          <p:cNvCxnSpPr/>
          <p:nvPr/>
        </p:nvCxnSpPr>
        <p:spPr>
          <a:xfrm rot="5400000">
            <a:off x="2806462" y="3034268"/>
            <a:ext cx="353187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2971800" y="594060"/>
            <a:ext cx="571500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2"/>
          </p:nvPr>
        </p:nvSpPr>
        <p:spPr>
          <a:xfrm>
            <a:off x="457201" y="1597915"/>
            <a:ext cx="2139696" cy="318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70" name="Google Shape;70;p21"/>
          <p:cNvCxnSpPr/>
          <p:nvPr/>
        </p:nvCxnSpPr>
        <p:spPr>
          <a:xfrm rot="5400000">
            <a:off x="684114" y="2684956"/>
            <a:ext cx="418338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>
            <a:spLocks noGrp="1"/>
          </p:cNvSpPr>
          <p:nvPr>
            <p:ph type="pic" idx="2"/>
          </p:nvPr>
        </p:nvSpPr>
        <p:spPr>
          <a:xfrm>
            <a:off x="2858610" y="628651"/>
            <a:ext cx="5904390" cy="4125342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2139696" cy="318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2743200" y="-1085850"/>
            <a:ext cx="3657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 rot="5400000">
            <a:off x="5457825" y="1628775"/>
            <a:ext cx="44005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 rot="5400000">
            <a:off x="1266825" y="-352425"/>
            <a:ext cx="440055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5752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215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5275" algn="l" rtl="0">
              <a:spcBef>
                <a:spcPts val="21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murrugarrallerena@web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uXjVGYSV4JU=/?share_link_id=59952078660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uXjVGYSV4JU=/?share_link_id=18952111009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>
            <a:spLocks noGrp="1"/>
          </p:cNvSpPr>
          <p:nvPr>
            <p:ph type="ctrTitle"/>
          </p:nvPr>
        </p:nvSpPr>
        <p:spPr>
          <a:xfrm>
            <a:off x="1303712" y="1005576"/>
            <a:ext cx="6536577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</a:pPr>
            <a:r>
              <a:rPr lang="en-US" sz="3000" dirty="0"/>
              <a:t>CS 441: Nested Quantifiers</a:t>
            </a:r>
            <a:endParaRPr lang="en-US" dirty="0"/>
          </a:p>
        </p:txBody>
      </p:sp>
      <p:sp>
        <p:nvSpPr>
          <p:cNvPr id="96" name="Google Shape;96;p1"/>
          <p:cNvSpPr txBox="1">
            <a:spLocks noGrp="1"/>
          </p:cNvSpPr>
          <p:nvPr>
            <p:ph type="subTitle" idx="1"/>
          </p:nvPr>
        </p:nvSpPr>
        <p:spPr>
          <a:xfrm>
            <a:off x="1657350" y="2571750"/>
            <a:ext cx="5886600" cy="24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r>
              <a:rPr lang="en-US" b="1" dirty="0"/>
              <a:t>PhD. Nils </a:t>
            </a:r>
            <a:r>
              <a:rPr lang="en-US" b="1" dirty="0" err="1"/>
              <a:t>Murrugarra-Llerena</a:t>
            </a:r>
            <a:endParaRPr lang="en-US" b="1" dirty="0"/>
          </a:p>
          <a:p>
            <a:pPr marL="0" indent="0" algn="ctr">
              <a:spcBef>
                <a:spcPts val="0"/>
              </a:spcBef>
            </a:pPr>
            <a:r>
              <a:rPr lang="en-US" dirty="0">
                <a:hlinkClick r:id="rId3"/>
              </a:rPr>
              <a:t>nem177@pitt.edu</a:t>
            </a:r>
            <a:r>
              <a:rPr lang="en-US" dirty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dirty="0"/>
          </a:p>
        </p:txBody>
      </p:sp>
      <p:sp>
        <p:nvSpPr>
          <p:cNvPr id="48130" name="AutoShape 2" descr="University of Pittsburgh Logo and symbol, meaning, history, PNG, br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132" name="Picture 4" descr="University of Pittsburgh Logo and symbol, meaning, history, PNG, brand"/>
          <p:cNvPicPr>
            <a:picLocks noChangeAspect="1" noChangeArrowheads="1"/>
          </p:cNvPicPr>
          <p:nvPr/>
        </p:nvPicPr>
        <p:blipFill>
          <a:blip r:embed="rId4"/>
          <a:srcRect t="21714" b="22062"/>
          <a:stretch>
            <a:fillRect/>
          </a:stretch>
        </p:blipFill>
        <p:spPr bwMode="auto">
          <a:xfrm>
            <a:off x="2950460" y="3950191"/>
            <a:ext cx="3243079" cy="10247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169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36576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Statement</a:t>
            </a:r>
            <a:r>
              <a:rPr lang="en-US" altLang="x-none" b="1" i="1" dirty="0"/>
              <a:t>: </a:t>
            </a:r>
            <a:r>
              <a:rPr lang="en-US" altLang="x-none" dirty="0"/>
              <a:t>The product of any two negative integers is always positive</a:t>
            </a:r>
          </a:p>
          <a:p>
            <a:pPr lvl="1"/>
            <a:r>
              <a:rPr lang="en-US" altLang="x-none" dirty="0"/>
              <a:t>For any integer x and any integer y, if x &lt; 0 and y &lt; 0, then x × y &gt; 0</a:t>
            </a:r>
          </a:p>
          <a:p>
            <a:pPr lvl="1"/>
            <a:r>
              <a:rPr lang="en-US" altLang="x-none" dirty="0">
                <a:sym typeface="Symbol" charset="2"/>
              </a:rPr>
              <a:t>x y [(x &lt; 0 ∧ y &lt; 0) → (x × y &gt; 0)]</a:t>
            </a:r>
            <a:endParaRPr lang="en-US" altLang="x-none" dirty="0"/>
          </a:p>
          <a:p>
            <a:pPr marL="0" indent="0"/>
            <a:endParaRPr lang="en-US" altLang="x-none" dirty="0"/>
          </a:p>
          <a:p>
            <a:pPr marL="0" indent="0"/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Statement</a:t>
            </a:r>
            <a:r>
              <a:rPr lang="en-US" altLang="x-none" b="1" i="1" dirty="0"/>
              <a:t>: </a:t>
            </a:r>
            <a:r>
              <a:rPr lang="en-US" altLang="x-none" dirty="0"/>
              <a:t>For any real number a, it is possible to choose real numbers b and c such that a</a:t>
            </a:r>
            <a:r>
              <a:rPr lang="en-US" altLang="x-none" baseline="30000" dirty="0"/>
              <a:t>2</a:t>
            </a:r>
            <a:r>
              <a:rPr lang="en-US" altLang="x-none" dirty="0"/>
              <a:t> + b</a:t>
            </a:r>
            <a:r>
              <a:rPr lang="en-US" altLang="x-none" baseline="30000" dirty="0"/>
              <a:t>2</a:t>
            </a:r>
            <a:r>
              <a:rPr lang="en-US" altLang="x-none" dirty="0"/>
              <a:t> = c</a:t>
            </a:r>
            <a:r>
              <a:rPr lang="en-US" altLang="x-none" baseline="30000" dirty="0"/>
              <a:t>2</a:t>
            </a:r>
            <a:r>
              <a:rPr lang="en-US" altLang="x-none" dirty="0"/>
              <a:t> </a:t>
            </a:r>
          </a:p>
          <a:p>
            <a:pPr lvl="1"/>
            <a:r>
              <a:rPr lang="en-US" altLang="x-none" dirty="0"/>
              <a:t>For any real number a, there exist real numbers b and c such that a</a:t>
            </a:r>
            <a:r>
              <a:rPr lang="en-US" altLang="x-none" baseline="30000" dirty="0"/>
              <a:t>2</a:t>
            </a:r>
            <a:r>
              <a:rPr lang="en-US" altLang="x-none" dirty="0"/>
              <a:t> + b</a:t>
            </a:r>
            <a:r>
              <a:rPr lang="en-US" altLang="x-none" baseline="30000" dirty="0"/>
              <a:t>2</a:t>
            </a:r>
            <a:r>
              <a:rPr lang="en-US" altLang="x-none" dirty="0"/>
              <a:t> = c</a:t>
            </a:r>
            <a:r>
              <a:rPr lang="en-US" altLang="x-none" baseline="30000" dirty="0"/>
              <a:t>2</a:t>
            </a:r>
          </a:p>
          <a:p>
            <a:pPr lvl="1"/>
            <a:r>
              <a:rPr lang="en-US" altLang="x-none" dirty="0">
                <a:sym typeface="Symbol" charset="2"/>
              </a:rPr>
              <a:t>a b c (</a:t>
            </a:r>
            <a:r>
              <a:rPr lang="en-US" altLang="x-none" dirty="0"/>
              <a:t>a</a:t>
            </a:r>
            <a:r>
              <a:rPr lang="en-US" altLang="x-none" baseline="30000" dirty="0"/>
              <a:t>2</a:t>
            </a:r>
            <a:r>
              <a:rPr lang="en-US" altLang="x-none" dirty="0"/>
              <a:t> + b</a:t>
            </a:r>
            <a:r>
              <a:rPr lang="en-US" altLang="x-none" baseline="30000" dirty="0"/>
              <a:t>2</a:t>
            </a:r>
            <a:r>
              <a:rPr lang="en-US" altLang="x-none" dirty="0"/>
              <a:t> = c</a:t>
            </a:r>
            <a:r>
              <a:rPr lang="en-US" altLang="x-none" baseline="30000" dirty="0"/>
              <a:t>2</a:t>
            </a:r>
            <a:r>
              <a:rPr lang="en-US" altLang="x-none" dirty="0">
                <a:sym typeface="Symbol" charset="2"/>
              </a:rPr>
              <a:t>)</a:t>
            </a:r>
            <a:endParaRPr lang="en-US" altLang="x-none" baseline="30000" dirty="0"/>
          </a:p>
          <a:p>
            <a:pPr marL="0" indent="0"/>
            <a:endParaRPr lang="en-US" altLang="x-none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14935" y="1741667"/>
            <a:ext cx="337185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586785" y="1703567"/>
            <a:ext cx="211455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00685" y="1989317"/>
            <a:ext cx="26289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72085" y="2217917"/>
            <a:ext cx="3429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028950" y="1394263"/>
            <a:ext cx="4286250" cy="2381"/>
            <a:chOff x="2514600" y="1827212"/>
            <a:chExt cx="5715000" cy="3176"/>
          </a:xfrm>
        </p:grpSpPr>
        <p:cxnSp>
          <p:nvCxnSpPr>
            <p:cNvPr id="33810" name="Straight Connector 8"/>
            <p:cNvCxnSpPr>
              <a:cxnSpLocks noChangeShapeType="1"/>
            </p:cNvCxnSpPr>
            <p:nvPr/>
          </p:nvCxnSpPr>
          <p:spPr bwMode="auto">
            <a:xfrm>
              <a:off x="2514600" y="1827212"/>
              <a:ext cx="3124200" cy="15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11" name="Straight Connector 9"/>
            <p:cNvCxnSpPr>
              <a:cxnSpLocks noChangeShapeType="1"/>
            </p:cNvCxnSpPr>
            <p:nvPr/>
          </p:nvCxnSpPr>
          <p:spPr bwMode="auto">
            <a:xfrm>
              <a:off x="7010400" y="1828800"/>
              <a:ext cx="1219200" cy="15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5429250" y="1387502"/>
            <a:ext cx="914400" cy="1191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1763699" y="1672062"/>
            <a:ext cx="15042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/>
          <p:cNvCxnSpPr/>
          <p:nvPr/>
        </p:nvCxnSpPr>
        <p:spPr bwMode="auto">
          <a:xfrm>
            <a:off x="2981244" y="3435458"/>
            <a:ext cx="2286000" cy="11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>
            <a:off x="5381544" y="3435458"/>
            <a:ext cx="1543050" cy="1191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9"/>
          <p:cNvCxnSpPr>
            <a:cxnSpLocks noChangeShapeType="1"/>
          </p:cNvCxnSpPr>
          <p:nvPr/>
        </p:nvCxnSpPr>
        <p:spPr bwMode="auto">
          <a:xfrm>
            <a:off x="1771650" y="3701695"/>
            <a:ext cx="2990850" cy="119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>
            <a:off x="4800600" y="3699313"/>
            <a:ext cx="2171700" cy="119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366011" y="3794264"/>
            <a:ext cx="22288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652011" y="3794264"/>
            <a:ext cx="28003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651761" y="4022864"/>
            <a:ext cx="28003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308861" y="4308614"/>
            <a:ext cx="325755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224DDAD6-7BF6-1064-7272-4F6954D3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10</a:t>
            </a:fld>
            <a:endParaRPr lang="pt-BR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D55FB22-E01A-E2EF-18B8-72EABDF5B434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More examples…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uiExpand="1" build="p"/>
      <p:bldP spid="4" grpId="0" animBg="1"/>
      <p:bldP spid="5" grpId="0" animBg="1"/>
      <p:bldP spid="6" grpId="0" animBg="1"/>
      <p:bldP spid="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1657350" y="992587"/>
            <a:ext cx="5829300" cy="3543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Let</a:t>
            </a:r>
            <a:r>
              <a:rPr lang="en-US" altLang="x-none" b="1" i="1" dirty="0"/>
              <a:t>:</a:t>
            </a:r>
            <a:endParaRPr lang="en-US" altLang="x-none" dirty="0"/>
          </a:p>
          <a:p>
            <a:pPr lvl="1"/>
            <a:r>
              <a:rPr lang="en-US" altLang="x-none" dirty="0"/>
              <a:t>C(x) ≡ x is enrolled in CS441</a:t>
            </a:r>
          </a:p>
          <a:p>
            <a:pPr lvl="1"/>
            <a:r>
              <a:rPr lang="en-US" altLang="x-none" dirty="0"/>
              <a:t>P(x) ≡ x has an iPhone</a:t>
            </a:r>
          </a:p>
          <a:p>
            <a:pPr lvl="1"/>
            <a:r>
              <a:rPr lang="en-US" altLang="x-none" dirty="0"/>
              <a:t>F(x, y) ≡ x and y are friends</a:t>
            </a:r>
          </a:p>
          <a:p>
            <a:pPr lvl="1"/>
            <a:r>
              <a:rPr lang="en-US" altLang="x-none" dirty="0"/>
              <a:t>Domain of x and y is </a:t>
            </a:r>
            <a:r>
              <a:rPr lang="en-US" altLang="ja-JP" dirty="0"/>
              <a:t>“all students”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Statement</a:t>
            </a:r>
            <a:r>
              <a:rPr lang="en-US" altLang="x-none" dirty="0"/>
              <a:t>: ∀x [C(x) → P(x) ∨ (∃y (F(</a:t>
            </a:r>
            <a:r>
              <a:rPr lang="en-US" altLang="x-none" dirty="0" err="1"/>
              <a:t>x,y</a:t>
            </a:r>
            <a:r>
              <a:rPr lang="en-US" altLang="x-none" dirty="0"/>
              <a:t>) ∧ P(y))]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</p:txBody>
      </p:sp>
      <p:cxnSp>
        <p:nvCxnSpPr>
          <p:cNvPr id="34820" name="Straight Connector 4"/>
          <p:cNvCxnSpPr>
            <a:cxnSpLocks noChangeShapeType="1"/>
          </p:cNvCxnSpPr>
          <p:nvPr/>
        </p:nvCxnSpPr>
        <p:spPr bwMode="auto">
          <a:xfrm>
            <a:off x="2971800" y="3118401"/>
            <a:ext cx="342900" cy="1191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1" name="Straight Connector 5"/>
          <p:cNvCxnSpPr>
            <a:cxnSpLocks noChangeShapeType="1"/>
          </p:cNvCxnSpPr>
          <p:nvPr/>
        </p:nvCxnSpPr>
        <p:spPr bwMode="auto">
          <a:xfrm>
            <a:off x="3459315" y="3118401"/>
            <a:ext cx="742950" cy="1191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2" name="Straight Connector 7"/>
          <p:cNvCxnSpPr>
            <a:cxnSpLocks noChangeShapeType="1"/>
          </p:cNvCxnSpPr>
          <p:nvPr/>
        </p:nvCxnSpPr>
        <p:spPr bwMode="auto">
          <a:xfrm>
            <a:off x="4261899" y="3118401"/>
            <a:ext cx="369329" cy="1191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3" name="Straight Connector 9"/>
          <p:cNvCxnSpPr>
            <a:cxnSpLocks noChangeShapeType="1"/>
          </p:cNvCxnSpPr>
          <p:nvPr/>
        </p:nvCxnSpPr>
        <p:spPr bwMode="auto">
          <a:xfrm>
            <a:off x="4667077" y="3118401"/>
            <a:ext cx="657225" cy="1191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4" name="Straight Connector 11"/>
          <p:cNvCxnSpPr>
            <a:cxnSpLocks noChangeShapeType="1"/>
          </p:cNvCxnSpPr>
          <p:nvPr/>
        </p:nvCxnSpPr>
        <p:spPr bwMode="auto">
          <a:xfrm>
            <a:off x="5397558" y="3118401"/>
            <a:ext cx="600075" cy="1191"/>
          </a:xfrm>
          <a:prstGeom prst="line">
            <a:avLst/>
          </a:prstGeom>
          <a:noFill/>
          <a:ln w="381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5" name="Straight Connector 13"/>
          <p:cNvCxnSpPr>
            <a:cxnSpLocks noChangeShapeType="1"/>
          </p:cNvCxnSpPr>
          <p:nvPr/>
        </p:nvCxnSpPr>
        <p:spPr bwMode="auto">
          <a:xfrm>
            <a:off x="6030882" y="3118401"/>
            <a:ext cx="816199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26" name="TextBox 15"/>
          <p:cNvSpPr txBox="1">
            <a:spLocks noChangeArrowheads="1"/>
          </p:cNvSpPr>
          <p:nvPr/>
        </p:nvSpPr>
        <p:spPr bwMode="auto">
          <a:xfrm>
            <a:off x="1314450" y="3062153"/>
            <a:ext cx="183896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500" b="1" i="1" dirty="0">
                <a:solidFill>
                  <a:srgbClr val="C00000"/>
                </a:solidFill>
                <a:latin typeface="Comic Neue" panose="02000000000000000000" pitchFamily="2" charset="0"/>
              </a:rPr>
              <a:t>For every student x…</a:t>
            </a:r>
          </a:p>
        </p:txBody>
      </p:sp>
      <p:sp>
        <p:nvSpPr>
          <p:cNvPr id="34827" name="TextBox 16"/>
          <p:cNvSpPr txBox="1">
            <a:spLocks noChangeArrowheads="1"/>
          </p:cNvSpPr>
          <p:nvPr/>
        </p:nvSpPr>
        <p:spPr bwMode="auto">
          <a:xfrm>
            <a:off x="1657350" y="3351474"/>
            <a:ext cx="2773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500" b="1" i="1" dirty="0">
                <a:solidFill>
                  <a:srgbClr val="009051"/>
                </a:solidFill>
                <a:latin typeface="Comic Neue" panose="02000000000000000000" pitchFamily="2" charset="0"/>
              </a:rPr>
              <a:t>… if x is enrolled in CS441, then…</a:t>
            </a:r>
          </a:p>
        </p:txBody>
      </p:sp>
      <p:sp>
        <p:nvSpPr>
          <p:cNvPr id="34828" name="TextBox 17"/>
          <p:cNvSpPr txBox="1">
            <a:spLocks noChangeArrowheads="1"/>
          </p:cNvSpPr>
          <p:nvPr/>
        </p:nvSpPr>
        <p:spPr bwMode="auto">
          <a:xfrm>
            <a:off x="2114550" y="3633653"/>
            <a:ext cx="1744388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500" b="1" i="1" dirty="0">
                <a:solidFill>
                  <a:srgbClr val="0070C0"/>
                </a:solidFill>
                <a:latin typeface="Comic Neue" panose="02000000000000000000" pitchFamily="2" charset="0"/>
              </a:rPr>
              <a:t>… x has an iPhone…</a:t>
            </a:r>
          </a:p>
        </p:txBody>
      </p:sp>
      <p:sp>
        <p:nvSpPr>
          <p:cNvPr id="34829" name="TextBox 18"/>
          <p:cNvSpPr txBox="1">
            <a:spLocks noChangeArrowheads="1"/>
          </p:cNvSpPr>
          <p:nvPr/>
        </p:nvSpPr>
        <p:spPr bwMode="auto">
          <a:xfrm>
            <a:off x="2400300" y="3919403"/>
            <a:ext cx="386676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500" b="1" i="1" dirty="0">
                <a:solidFill>
                  <a:schemeClr val="accent3"/>
                </a:solidFill>
                <a:latin typeface="Comic Neue" panose="02000000000000000000" pitchFamily="2" charset="0"/>
              </a:rPr>
              <a:t>… or there exists another student y such that…</a:t>
            </a:r>
          </a:p>
        </p:txBody>
      </p:sp>
      <p:sp>
        <p:nvSpPr>
          <p:cNvPr id="34830" name="TextBox 19"/>
          <p:cNvSpPr txBox="1">
            <a:spLocks noChangeArrowheads="1"/>
          </p:cNvSpPr>
          <p:nvPr/>
        </p:nvSpPr>
        <p:spPr bwMode="auto">
          <a:xfrm>
            <a:off x="2818210" y="4205153"/>
            <a:ext cx="196399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500" b="1" i="1" dirty="0">
                <a:solidFill>
                  <a:srgbClr val="7030A0"/>
                </a:solidFill>
                <a:latin typeface="Comic Neue" panose="02000000000000000000" pitchFamily="2" charset="0"/>
              </a:rPr>
              <a:t>… x and y are friends…</a:t>
            </a:r>
          </a:p>
        </p:txBody>
      </p:sp>
      <p:sp>
        <p:nvSpPr>
          <p:cNvPr id="34831" name="TextBox 20"/>
          <p:cNvSpPr txBox="1">
            <a:spLocks noChangeArrowheads="1"/>
          </p:cNvSpPr>
          <p:nvPr/>
        </p:nvSpPr>
        <p:spPr bwMode="auto">
          <a:xfrm>
            <a:off x="3161110" y="4490903"/>
            <a:ext cx="200728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… and y has an iPhone.</a:t>
            </a:r>
          </a:p>
        </p:txBody>
      </p:sp>
      <p:sp>
        <p:nvSpPr>
          <p:cNvPr id="2" name="TextBox 20">
            <a:extLst>
              <a:ext uri="{FF2B5EF4-FFF2-40B4-BE49-F238E27FC236}">
                <a16:creationId xmlns:a16="http://schemas.microsoft.com/office/drawing/2014/main" id="{E692E01C-86DC-1E7E-C6E8-AA52E0B0B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610" y="4825514"/>
            <a:ext cx="69447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800" b="1" i="1" dirty="0">
                <a:solidFill>
                  <a:srgbClr val="C00000"/>
                </a:solidFill>
                <a:latin typeface="Comic Neue" panose="02000000000000000000" pitchFamily="2" charset="0"/>
              </a:rPr>
              <a:t>Every CS 441 student has an iPhone or a friend with an iPhone.</a:t>
            </a:r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05F2B2DA-D315-48CF-2213-59EA0684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11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B1C790-E4DB-5FD2-EE4B-7643ED313846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Translating quantified statements to English is as easy as reading a sentence!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6" grpId="0"/>
      <p:bldP spid="34827" grpId="0"/>
      <p:bldP spid="34828" grpId="0"/>
      <p:bldP spid="34829" grpId="0"/>
      <p:bldP spid="34830" grpId="0"/>
      <p:bldP spid="34831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1428750" y="971550"/>
            <a:ext cx="6286500" cy="3886200"/>
          </a:xfrm>
        </p:spPr>
        <p:txBody>
          <a:bodyPr>
            <a:normAutofit fontScale="92500"/>
          </a:bodyPr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Let</a:t>
            </a:r>
            <a:r>
              <a:rPr lang="en-US" altLang="x-none" b="1" i="1" dirty="0"/>
              <a:t>:</a:t>
            </a:r>
            <a:endParaRPr lang="en-US" altLang="x-none" dirty="0"/>
          </a:p>
          <a:p>
            <a:pPr lvl="1"/>
            <a:r>
              <a:rPr lang="en-US" altLang="x-none" dirty="0"/>
              <a:t>O(</a:t>
            </a:r>
            <a:r>
              <a:rPr lang="en-US" altLang="x-none" dirty="0" err="1"/>
              <a:t>x,y</a:t>
            </a:r>
            <a:r>
              <a:rPr lang="en-US" altLang="x-none" dirty="0"/>
              <a:t>) ≡ x is older than y</a:t>
            </a:r>
          </a:p>
          <a:p>
            <a:pPr lvl="1"/>
            <a:r>
              <a:rPr lang="en-US" altLang="x-none" dirty="0"/>
              <a:t>F(</a:t>
            </a:r>
            <a:r>
              <a:rPr lang="en-US" altLang="x-none" dirty="0" err="1"/>
              <a:t>x,y</a:t>
            </a:r>
            <a:r>
              <a:rPr lang="en-US" altLang="x-none" dirty="0"/>
              <a:t>) ≡ x and y are friends</a:t>
            </a:r>
          </a:p>
          <a:p>
            <a:pPr lvl="1"/>
            <a:r>
              <a:rPr lang="en-US" altLang="x-none" dirty="0"/>
              <a:t>The domain for variables x and y is </a:t>
            </a:r>
            <a:r>
              <a:rPr lang="en-US" altLang="ja-JP" dirty="0"/>
              <a:t>“all students”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Statement</a:t>
            </a:r>
            <a:r>
              <a:rPr lang="en-US" altLang="x-none" b="1" i="1" dirty="0"/>
              <a:t>:</a:t>
            </a:r>
            <a:r>
              <a:rPr lang="en-US" altLang="x-none" dirty="0"/>
              <a:t> ∃x ∀y O(</a:t>
            </a:r>
            <a:r>
              <a:rPr lang="en-US" altLang="x-none" dirty="0" err="1"/>
              <a:t>x,y</a:t>
            </a:r>
            <a:r>
              <a:rPr lang="en-US" altLang="x-none" dirty="0"/>
              <a:t>)</a:t>
            </a:r>
          </a:p>
          <a:p>
            <a:pPr lvl="1"/>
            <a:r>
              <a:rPr lang="en-US" altLang="x-none" dirty="0"/>
              <a:t>There exists a student x, such that for all students y, x is older than y.</a:t>
            </a:r>
          </a:p>
          <a:p>
            <a:pPr lvl="1"/>
            <a:r>
              <a:rPr lang="en-US" altLang="x-none" i="1" dirty="0">
                <a:solidFill>
                  <a:srgbClr val="FF0000"/>
                </a:solidFill>
              </a:rPr>
              <a:t>Alternatively</a:t>
            </a:r>
            <a:r>
              <a:rPr lang="en-US" altLang="x-none" dirty="0"/>
              <a:t>: There exists an oldest student.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Statement</a:t>
            </a:r>
            <a:r>
              <a:rPr lang="en-US" altLang="x-none" b="1" i="1" dirty="0"/>
              <a:t>:</a:t>
            </a:r>
            <a:r>
              <a:rPr lang="en-US" altLang="x-none" dirty="0"/>
              <a:t> ∃x ∃y [F(</a:t>
            </a:r>
            <a:r>
              <a:rPr lang="en-US" altLang="x-none" dirty="0" err="1"/>
              <a:t>x,y</a:t>
            </a:r>
            <a:r>
              <a:rPr lang="en-US" altLang="x-none" dirty="0"/>
              <a:t>) ∧ ∀z [(</a:t>
            </a:r>
            <a:r>
              <a:rPr lang="en-US" altLang="x-none" dirty="0" err="1"/>
              <a:t>y≠z</a:t>
            </a:r>
            <a:r>
              <a:rPr lang="en-US" altLang="x-none" dirty="0"/>
              <a:t>) → ¬F(</a:t>
            </a:r>
            <a:r>
              <a:rPr lang="en-US" altLang="x-none" dirty="0" err="1"/>
              <a:t>x,z</a:t>
            </a:r>
            <a:r>
              <a:rPr lang="en-US" altLang="x-none" dirty="0"/>
              <a:t>)]]</a:t>
            </a:r>
          </a:p>
          <a:p>
            <a:pPr lvl="1"/>
            <a:r>
              <a:rPr lang="en-US" altLang="x-none" dirty="0"/>
              <a:t>There exists two students x and y such that x and y are friends and for all students z, if z ≠ y, then x and z are not friends.</a:t>
            </a:r>
          </a:p>
          <a:p>
            <a:pPr lvl="1"/>
            <a:r>
              <a:rPr lang="en-US" altLang="x-none" i="1" dirty="0">
                <a:solidFill>
                  <a:srgbClr val="FF0000"/>
                </a:solidFill>
              </a:rPr>
              <a:t>Alternatively</a:t>
            </a:r>
            <a:r>
              <a:rPr lang="en-US" altLang="x-none" dirty="0"/>
              <a:t>: There exists a student with only one friend </a:t>
            </a:r>
            <a:r>
              <a:rPr lang="en-US" altLang="x-none" dirty="0">
                <a:sym typeface="Wingdings" charset="2"/>
              </a:rPr>
              <a:t>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71650" y="2743200"/>
            <a:ext cx="5772150" cy="51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97627" y="3257550"/>
            <a:ext cx="5772150" cy="51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85900" y="4084486"/>
            <a:ext cx="60007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875558" y="4519954"/>
            <a:ext cx="6000750" cy="5360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74C153CB-2F0C-F92A-68FC-E97258D37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12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C5009C7-7F34-0365-9F09-0758C88D751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Translate the following expressions into English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4" grpId="0" animBg="1"/>
      <p:bldP spid="5" grpId="0" animBg="1"/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457199" y="1028700"/>
            <a:ext cx="8229599" cy="3971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1: </a:t>
            </a:r>
            <a:r>
              <a:rPr lang="en-US" altLang="x-none" dirty="0">
                <a:solidFill>
                  <a:schemeClr val="tx1"/>
                </a:solidFill>
              </a:rPr>
              <a:t>Solve the </a:t>
            </a:r>
            <a:r>
              <a:rPr lang="en-US" i="1" dirty="0">
                <a:solidFill>
                  <a:schemeClr val="bg2"/>
                </a:solidFill>
              </a:rPr>
              <a:t>E-commerce Website Developer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activity. [</a:t>
            </a:r>
            <a:r>
              <a:rPr lang="en-US" dirty="0">
                <a:solidFill>
                  <a:schemeClr val="tx1"/>
                </a:solidFill>
                <a:hlinkClick r:id="rId3"/>
              </a:rPr>
              <a:t>miro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  <a:p>
            <a:pPr marL="0" indent="0">
              <a:buNone/>
            </a:pPr>
            <a:endParaRPr lang="en-US" altLang="x-none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2:</a:t>
            </a:r>
            <a:r>
              <a:rPr lang="en-US" altLang="x-none" dirty="0"/>
              <a:t>  Translate the following mathematical statement into predicate logic:  Every even number is a multiple of 2.  Assume that the predicate E(x) means </a:t>
            </a:r>
            <a:r>
              <a:rPr lang="en-US" altLang="ja-JP" dirty="0"/>
              <a:t>“x is even.” (Domains: All integers) [</a:t>
            </a:r>
            <a:r>
              <a:rPr lang="en-US" altLang="ja-JP" dirty="0">
                <a:hlinkClick r:id="rId3"/>
              </a:rPr>
              <a:t>miro</a:t>
            </a:r>
            <a:r>
              <a:rPr lang="en-US" altLang="ja-JP" dirty="0"/>
              <a:t>]</a:t>
            </a:r>
          </a:p>
          <a:p>
            <a:pPr marL="642938" lvl="1" indent="-342900"/>
            <a:r>
              <a:rPr lang="en-US" altLang="x-none" b="1" dirty="0">
                <a:solidFill>
                  <a:schemeClr val="bg2"/>
                </a:solidFill>
              </a:rPr>
              <a:t>Hint:</a:t>
            </a:r>
            <a:r>
              <a:rPr lang="en-US" altLang="x-none" dirty="0"/>
              <a:t> What does </a:t>
            </a:r>
            <a:r>
              <a:rPr lang="en-US" altLang="ja-JP" dirty="0"/>
              <a:t>“x is a multiple of 2” mean algebraically? Try not to use “mod.”</a:t>
            </a:r>
            <a:endParaRPr lang="en-US" altLang="ja-JP" b="1" dirty="0"/>
          </a:p>
          <a:p>
            <a:pPr marL="0" indent="0">
              <a:buNone/>
            </a:pPr>
            <a:endParaRPr lang="en-US" altLang="x-none" b="1" dirty="0"/>
          </a:p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3:</a:t>
            </a:r>
            <a:r>
              <a:rPr lang="en-US" altLang="x-none" dirty="0"/>
              <a:t>  Translate the following expressions into English.  Assume that C(x) means </a:t>
            </a:r>
            <a:r>
              <a:rPr lang="en-US" altLang="ja-JP" dirty="0"/>
              <a:t>“x has a car”, F(</a:t>
            </a:r>
            <a:r>
              <a:rPr lang="en-US" altLang="ja-JP" dirty="0" err="1"/>
              <a:t>x,y</a:t>
            </a:r>
            <a:r>
              <a:rPr lang="en-US" altLang="ja-JP" dirty="0"/>
              <a:t>) means “x and y are friends”, and S(x) means “x is a student.” (Domains: All people) [</a:t>
            </a:r>
            <a:r>
              <a:rPr lang="en-US" altLang="ja-JP" dirty="0">
                <a:hlinkClick r:id="rId3"/>
              </a:rPr>
              <a:t>miro</a:t>
            </a:r>
            <a:r>
              <a:rPr lang="en-US" altLang="ja-JP" dirty="0"/>
              <a:t>]</a:t>
            </a:r>
          </a:p>
          <a:p>
            <a:pPr marL="642938" lvl="1" indent="-342900"/>
            <a:r>
              <a:rPr lang="en-US" altLang="x-none" dirty="0"/>
              <a:t>∀x (S(x) → C(x) ∨ ∃y [F(</a:t>
            </a:r>
            <a:r>
              <a:rPr lang="en-US" altLang="x-none" dirty="0" err="1"/>
              <a:t>x,y</a:t>
            </a:r>
            <a:r>
              <a:rPr lang="en-US" altLang="x-none" dirty="0"/>
              <a:t>) ∧ C(y)])</a:t>
            </a:r>
          </a:p>
          <a:p>
            <a:pPr marL="642938" lvl="1" indent="-342900"/>
            <a:r>
              <a:rPr lang="en-US" altLang="x-none" dirty="0"/>
              <a:t>∀x ∃y ∃z [C(x) ∨ (F(</a:t>
            </a:r>
            <a:r>
              <a:rPr lang="en-US" altLang="x-none" dirty="0" err="1"/>
              <a:t>x,y</a:t>
            </a:r>
            <a:r>
              <a:rPr lang="en-US" altLang="x-none" dirty="0"/>
              <a:t>) ∧ C(y)) ∨ (F(</a:t>
            </a:r>
            <a:r>
              <a:rPr lang="en-US" altLang="x-none" dirty="0" err="1"/>
              <a:t>x,y</a:t>
            </a:r>
            <a:r>
              <a:rPr lang="en-US" altLang="x-none" dirty="0"/>
              <a:t>) ∧ F(</a:t>
            </a:r>
            <a:r>
              <a:rPr lang="en-US" altLang="x-none" dirty="0" err="1"/>
              <a:t>y,z</a:t>
            </a:r>
            <a:r>
              <a:rPr lang="en-US" altLang="x-none" dirty="0"/>
              <a:t>) ∧ C(z))]</a:t>
            </a:r>
            <a:endParaRPr lang="en-US" altLang="x-none" b="1" dirty="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193DDC53-384E-6BD6-5DB7-4A44F706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13</a:t>
            </a:fld>
            <a:endParaRPr lang="pt-B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865B44-4223-11E1-9778-A059BAC249BE}"/>
              </a:ext>
            </a:extLst>
          </p:cNvPr>
          <p:cNvSpPr txBox="1"/>
          <p:nvPr/>
        </p:nvSpPr>
        <p:spPr>
          <a:xfrm>
            <a:off x="6112128" y="3890324"/>
            <a:ext cx="2839239" cy="1169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Steps: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Introduce to a classmate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Work in pairs on the exercise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Submit answers on miro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Volunteers to share answers</a:t>
            </a:r>
          </a:p>
        </p:txBody>
      </p:sp>
      <p:pic>
        <p:nvPicPr>
          <p:cNvPr id="5" name="Picture 2" descr="Miro — UVA Learning Tech">
            <a:extLst>
              <a:ext uri="{FF2B5EF4-FFF2-40B4-BE49-F238E27FC236}">
                <a16:creationId xmlns:a16="http://schemas.microsoft.com/office/drawing/2014/main" id="{5683950F-10CD-6356-D57E-1470B7E32A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4" t="18890" b="19017"/>
          <a:stretch>
            <a:fillRect/>
          </a:stretch>
        </p:blipFill>
        <p:spPr bwMode="auto">
          <a:xfrm>
            <a:off x="3558540" y="510075"/>
            <a:ext cx="1456681" cy="522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599" cy="2800350"/>
          </a:xfrm>
        </p:spPr>
        <p:txBody>
          <a:bodyPr>
            <a:noAutofit/>
          </a:bodyPr>
          <a:lstStyle/>
          <a:p>
            <a:pPr>
              <a:buFont typeface="Wingdings" charset="2"/>
              <a:buNone/>
            </a:pPr>
            <a:r>
              <a:rPr lang="en-US" altLang="x-none" sz="2000" i="1" dirty="0">
                <a:solidFill>
                  <a:schemeClr val="bg2"/>
                </a:solidFill>
              </a:rPr>
              <a:t>Steps</a:t>
            </a:r>
            <a:r>
              <a:rPr lang="en-US" altLang="x-none" sz="2000" b="1" i="1" dirty="0"/>
              <a:t>:</a:t>
            </a:r>
            <a:endParaRPr lang="en-US" altLang="x-none" sz="2000" dirty="0"/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sz="2000" dirty="0"/>
              <a:t>If necessary, rewrite the sentence to make quantifiers and logical operations more explicit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sz="2000" dirty="0"/>
              <a:t>Create propositional functions to express the concepts in the sentence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sz="2000" dirty="0"/>
              <a:t>State the domains of the variables in each propositional function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sz="2000" dirty="0"/>
              <a:t>Determine the order of quantifiers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sz="2000" dirty="0"/>
              <a:t>Generate logical expression</a:t>
            </a:r>
          </a:p>
          <a:p>
            <a:pPr marL="642938" lvl="1" indent="-342900">
              <a:buNone/>
            </a:pPr>
            <a:endParaRPr lang="en-US" altLang="x-none" sz="2000" dirty="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7933C151-FD95-C370-0A7F-440944FD6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14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9E43923-8D68-E671-3FBC-4B396093F877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Translating from English to a logical expression with nested quantifiers is a little bit more work…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Let</a:t>
            </a:r>
            <a:r>
              <a:rPr lang="en-US" altLang="ja-JP" dirty="0"/>
              <a:t>’s try an example…</a:t>
            </a:r>
            <a:endParaRPr lang="en-US" altLang="x-none" dirty="0"/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543050" y="1028700"/>
            <a:ext cx="6057900" cy="400050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Statement</a:t>
            </a:r>
            <a:r>
              <a:rPr lang="en-US" altLang="x-none" b="1" i="1" dirty="0"/>
              <a:t>:</a:t>
            </a:r>
            <a:r>
              <a:rPr lang="en-US" altLang="x-none" dirty="0"/>
              <a:t> Every student has asked at least one professor a question.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Rewrite</a:t>
            </a:r>
            <a:r>
              <a:rPr lang="en-US" altLang="x-none" b="1" i="1" dirty="0"/>
              <a:t>:</a:t>
            </a:r>
            <a:r>
              <a:rPr lang="en-US" altLang="x-none" dirty="0"/>
              <a:t> For every person x, if x is a student, then there exists a professor whom x has asked a question.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Let</a:t>
            </a:r>
            <a:r>
              <a:rPr lang="en-US" altLang="x-none" b="1" i="1" dirty="0"/>
              <a:t>:</a:t>
            </a:r>
            <a:endParaRPr lang="en-US" altLang="x-none" dirty="0"/>
          </a:p>
          <a:p>
            <a:pPr lvl="1"/>
            <a:r>
              <a:rPr lang="en-US" altLang="x-none" dirty="0"/>
              <a:t>S(x) ≡ x is a student</a:t>
            </a:r>
          </a:p>
          <a:p>
            <a:pPr lvl="1"/>
            <a:r>
              <a:rPr lang="en-US" altLang="x-none" dirty="0"/>
              <a:t>P(x) ≡ x is a professor</a:t>
            </a:r>
          </a:p>
          <a:p>
            <a:pPr lvl="1"/>
            <a:r>
              <a:rPr lang="en-US" altLang="x-none" dirty="0"/>
              <a:t>Q(</a:t>
            </a:r>
            <a:r>
              <a:rPr lang="en-US" altLang="x-none" dirty="0" err="1"/>
              <a:t>x,y</a:t>
            </a:r>
            <a:r>
              <a:rPr lang="en-US" altLang="x-none" dirty="0"/>
              <a:t>) ≡ x has asked y a question</a:t>
            </a:r>
          </a:p>
          <a:p>
            <a:pPr lvl="1"/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Translation</a:t>
            </a:r>
            <a:r>
              <a:rPr lang="en-US" altLang="x-none" b="1" i="1" dirty="0"/>
              <a:t>:</a:t>
            </a:r>
            <a:r>
              <a:rPr lang="en-US" altLang="x-none" dirty="0"/>
              <a:t> ∀x (S(x) → ∃y [P(y) ∧ Q(</a:t>
            </a:r>
            <a:r>
              <a:rPr lang="en-US" altLang="x-none" dirty="0" err="1"/>
              <a:t>x,y</a:t>
            </a:r>
            <a:r>
              <a:rPr lang="en-US" altLang="x-none" dirty="0"/>
              <a:t>)])</a:t>
            </a:r>
            <a:endParaRPr lang="en-US" altLang="x-none" b="1" i="1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957884" y="1098604"/>
            <a:ext cx="1518699" cy="285750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eaLnBrk="0" hangingPunct="0">
              <a:defRPr/>
            </a:pPr>
            <a:endParaRPr lang="en-US" sz="1050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717234" y="628651"/>
            <a:ext cx="3826566" cy="469953"/>
            <a:chOff x="3432313" y="838200"/>
            <a:chExt cx="5102087" cy="626604"/>
          </a:xfrm>
        </p:grpSpPr>
        <p:sp>
          <p:nvSpPr>
            <p:cNvPr id="41999" name="TextBox 4"/>
            <p:cNvSpPr txBox="1">
              <a:spLocks noChangeArrowheads="1"/>
            </p:cNvSpPr>
            <p:nvPr/>
          </p:nvSpPr>
          <p:spPr bwMode="auto">
            <a:xfrm>
              <a:off x="5410200" y="838200"/>
              <a:ext cx="3124200" cy="430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Universal quantifier</a:t>
              </a:r>
            </a:p>
          </p:txBody>
        </p:sp>
        <p:cxnSp>
          <p:nvCxnSpPr>
            <p:cNvPr id="6" name="Shape 5"/>
            <p:cNvCxnSpPr>
              <a:cxnSpLocks/>
              <a:stCxn id="41999" idx="1"/>
              <a:endCxn id="4" idx="0"/>
            </p:cNvCxnSpPr>
            <p:nvPr/>
          </p:nvCxnSpPr>
          <p:spPr bwMode="auto">
            <a:xfrm rot="10800000" flipV="1">
              <a:off x="3432313" y="1053644"/>
              <a:ext cx="1977888" cy="411160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8" name="Rounded Rectangle 7"/>
          <p:cNvSpPr/>
          <p:nvPr/>
        </p:nvSpPr>
        <p:spPr bwMode="auto">
          <a:xfrm>
            <a:off x="5756497" y="1085850"/>
            <a:ext cx="1057275" cy="285750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eaLnBrk="0" hangingPunct="0">
              <a:defRPr/>
            </a:pPr>
            <a:endParaRPr lang="en-US" sz="1050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143500" y="1371600"/>
            <a:ext cx="2571750" cy="662469"/>
            <a:chOff x="5334000" y="1828801"/>
            <a:chExt cx="3429000" cy="883354"/>
          </a:xfrm>
        </p:grpSpPr>
        <p:sp>
          <p:nvSpPr>
            <p:cNvPr id="41997" name="TextBox 8"/>
            <p:cNvSpPr txBox="1">
              <a:spLocks noChangeArrowheads="1"/>
            </p:cNvSpPr>
            <p:nvPr/>
          </p:nvSpPr>
          <p:spPr bwMode="auto">
            <a:xfrm>
              <a:off x="5334000" y="2281238"/>
              <a:ext cx="3429000" cy="430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Existential quantifier</a:t>
              </a:r>
            </a:p>
          </p:txBody>
        </p:sp>
        <p:cxnSp>
          <p:nvCxnSpPr>
            <p:cNvPr id="10" name="Shape 9"/>
            <p:cNvCxnSpPr>
              <a:stCxn id="41997" idx="0"/>
              <a:endCxn id="8" idx="2"/>
            </p:cNvCxnSpPr>
            <p:nvPr/>
          </p:nvCxnSpPr>
          <p:spPr bwMode="auto">
            <a:xfrm rot="16200000" flipV="1">
              <a:off x="6726121" y="1958860"/>
              <a:ext cx="452437" cy="19232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20" name="Straight Connector 19"/>
          <p:cNvCxnSpPr/>
          <p:nvPr/>
        </p:nvCxnSpPr>
        <p:spPr bwMode="auto">
          <a:xfrm>
            <a:off x="4921359" y="2530335"/>
            <a:ext cx="1428750" cy="11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2730774" y="2779478"/>
            <a:ext cx="1143000" cy="11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5241082" y="2778288"/>
            <a:ext cx="1714500" cy="11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5552902" y="3868256"/>
            <a:ext cx="2800350" cy="553998"/>
            <a:chOff x="4572000" y="5113338"/>
            <a:chExt cx="3733800" cy="738518"/>
          </a:xfrm>
        </p:grpSpPr>
        <p:sp>
          <p:nvSpPr>
            <p:cNvPr id="41995" name="TextBox 25"/>
            <p:cNvSpPr txBox="1">
              <a:spLocks noChangeArrowheads="1"/>
            </p:cNvSpPr>
            <p:nvPr/>
          </p:nvSpPr>
          <p:spPr bwMode="auto">
            <a:xfrm>
              <a:off x="5791200" y="5113338"/>
              <a:ext cx="2514600" cy="738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Domains for x and y are </a:t>
              </a:r>
              <a:r>
                <a:rPr lang="en-US" altLang="ja-JP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“all people”</a:t>
              </a:r>
              <a:endParaRPr lang="en-US" altLang="x-none" sz="1500" dirty="0">
                <a:solidFill>
                  <a:schemeClr val="bg2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28" name="Curved Connector 27"/>
            <p:cNvCxnSpPr/>
            <p:nvPr/>
          </p:nvCxnSpPr>
          <p:spPr bwMode="auto">
            <a:xfrm rot="10800000">
              <a:off x="4572000" y="5265708"/>
              <a:ext cx="1219200" cy="30474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7" name="3 Marcador de número de diapositiva">
            <a:extLst>
              <a:ext uri="{FF2B5EF4-FFF2-40B4-BE49-F238E27FC236}">
                <a16:creationId xmlns:a16="http://schemas.microsoft.com/office/drawing/2014/main" id="{5E030B74-8CB0-4E3E-CCD8-3022FDB91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15</a:t>
            </a:fld>
            <a:endParaRPr lang="pt-BR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6E62DAE-128A-1D67-8DE6-810D8A0C148F}"/>
              </a:ext>
            </a:extLst>
          </p:cNvPr>
          <p:cNvSpPr/>
          <p:nvPr/>
        </p:nvSpPr>
        <p:spPr>
          <a:xfrm>
            <a:off x="1475224" y="2274516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473FAA1-7B56-8A7E-E36C-E28A625A3B2D}"/>
              </a:ext>
            </a:extLst>
          </p:cNvPr>
          <p:cNvSpPr/>
          <p:nvPr/>
        </p:nvSpPr>
        <p:spPr>
          <a:xfrm>
            <a:off x="1803575" y="3410428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C18040-BFB0-44FD-2ED7-ED0AA6995B0D}"/>
              </a:ext>
            </a:extLst>
          </p:cNvPr>
          <p:cNvSpPr/>
          <p:nvPr/>
        </p:nvSpPr>
        <p:spPr>
          <a:xfrm>
            <a:off x="6582660" y="3641540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6CC1A0-E358-5A78-3B25-C7B3D3C72ABD}"/>
              </a:ext>
            </a:extLst>
          </p:cNvPr>
          <p:cNvSpPr/>
          <p:nvPr/>
        </p:nvSpPr>
        <p:spPr>
          <a:xfrm>
            <a:off x="2975115" y="4159030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8EEC275-B0E9-DCF8-70B8-AD1C4C47DB22}"/>
              </a:ext>
            </a:extLst>
          </p:cNvPr>
          <p:cNvSpPr/>
          <p:nvPr/>
        </p:nvSpPr>
        <p:spPr>
          <a:xfrm>
            <a:off x="1492704" y="4422254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uiExpand="1" build="p" bldLvl="2"/>
      <p:bldP spid="4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Translate the following from English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1428750" y="1028700"/>
            <a:ext cx="6286500" cy="382905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Statement</a:t>
            </a:r>
            <a:r>
              <a:rPr lang="en-US" altLang="x-none" b="1" i="1" dirty="0"/>
              <a:t>:</a:t>
            </a:r>
            <a:r>
              <a:rPr lang="en-US" altLang="x-none" dirty="0"/>
              <a:t> There is a man who has tasted every type of beer.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Rewrite: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There exists a person x such that x is a man and for all types of drink y, if y is a beer then x has tasted y.</a:t>
            </a: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Let</a:t>
            </a:r>
            <a:r>
              <a:rPr lang="en-US" altLang="x-none" b="1" i="1" dirty="0"/>
              <a:t>:</a:t>
            </a:r>
            <a:endParaRPr lang="en-US" altLang="x-none" dirty="0"/>
          </a:p>
          <a:p>
            <a:pPr lvl="1"/>
            <a:r>
              <a:rPr lang="en-US" altLang="x-none" dirty="0"/>
              <a:t>M(x) ≡ x is a man</a:t>
            </a:r>
          </a:p>
          <a:p>
            <a:pPr lvl="1"/>
            <a:r>
              <a:rPr lang="en-US" altLang="x-none" dirty="0"/>
              <a:t>B(x) ≡ x is a beer</a:t>
            </a:r>
          </a:p>
          <a:p>
            <a:pPr lvl="1"/>
            <a:r>
              <a:rPr lang="en-US" altLang="x-none" dirty="0"/>
              <a:t>T(</a:t>
            </a:r>
            <a:r>
              <a:rPr lang="en-US" altLang="x-none" dirty="0" err="1"/>
              <a:t>x,y</a:t>
            </a:r>
            <a:r>
              <a:rPr lang="en-US" altLang="x-none" dirty="0"/>
              <a:t>) ≡ x has tasted y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Translation</a:t>
            </a:r>
            <a:r>
              <a:rPr lang="en-US" altLang="x-none" b="1" i="1" dirty="0"/>
              <a:t>:</a:t>
            </a:r>
            <a:r>
              <a:rPr lang="en-US" altLang="x-none" dirty="0"/>
              <a:t>  ∃x (M(x) ∧ ∀y [B(y) → T(</a:t>
            </a:r>
            <a:r>
              <a:rPr lang="en-US" altLang="x-none" dirty="0" err="1"/>
              <a:t>x,y</a:t>
            </a:r>
            <a:r>
              <a:rPr lang="en-US" altLang="x-none" dirty="0"/>
              <a:t>)])</a:t>
            </a:r>
            <a:endParaRPr lang="en-US" altLang="x-none" b="1" i="1" dirty="0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631883" y="2625329"/>
            <a:ext cx="2574024" cy="628650"/>
            <a:chOff x="1985252" y="3500438"/>
            <a:chExt cx="3432640" cy="838199"/>
          </a:xfrm>
        </p:grpSpPr>
        <p:sp>
          <p:nvSpPr>
            <p:cNvPr id="44047" name="TextBox 3"/>
            <p:cNvSpPr txBox="1">
              <a:spLocks noChangeArrowheads="1"/>
            </p:cNvSpPr>
            <p:nvPr/>
          </p:nvSpPr>
          <p:spPr bwMode="auto">
            <a:xfrm>
              <a:off x="3175000" y="3500438"/>
              <a:ext cx="2242892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Domain: all people</a:t>
              </a:r>
            </a:p>
          </p:txBody>
        </p:sp>
        <p:cxnSp>
          <p:nvCxnSpPr>
            <p:cNvPr id="8" name="Curved Connector 7"/>
            <p:cNvCxnSpPr>
              <a:cxnSpLocks/>
            </p:cNvCxnSpPr>
            <p:nvPr/>
          </p:nvCxnSpPr>
          <p:spPr bwMode="auto">
            <a:xfrm rot="10800000" flipV="1">
              <a:off x="1985252" y="3809999"/>
              <a:ext cx="1139227" cy="528638"/>
            </a:xfrm>
            <a:prstGeom prst="curvedConnector3">
              <a:avLst>
                <a:gd name="adj1" fmla="val 984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878746" y="3253982"/>
            <a:ext cx="1958617" cy="459279"/>
            <a:chOff x="3647700" y="4338638"/>
            <a:chExt cx="2611698" cy="612370"/>
          </a:xfrm>
        </p:grpSpPr>
        <p:sp>
          <p:nvSpPr>
            <p:cNvPr id="44045" name="TextBox 4"/>
            <p:cNvSpPr txBox="1">
              <a:spLocks noChangeArrowheads="1"/>
            </p:cNvSpPr>
            <p:nvPr/>
          </p:nvSpPr>
          <p:spPr bwMode="auto">
            <a:xfrm>
              <a:off x="4089400" y="4338638"/>
              <a:ext cx="2169998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Domain: all drinks</a:t>
              </a:r>
            </a:p>
          </p:txBody>
        </p:sp>
        <p:cxnSp>
          <p:nvCxnSpPr>
            <p:cNvPr id="12" name="Curved Connector 7"/>
            <p:cNvCxnSpPr>
              <a:cxnSpLocks/>
              <a:stCxn id="44045" idx="1"/>
            </p:cNvCxnSpPr>
            <p:nvPr/>
          </p:nvCxnSpPr>
          <p:spPr bwMode="auto">
            <a:xfrm rot="10800000" flipV="1">
              <a:off x="3647700" y="4554080"/>
              <a:ext cx="441701" cy="396928"/>
            </a:xfrm>
            <a:prstGeom prst="curvedConnector3">
              <a:avLst>
                <a:gd name="adj1" fmla="val -408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4326421" y="3600450"/>
            <a:ext cx="2703030" cy="553998"/>
            <a:chOff x="4244561" y="4800600"/>
            <a:chExt cx="3604040" cy="738518"/>
          </a:xfrm>
        </p:grpSpPr>
        <p:sp>
          <p:nvSpPr>
            <p:cNvPr id="44043" name="TextBox 5"/>
            <p:cNvSpPr txBox="1">
              <a:spLocks noChangeArrowheads="1"/>
            </p:cNvSpPr>
            <p:nvPr/>
          </p:nvSpPr>
          <p:spPr bwMode="auto">
            <a:xfrm>
              <a:off x="4876801" y="4800600"/>
              <a:ext cx="2971800" cy="738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Domains: x = all people, y = all drinks</a:t>
              </a:r>
            </a:p>
          </p:txBody>
        </p:sp>
        <p:cxnSp>
          <p:nvCxnSpPr>
            <p:cNvPr id="16" name="Curved Connector 7"/>
            <p:cNvCxnSpPr>
              <a:cxnSpLocks/>
              <a:stCxn id="44043" idx="1"/>
              <a:endCxn id="14" idx="3"/>
            </p:cNvCxnSpPr>
            <p:nvPr/>
          </p:nvCxnSpPr>
          <p:spPr bwMode="auto">
            <a:xfrm rot="10800000" flipV="1">
              <a:off x="4244561" y="5169859"/>
              <a:ext cx="632240" cy="125943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663454" y="1943100"/>
            <a:ext cx="634365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707046" y="3257550"/>
            <a:ext cx="2244752" cy="3195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668946" y="3543300"/>
            <a:ext cx="2282852" cy="3195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992796" y="3829050"/>
            <a:ext cx="2333625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010066" y="4400550"/>
            <a:ext cx="348615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68A4C391-A1EA-BC68-8260-4960B064A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16</a:t>
            </a:fld>
            <a:endParaRPr lang="pt-BR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FE8FD4F-5401-14CE-7E9D-7E29E7952832}"/>
              </a:ext>
            </a:extLst>
          </p:cNvPr>
          <p:cNvSpPr/>
          <p:nvPr/>
        </p:nvSpPr>
        <p:spPr>
          <a:xfrm>
            <a:off x="1332749" y="2076270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20DBDA8-FA0D-EA4F-9E72-EE953FDE5425}"/>
              </a:ext>
            </a:extLst>
          </p:cNvPr>
          <p:cNvSpPr/>
          <p:nvPr/>
        </p:nvSpPr>
        <p:spPr>
          <a:xfrm>
            <a:off x="1778625" y="3292913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6241E4C-BF8C-3078-7B68-986C5B7F48D2}"/>
              </a:ext>
            </a:extLst>
          </p:cNvPr>
          <p:cNvSpPr/>
          <p:nvPr/>
        </p:nvSpPr>
        <p:spPr>
          <a:xfrm>
            <a:off x="3342579" y="2559060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F935CB2-BBC0-A871-80B3-C2B00ADD9598}"/>
              </a:ext>
            </a:extLst>
          </p:cNvPr>
          <p:cNvSpPr/>
          <p:nvPr/>
        </p:nvSpPr>
        <p:spPr>
          <a:xfrm>
            <a:off x="2995601" y="4135073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106B1EA-523A-F481-6928-31A7344B653B}"/>
              </a:ext>
            </a:extLst>
          </p:cNvPr>
          <p:cNvSpPr/>
          <p:nvPr/>
        </p:nvSpPr>
        <p:spPr>
          <a:xfrm>
            <a:off x="1332749" y="4455188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  <p:bldP spid="6" grpId="0" animBg="1"/>
      <p:bldP spid="7" grpId="0" animBg="1"/>
      <p:bldP spid="9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1657350" y="1097280"/>
            <a:ext cx="5829300" cy="457200"/>
          </a:xfrm>
        </p:spPr>
        <p:txBody>
          <a:bodyPr/>
          <a:lstStyle/>
          <a:p>
            <a:pPr algn="ctr">
              <a:buFont typeface="Wingdings" charset="2"/>
              <a:buNone/>
            </a:pPr>
            <a:r>
              <a:rPr lang="en-US" altLang="x-none" dirty="0"/>
              <a:t>… you just </a:t>
            </a:r>
            <a:r>
              <a:rPr lang="en-US" altLang="x-none" dirty="0">
                <a:solidFill>
                  <a:srgbClr val="FF0000"/>
                </a:solidFill>
              </a:rPr>
              <a:t>repeatedly </a:t>
            </a:r>
            <a:r>
              <a:rPr lang="en-US" altLang="x-none" dirty="0"/>
              <a:t>apply </a:t>
            </a:r>
            <a:r>
              <a:rPr lang="en-US" altLang="x-none" dirty="0" err="1"/>
              <a:t>DeMorgan</a:t>
            </a:r>
            <a:r>
              <a:rPr lang="en-US" altLang="ja-JP" dirty="0" err="1"/>
              <a:t>’s</a:t>
            </a:r>
            <a:r>
              <a:rPr lang="en-US" altLang="ja-JP" dirty="0"/>
              <a:t> laws!</a:t>
            </a:r>
            <a:endParaRPr lang="en-US" altLang="x-none" dirty="0"/>
          </a:p>
        </p:txBody>
      </p:sp>
      <p:sp>
        <p:nvSpPr>
          <p:cNvPr id="46084" name="Content Placeholder 2"/>
          <p:cNvSpPr txBox="1">
            <a:spLocks/>
          </p:cNvSpPr>
          <p:nvPr/>
        </p:nvSpPr>
        <p:spPr bwMode="auto">
          <a:xfrm>
            <a:off x="1300162" y="1600200"/>
            <a:ext cx="725709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 dirty="0"/>
              <a:t>¬[∃x (M(x) ∧ ∀y [B(y) → T(</a:t>
            </a:r>
            <a:r>
              <a:rPr lang="en-US" altLang="x-none" sz="1800" dirty="0" err="1"/>
              <a:t>x,y</a:t>
            </a:r>
            <a:r>
              <a:rPr lang="en-US" altLang="x-none" sz="1800" dirty="0"/>
              <a:t>)])]		</a:t>
            </a:r>
            <a:r>
              <a:rPr lang="en-US" altLang="x-none" sz="1800" dirty="0" err="1"/>
              <a:t>DeMorgan</a:t>
            </a:r>
            <a:r>
              <a:rPr lang="en-US" altLang="x-none" sz="1800" dirty="0"/>
              <a:t> Law</a:t>
            </a:r>
          </a:p>
          <a:p>
            <a:pPr eaLnBrk="1" hangingPunct="1"/>
            <a:r>
              <a:rPr lang="en-US" altLang="x-none" sz="1800" b="1" i="1" dirty="0"/>
              <a:t>	≡ </a:t>
            </a:r>
            <a:r>
              <a:rPr lang="en-US" altLang="x-none" sz="1800" dirty="0"/>
              <a:t>∀x ¬(M(x) ∧ ∀y [B(y) → T(</a:t>
            </a:r>
            <a:r>
              <a:rPr lang="en-US" altLang="x-none" sz="1800" dirty="0" err="1"/>
              <a:t>x,y</a:t>
            </a:r>
            <a:r>
              <a:rPr lang="en-US" altLang="x-none" sz="1800" dirty="0"/>
              <a:t>)])	</a:t>
            </a:r>
            <a:r>
              <a:rPr lang="en-US" altLang="x-none" sz="1800" dirty="0" err="1"/>
              <a:t>DeMorgan</a:t>
            </a:r>
            <a:r>
              <a:rPr lang="en-US" altLang="x-none" sz="1800" dirty="0"/>
              <a:t> Law</a:t>
            </a:r>
          </a:p>
          <a:p>
            <a:pPr eaLnBrk="1" hangingPunct="1"/>
            <a:r>
              <a:rPr lang="en-US" altLang="x-none" sz="1800" b="1" i="1" dirty="0"/>
              <a:t>	≡ </a:t>
            </a:r>
            <a:r>
              <a:rPr lang="en-US" altLang="x-none" sz="1800" dirty="0"/>
              <a:t>∀x (¬M(x) ∨ ¬∀y [B(y) → T(</a:t>
            </a:r>
            <a:r>
              <a:rPr lang="en-US" altLang="x-none" sz="1800" dirty="0" err="1"/>
              <a:t>x,y</a:t>
            </a:r>
            <a:r>
              <a:rPr lang="en-US" altLang="x-none" sz="1800" dirty="0"/>
              <a:t>)])	</a:t>
            </a:r>
            <a:r>
              <a:rPr lang="en-US" altLang="x-none" sz="1800" dirty="0" err="1"/>
              <a:t>DeMorgan</a:t>
            </a:r>
            <a:r>
              <a:rPr lang="en-US" altLang="x-none" sz="1800" dirty="0"/>
              <a:t> Law</a:t>
            </a:r>
          </a:p>
          <a:p>
            <a:pPr eaLnBrk="1" hangingPunct="1"/>
            <a:r>
              <a:rPr lang="en-US" altLang="x-none" sz="1800" b="1" i="1" dirty="0"/>
              <a:t>	≡ </a:t>
            </a:r>
            <a:r>
              <a:rPr lang="en-US" altLang="x-none" sz="1800" dirty="0"/>
              <a:t>∀x (¬M(x) ∨ ∃y ¬[B(y) → T(</a:t>
            </a:r>
            <a:r>
              <a:rPr lang="en-US" altLang="x-none" sz="1800" dirty="0" err="1"/>
              <a:t>x,y</a:t>
            </a:r>
            <a:r>
              <a:rPr lang="en-US" altLang="x-none" sz="1800" dirty="0"/>
              <a:t>)])	Implication Def.</a:t>
            </a:r>
          </a:p>
          <a:p>
            <a:pPr eaLnBrk="1" hangingPunct="1"/>
            <a:r>
              <a:rPr lang="en-US" altLang="x-none" sz="1800" b="1" i="1" dirty="0"/>
              <a:t>	≡ </a:t>
            </a:r>
            <a:r>
              <a:rPr lang="en-US" altLang="x-none" sz="1800" dirty="0"/>
              <a:t>∀x (¬M(x) ∨ ∃y ¬[¬B(y) ∨ T(</a:t>
            </a:r>
            <a:r>
              <a:rPr lang="en-US" altLang="x-none" sz="1800" dirty="0" err="1"/>
              <a:t>x,y</a:t>
            </a:r>
            <a:r>
              <a:rPr lang="en-US" altLang="x-none" sz="1800" dirty="0"/>
              <a:t>)])	</a:t>
            </a:r>
            <a:r>
              <a:rPr lang="en-US" altLang="x-none" sz="1800" dirty="0" err="1"/>
              <a:t>DeMorgan</a:t>
            </a:r>
            <a:r>
              <a:rPr lang="en-US" altLang="x-none" sz="1800" dirty="0"/>
              <a:t> Law</a:t>
            </a:r>
          </a:p>
          <a:p>
            <a:pPr eaLnBrk="1" hangingPunct="1"/>
            <a:r>
              <a:rPr lang="en-US" altLang="x-none" sz="1800" b="1" i="1" dirty="0"/>
              <a:t>	≡ </a:t>
            </a:r>
            <a:r>
              <a:rPr lang="en-US" altLang="x-none" sz="1800" dirty="0"/>
              <a:t>∀x (¬M(x) ∨ ∃y [B(y) ∧ ¬T(</a:t>
            </a:r>
            <a:r>
              <a:rPr lang="en-US" altLang="x-none" sz="1800" dirty="0" err="1"/>
              <a:t>x,y</a:t>
            </a:r>
            <a:r>
              <a:rPr lang="en-US" altLang="x-none" sz="1800" dirty="0"/>
              <a:t>)])	Implication Def.</a:t>
            </a:r>
          </a:p>
          <a:p>
            <a:pPr eaLnBrk="1" hangingPunct="1"/>
            <a:r>
              <a:rPr lang="en-US" altLang="x-none" sz="1800" b="1" i="1" dirty="0"/>
              <a:t>	≡ </a:t>
            </a:r>
            <a:r>
              <a:rPr lang="en-US" altLang="x-none" sz="1800" dirty="0"/>
              <a:t>∀x (M(x) → ∃y [B(y) ∧ ¬T(</a:t>
            </a:r>
            <a:r>
              <a:rPr lang="en-US" altLang="x-none" sz="1800" dirty="0" err="1"/>
              <a:t>x,y</a:t>
            </a:r>
            <a:r>
              <a:rPr lang="en-US" altLang="x-none" sz="1800" dirty="0"/>
              <a:t>)])</a:t>
            </a:r>
          </a:p>
          <a:p>
            <a:pPr eaLnBrk="1" hangingPunct="1"/>
            <a:endParaRPr lang="en-US" altLang="x-none" sz="1800" dirty="0"/>
          </a:p>
          <a:p>
            <a:pPr eaLnBrk="1" hangingPunct="1"/>
            <a:endParaRPr lang="en-US" altLang="x-none" sz="1800" b="1" i="1" dirty="0"/>
          </a:p>
        </p:txBody>
      </p:sp>
      <p:sp>
        <p:nvSpPr>
          <p:cNvPr id="46093" name="TextBox 4"/>
          <p:cNvSpPr txBox="1">
            <a:spLocks noChangeArrowheads="1"/>
          </p:cNvSpPr>
          <p:nvPr/>
        </p:nvSpPr>
        <p:spPr bwMode="auto">
          <a:xfrm>
            <a:off x="7377031" y="1222773"/>
            <a:ext cx="20716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 dirty="0">
                <a:solidFill>
                  <a:srgbClr val="FF0000"/>
                </a:solidFill>
                <a:latin typeface="Trebuchet MS" charset="0"/>
              </a:rPr>
              <a:t>a → b ≡ ¬a ∨ b</a:t>
            </a:r>
          </a:p>
        </p:txBody>
      </p:sp>
      <p:cxnSp>
        <p:nvCxnSpPr>
          <p:cNvPr id="7" name="Curved Connector 6"/>
          <p:cNvCxnSpPr>
            <a:cxnSpLocks/>
            <a:stCxn id="46093" idx="2"/>
          </p:cNvCxnSpPr>
          <p:nvPr/>
        </p:nvCxnSpPr>
        <p:spPr bwMode="auto">
          <a:xfrm rot="5400000">
            <a:off x="6396577" y="936453"/>
            <a:ext cx="1360646" cy="2671951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Curved Connector 7"/>
          <p:cNvCxnSpPr>
            <a:cxnSpLocks/>
            <a:stCxn id="46093" idx="2"/>
            <a:endCxn id="16" idx="3"/>
          </p:cNvCxnSpPr>
          <p:nvPr/>
        </p:nvCxnSpPr>
        <p:spPr bwMode="auto">
          <a:xfrm rot="5400000">
            <a:off x="6104049" y="1125285"/>
            <a:ext cx="1842006" cy="2775646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65475" y="3908823"/>
            <a:ext cx="686992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 b="1" i="1" dirty="0">
                <a:solidFill>
                  <a:srgbClr val="FF0000"/>
                </a:solidFill>
                <a:latin typeface="Trebuchet MS" charset="0"/>
              </a:rPr>
              <a:t>In English</a:t>
            </a:r>
            <a:r>
              <a:rPr lang="en-US" altLang="x-none" sz="1800" b="1" i="1" dirty="0">
                <a:latin typeface="Trebuchet MS" charset="0"/>
              </a:rPr>
              <a:t>:</a:t>
            </a:r>
            <a:r>
              <a:rPr lang="en-US" altLang="x-none" sz="1800" dirty="0">
                <a:latin typeface="Trebuchet MS" charset="0"/>
              </a:rPr>
              <a:t>  For all people x, if x is a man, then there exists some type beer that x has not tasted.</a:t>
            </a:r>
          </a:p>
          <a:p>
            <a:pPr eaLnBrk="1" hangingPunct="1"/>
            <a:endParaRPr lang="en-US" altLang="x-none" sz="1800" b="1" i="1" dirty="0">
              <a:latin typeface="Trebuchet MS" charset="0"/>
            </a:endParaRPr>
          </a:p>
          <a:p>
            <a:pPr eaLnBrk="1" hangingPunct="1"/>
            <a:r>
              <a:rPr lang="en-US" altLang="x-none" sz="1800" b="1" i="1" dirty="0">
                <a:solidFill>
                  <a:srgbClr val="FF0000"/>
                </a:solidFill>
                <a:latin typeface="Trebuchet MS" charset="0"/>
              </a:rPr>
              <a:t>Alternatively</a:t>
            </a:r>
            <a:r>
              <a:rPr lang="en-US" altLang="x-none" sz="1800" b="1" i="1" dirty="0">
                <a:latin typeface="Trebuchet MS" charset="0"/>
              </a:rPr>
              <a:t>: </a:t>
            </a:r>
            <a:r>
              <a:rPr lang="en-US" altLang="x-none" sz="1800" dirty="0">
                <a:latin typeface="Trebuchet MS" charset="0"/>
              </a:rPr>
              <a:t>No man has tasted every type of beer.</a:t>
            </a:r>
            <a:endParaRPr lang="en-US" altLang="x-none" sz="1800" b="1" i="1" dirty="0">
              <a:latin typeface="Trebuchet MS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07754" y="1943100"/>
            <a:ext cx="5393195" cy="247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322054" y="2182092"/>
            <a:ext cx="5278895" cy="303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322054" y="2470696"/>
            <a:ext cx="5278895" cy="272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264905" y="2740413"/>
            <a:ext cx="5670496" cy="288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207754" y="3030345"/>
            <a:ext cx="5412245" cy="265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036305" y="3286822"/>
            <a:ext cx="3600924" cy="2945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BC09EF83-B68F-C8A0-889C-987C70D0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17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98BD55B-A761-6706-50B2-DBFE8F945DA2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Negating expression with nested quantifiers is actually pretty straightforward…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  <p:bldP spid="46084" grpId="0"/>
      <p:bldP spid="46093" grpId="0"/>
      <p:bldP spid="11" grpId="0" build="p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 few stumbling blocks…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914400"/>
            <a:ext cx="6343650" cy="40005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dirty="0"/>
              <a:t>Whether the negation sign is on the </a:t>
            </a:r>
            <a:r>
              <a:rPr lang="en-US" altLang="x-none" dirty="0">
                <a:solidFill>
                  <a:srgbClr val="FF0000"/>
                </a:solidFill>
              </a:rPr>
              <a:t>inside </a:t>
            </a:r>
            <a:r>
              <a:rPr lang="en-US" altLang="x-none" dirty="0"/>
              <a:t>or the </a:t>
            </a:r>
            <a:r>
              <a:rPr lang="en-US" altLang="x-none" dirty="0">
                <a:solidFill>
                  <a:srgbClr val="FF0000"/>
                </a:solidFill>
              </a:rPr>
              <a:t>outside </a:t>
            </a:r>
            <a:r>
              <a:rPr lang="en-US" altLang="x-none" dirty="0"/>
              <a:t>of a quantified statement makes a big difference!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</a:t>
            </a:r>
            <a:r>
              <a:rPr lang="en-US" altLang="x-none" b="1" i="1" dirty="0"/>
              <a:t>:</a:t>
            </a:r>
            <a:r>
              <a:rPr lang="en-US" altLang="x-none" dirty="0"/>
              <a:t>  Let T(x) ≡ </a:t>
            </a:r>
            <a:r>
              <a:rPr lang="en-US" altLang="ja-JP" dirty="0"/>
              <a:t>“x is tall”.  Consider the following:</a:t>
            </a:r>
            <a:endParaRPr lang="en-US" altLang="ja-JP" b="1" i="1" dirty="0"/>
          </a:p>
          <a:p>
            <a:pPr lvl="1"/>
            <a:r>
              <a:rPr lang="en-US" altLang="x-none" dirty="0"/>
              <a:t>¬∀x T(x)</a:t>
            </a:r>
          </a:p>
          <a:p>
            <a:pPr lvl="2"/>
            <a:r>
              <a:rPr lang="en-US" altLang="ja-JP" dirty="0"/>
              <a:t>“It is not the case that all people are tall.”</a:t>
            </a:r>
          </a:p>
          <a:p>
            <a:pPr lvl="1"/>
            <a:endParaRPr lang="en-US" altLang="x-none" dirty="0"/>
          </a:p>
          <a:p>
            <a:pPr lvl="1"/>
            <a:r>
              <a:rPr lang="en-US" altLang="x-none" dirty="0"/>
              <a:t>∀x ¬T(x)</a:t>
            </a:r>
          </a:p>
          <a:p>
            <a:pPr lvl="2"/>
            <a:r>
              <a:rPr lang="en-US" altLang="ja-JP" dirty="0"/>
              <a:t>“For all people x, it is not the case that x is tall.”</a:t>
            </a:r>
          </a:p>
          <a:p>
            <a:pPr marL="0" indent="0"/>
            <a:endParaRPr lang="en-US" altLang="x-none" dirty="0"/>
          </a:p>
          <a:p>
            <a:pPr lvl="1">
              <a:buFont typeface="Wingdings" charset="2"/>
              <a:buNone/>
            </a:pPr>
            <a:r>
              <a:rPr lang="en-US" altLang="x-none" sz="1800" b="1" i="1" dirty="0">
                <a:solidFill>
                  <a:schemeClr val="bg2"/>
                </a:solidFill>
              </a:rPr>
              <a:t>Note</a:t>
            </a:r>
            <a:r>
              <a:rPr lang="en-US" altLang="x-none" sz="1800" b="1" i="1" dirty="0"/>
              <a:t>:  </a:t>
            </a:r>
            <a:r>
              <a:rPr lang="en-US" altLang="x-none" sz="1800" dirty="0"/>
              <a:t>¬∀x T(x) = ∃x ¬T(x) ≠ ∀x ¬T(x)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b="1" i="1" dirty="0">
                <a:solidFill>
                  <a:srgbClr val="FF0000"/>
                </a:solidFill>
              </a:rPr>
              <a:t>Recall</a:t>
            </a:r>
            <a:r>
              <a:rPr lang="en-US" altLang="x-none" b="1" i="1" dirty="0"/>
              <a:t>: </a:t>
            </a:r>
            <a:r>
              <a:rPr lang="en-US" altLang="x-none" dirty="0"/>
              <a:t>When we push negation into a quantifier, </a:t>
            </a:r>
            <a:r>
              <a:rPr lang="en-US" altLang="x-none" dirty="0" err="1"/>
              <a:t>DeMorgan</a:t>
            </a:r>
            <a:r>
              <a:rPr lang="en-US" altLang="ja-JP" dirty="0" err="1"/>
              <a:t>’s</a:t>
            </a:r>
            <a:r>
              <a:rPr lang="en-US" altLang="ja-JP" dirty="0"/>
              <a:t> law says that we need to </a:t>
            </a:r>
            <a:r>
              <a:rPr lang="en-US" altLang="ja-JP" dirty="0">
                <a:solidFill>
                  <a:srgbClr val="FF0000"/>
                </a:solidFill>
              </a:rPr>
              <a:t>switch </a:t>
            </a:r>
            <a:r>
              <a:rPr lang="en-US" altLang="ja-JP" dirty="0"/>
              <a:t>the quantifier!</a:t>
            </a:r>
            <a:endParaRPr lang="en-US" altLang="x-none" dirty="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2BBB523C-BB5D-0BA8-141F-6F3A8F307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25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A few stumbling blocks…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028700"/>
            <a:ext cx="657225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Let</a:t>
            </a:r>
            <a:r>
              <a:rPr lang="en-US" altLang="x-none" b="1" i="1" dirty="0"/>
              <a:t>:</a:t>
            </a:r>
            <a:r>
              <a:rPr lang="en-US" altLang="x-none" dirty="0"/>
              <a:t>  	C(x) ≡ </a:t>
            </a:r>
            <a:r>
              <a:rPr lang="en-US" altLang="ja-JP" dirty="0"/>
              <a:t>“x is enrolled in CS441” </a:t>
            </a:r>
          </a:p>
          <a:p>
            <a:pPr marL="0" indent="0">
              <a:buNone/>
            </a:pPr>
            <a:r>
              <a:rPr lang="en-US" altLang="x-none" dirty="0"/>
              <a:t>	S(x) ≡ </a:t>
            </a:r>
            <a:r>
              <a:rPr lang="en-US" altLang="ja-JP" dirty="0"/>
              <a:t>“x is smart.”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Question</a:t>
            </a:r>
            <a:r>
              <a:rPr lang="en-US" altLang="x-none" b="1" i="1" dirty="0"/>
              <a:t>: </a:t>
            </a:r>
            <a:r>
              <a:rPr lang="en-US" altLang="x-none" dirty="0"/>
              <a:t>The following two statements look the same, what</a:t>
            </a:r>
            <a:r>
              <a:rPr lang="en-US" altLang="ja-JP" dirty="0"/>
              <a:t>’s the difference?</a:t>
            </a:r>
          </a:p>
          <a:p>
            <a:pPr marL="556022" lvl="1" indent="-255985"/>
            <a:r>
              <a:rPr lang="en-US" altLang="x-none" dirty="0"/>
              <a:t>∃x [C(x) ∧ S(x)]</a:t>
            </a:r>
          </a:p>
          <a:p>
            <a:pPr marL="556022" lvl="1" indent="-255985"/>
            <a:r>
              <a:rPr lang="en-US" altLang="x-none" dirty="0"/>
              <a:t>∃x [C(x) → S(x)]</a:t>
            </a:r>
          </a:p>
          <a:p>
            <a:pPr marL="556022" lvl="1" indent="-255985"/>
            <a:endParaRPr lang="en-US" altLang="x-none" dirty="0"/>
          </a:p>
          <a:p>
            <a:pPr marL="556022" lvl="1" indent="-255985"/>
            <a:endParaRPr lang="en-US" altLang="x-none" dirty="0"/>
          </a:p>
          <a:p>
            <a:pPr marL="556022" lvl="1" indent="-255985"/>
            <a:endParaRPr lang="en-US" altLang="x-none" dirty="0"/>
          </a:p>
          <a:p>
            <a:pPr marL="0" indent="0">
              <a:buNone/>
            </a:pPr>
            <a:r>
              <a:rPr lang="en-US" altLang="x-none" b="1" i="1" dirty="0">
                <a:solidFill>
                  <a:srgbClr val="FF0000"/>
                </a:solidFill>
              </a:rPr>
              <a:t>Subtle note</a:t>
            </a:r>
            <a:r>
              <a:rPr lang="en-US" altLang="x-none" b="1" i="1" dirty="0"/>
              <a:t>:</a:t>
            </a:r>
            <a:r>
              <a:rPr lang="en-US" altLang="x-none" dirty="0"/>
              <a:t> The second statement is true if there exists one person not in CS441, because F→F is </a:t>
            </a:r>
            <a:r>
              <a:rPr lang="en-US" altLang="x-none" dirty="0">
                <a:solidFill>
                  <a:srgbClr val="7030A0"/>
                </a:solidFill>
              </a:rPr>
              <a:t>True</a:t>
            </a:r>
            <a:r>
              <a:rPr lang="en-US" altLang="x-none" dirty="0"/>
              <a:t>  or F→T is </a:t>
            </a:r>
            <a:r>
              <a:rPr lang="en-US" altLang="x-none" dirty="0">
                <a:solidFill>
                  <a:srgbClr val="7030A0"/>
                </a:solidFill>
              </a:rPr>
              <a:t>True</a:t>
            </a:r>
            <a:r>
              <a:rPr lang="en-US" altLang="x-none" dirty="0"/>
              <a:t>.</a:t>
            </a:r>
            <a:endParaRPr lang="en-US" altLang="x-none" b="1" i="1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771900" y="2971800"/>
            <a:ext cx="4057650" cy="923330"/>
            <a:chOff x="3505200" y="3962400"/>
            <a:chExt cx="5410200" cy="1231290"/>
          </a:xfrm>
        </p:grpSpPr>
        <p:sp>
          <p:nvSpPr>
            <p:cNvPr id="19463" name="TextBox 4"/>
            <p:cNvSpPr txBox="1">
              <a:spLocks noChangeArrowheads="1"/>
            </p:cNvSpPr>
            <p:nvPr/>
          </p:nvSpPr>
          <p:spPr bwMode="auto">
            <a:xfrm>
              <a:off x="4953000" y="3962400"/>
              <a:ext cx="3962400" cy="1231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8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There exists a student x such that if x is in CS441, then x is smart.</a:t>
              </a:r>
            </a:p>
          </p:txBody>
        </p:sp>
        <p:cxnSp>
          <p:nvCxnSpPr>
            <p:cNvPr id="7" name="Curved Connector 6"/>
            <p:cNvCxnSpPr>
              <a:cxnSpLocks/>
              <a:stCxn id="19463" idx="1"/>
            </p:cNvCxnSpPr>
            <p:nvPr/>
          </p:nvCxnSpPr>
          <p:spPr bwMode="auto">
            <a:xfrm rot="10800000">
              <a:off x="3505200" y="4124100"/>
              <a:ext cx="1447800" cy="453945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771900" y="2228851"/>
            <a:ext cx="4286250" cy="646331"/>
            <a:chOff x="3505201" y="2971800"/>
            <a:chExt cx="5714999" cy="861773"/>
          </a:xfrm>
        </p:grpSpPr>
        <p:sp>
          <p:nvSpPr>
            <p:cNvPr id="19461" name="TextBox 3"/>
            <p:cNvSpPr txBox="1">
              <a:spLocks noChangeArrowheads="1"/>
            </p:cNvSpPr>
            <p:nvPr/>
          </p:nvSpPr>
          <p:spPr bwMode="auto">
            <a:xfrm>
              <a:off x="6324601" y="2971800"/>
              <a:ext cx="2895599" cy="8617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8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There is a smart student in CS441.</a:t>
              </a:r>
            </a:p>
          </p:txBody>
        </p:sp>
        <p:cxnSp>
          <p:nvCxnSpPr>
            <p:cNvPr id="9" name="Shape 8"/>
            <p:cNvCxnSpPr>
              <a:cxnSpLocks/>
              <a:stCxn id="19461" idx="1"/>
            </p:cNvCxnSpPr>
            <p:nvPr/>
          </p:nvCxnSpPr>
          <p:spPr bwMode="auto">
            <a:xfrm rot="10800000" flipV="1">
              <a:off x="3505201" y="3402687"/>
              <a:ext cx="2819400" cy="329122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BF3FE81B-C9D8-18F3-1E75-C39D4AB30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968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[Key CS Link] Nested quantifiers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1" y="1028700"/>
            <a:ext cx="5070388" cy="3943350"/>
          </a:xfrm>
        </p:spPr>
        <p:txBody>
          <a:bodyPr/>
          <a:lstStyle/>
          <a:p>
            <a:pPr marL="131445" indent="0" algn="just">
              <a:buNone/>
            </a:pPr>
            <a:r>
              <a:rPr lang="en-US" b="1" dirty="0">
                <a:solidFill>
                  <a:schemeClr val="bg2"/>
                </a:solidFill>
              </a:rPr>
              <a:t>E-commerce Website Developer</a:t>
            </a:r>
          </a:p>
          <a:p>
            <a:pPr marL="131445" indent="0" algn="just">
              <a:buNone/>
            </a:pPr>
            <a:r>
              <a:rPr lang="en-US" dirty="0"/>
              <a:t>Imagine you're the lead developer for an e-commerce website. You need to write a program that checks the inventory and shipping status for customer orders. Your task is to confirm if the following statement is true:</a:t>
            </a:r>
          </a:p>
          <a:p>
            <a:pPr marL="131445" indent="0" algn="just">
              <a:buNone/>
            </a:pPr>
            <a:endParaRPr lang="en-US" dirty="0"/>
          </a:p>
          <a:p>
            <a:pPr marL="131445" indent="0" algn="just">
              <a:buNone/>
            </a:pPr>
            <a:r>
              <a:rPr lang="en-US" dirty="0"/>
              <a:t>"For every customer, there is a product they have ordered that is currently in stock."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4673A19-6153-2FA6-852C-7815291FC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</a:t>
            </a:fld>
            <a:endParaRPr lang="pt-BR" dirty="0"/>
          </a:p>
        </p:txBody>
      </p:sp>
      <p:pic>
        <p:nvPicPr>
          <p:cNvPr id="1026" name="Picture 2" descr="Discussion ">
            <a:extLst>
              <a:ext uri="{FF2B5EF4-FFF2-40B4-BE49-F238E27FC236}">
                <a16:creationId xmlns:a16="http://schemas.microsoft.com/office/drawing/2014/main" id="{89F0F2F2-E0DF-7AF4-3566-F7515DC50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627" y="3828191"/>
            <a:ext cx="1238079" cy="123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of a database schema">
            <a:extLst>
              <a:ext uri="{FF2B5EF4-FFF2-40B4-BE49-F238E27FC236}">
                <a16:creationId xmlns:a16="http://schemas.microsoft.com/office/drawing/2014/main" id="{7D5F6E1B-2F15-5925-CBD9-38A4B75117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32" r="14543" b="36097"/>
          <a:stretch>
            <a:fillRect/>
          </a:stretch>
        </p:blipFill>
        <p:spPr bwMode="auto">
          <a:xfrm>
            <a:off x="5608594" y="1309044"/>
            <a:ext cx="3304747" cy="216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03B15C-27DD-BE6C-0103-ACAF18503F86}"/>
              </a:ext>
            </a:extLst>
          </p:cNvPr>
          <p:cNvSpPr txBox="1"/>
          <p:nvPr/>
        </p:nvSpPr>
        <p:spPr>
          <a:xfrm>
            <a:off x="6639643" y="3501766"/>
            <a:ext cx="12426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Gemini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014785"/>
            <a:ext cx="6400800" cy="417195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dirty="0"/>
              <a:t>¬∀x (S(x) → ∃y [P(y) ∧ Q(</a:t>
            </a:r>
            <a:r>
              <a:rPr lang="en-US" altLang="x-none" dirty="0" err="1"/>
              <a:t>x,y</a:t>
            </a:r>
            <a:r>
              <a:rPr lang="en-US" altLang="x-none" dirty="0"/>
              <a:t>)])		</a:t>
            </a:r>
            <a:r>
              <a:rPr lang="en-US" altLang="x-none" dirty="0" err="1"/>
              <a:t>DeMorgan</a:t>
            </a:r>
            <a:r>
              <a:rPr lang="en-US" altLang="x-none" dirty="0"/>
              <a:t> Law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≡ ∃x ¬(S(x) → ∃y [P(y) ∧ Q(</a:t>
            </a:r>
            <a:r>
              <a:rPr lang="en-US" altLang="x-none" dirty="0" err="1"/>
              <a:t>x,y</a:t>
            </a:r>
            <a:r>
              <a:rPr lang="en-US" altLang="x-none" dirty="0"/>
              <a:t>)])	Implication Def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≡ ∃x ¬(¬S(x) ∨ ∃y [P(y) ∧ Q(</a:t>
            </a:r>
            <a:r>
              <a:rPr lang="en-US" altLang="x-none" dirty="0" err="1"/>
              <a:t>x,y</a:t>
            </a:r>
            <a:r>
              <a:rPr lang="en-US" altLang="x-none" dirty="0"/>
              <a:t>)])	</a:t>
            </a:r>
            <a:r>
              <a:rPr lang="en-US" altLang="x-none" dirty="0" err="1"/>
              <a:t>DeMorgan</a:t>
            </a:r>
            <a:r>
              <a:rPr lang="en-US" altLang="x-none" dirty="0"/>
              <a:t> Law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≡ ∃x (S(x) ∧ ¬∃y [P(y) ∧ Q(</a:t>
            </a:r>
            <a:r>
              <a:rPr lang="en-US" altLang="x-none" dirty="0" err="1"/>
              <a:t>x,y</a:t>
            </a:r>
            <a:r>
              <a:rPr lang="en-US" altLang="x-none" dirty="0"/>
              <a:t>)])	</a:t>
            </a:r>
            <a:r>
              <a:rPr lang="en-US" altLang="x-none" dirty="0" err="1"/>
              <a:t>DeMorgan</a:t>
            </a:r>
            <a:r>
              <a:rPr lang="en-US" altLang="x-none" dirty="0"/>
              <a:t> Law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≡ ∃x (S(x) ∧ ∀y ¬[P(y) ∧ Q(</a:t>
            </a:r>
            <a:r>
              <a:rPr lang="en-US" altLang="x-none" dirty="0" err="1"/>
              <a:t>x,y</a:t>
            </a:r>
            <a:r>
              <a:rPr lang="en-US" altLang="x-none" dirty="0"/>
              <a:t>)])	</a:t>
            </a:r>
            <a:r>
              <a:rPr lang="en-US" altLang="x-none" dirty="0" err="1"/>
              <a:t>DeMorgan</a:t>
            </a:r>
            <a:r>
              <a:rPr lang="en-US" altLang="x-none" dirty="0"/>
              <a:t> Law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≡ ∃x (S(x) ∧ ∀y [¬P(y) ∨ ¬Q(</a:t>
            </a:r>
            <a:r>
              <a:rPr lang="en-US" altLang="x-none" dirty="0" err="1"/>
              <a:t>x,y</a:t>
            </a:r>
            <a:r>
              <a:rPr lang="en-US" altLang="x-none" dirty="0"/>
              <a:t>)])	Implication Def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≡ ∃x (S(x) ∧ ∀y [P(y) → ¬Q(</a:t>
            </a:r>
            <a:r>
              <a:rPr lang="en-US" altLang="x-none" dirty="0" err="1"/>
              <a:t>x,y</a:t>
            </a:r>
            <a:r>
              <a:rPr lang="en-US" altLang="x-none" dirty="0"/>
              <a:t>)])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In English:</a:t>
            </a:r>
            <a:r>
              <a:rPr lang="en-US" altLang="x-none" dirty="0">
                <a:solidFill>
                  <a:schemeClr val="bg2"/>
                </a:solidFill>
              </a:rPr>
              <a:t> </a:t>
            </a:r>
            <a:r>
              <a:rPr lang="en-US" altLang="x-none" dirty="0"/>
              <a:t>There exists a student x such that for all people y, if y is a professor then x has not asked y a question.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Alternatively: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There exists a student that has never asked any professor a question.</a:t>
            </a: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36347" y="1386780"/>
            <a:ext cx="5678473" cy="2852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36348" y="1692272"/>
            <a:ext cx="5678472" cy="313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36348" y="2015837"/>
            <a:ext cx="5678472" cy="2815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136348" y="2324350"/>
            <a:ext cx="5678472" cy="247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136348" y="2613088"/>
            <a:ext cx="5678472" cy="293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136348" y="2917948"/>
            <a:ext cx="4400550" cy="274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4D1DD9AA-8538-1A58-6975-43BCBCB70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20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1D4B784-0585-EB2F-3B73-AD79F2782A79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dirty="0"/>
              <a:t>Negate ∀x (S(x) → ∃y [P(y) ∧ Q(</a:t>
            </a:r>
            <a:r>
              <a:rPr lang="en-US" altLang="x-none" dirty="0" err="1"/>
              <a:t>x,y</a:t>
            </a:r>
            <a:r>
              <a:rPr lang="en-US" altLang="x-none" dirty="0"/>
              <a:t>)])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457200" y="1068342"/>
            <a:ext cx="8229600" cy="3657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x-none" sz="2000" b="1" dirty="0">
                <a:solidFill>
                  <a:schemeClr val="bg2"/>
                </a:solidFill>
              </a:rPr>
              <a:t>Activity 4:</a:t>
            </a:r>
            <a:r>
              <a:rPr lang="en-US" altLang="x-none" sz="2000" dirty="0">
                <a:solidFill>
                  <a:schemeClr val="bg2"/>
                </a:solidFill>
              </a:rPr>
              <a:t>  </a:t>
            </a:r>
            <a:r>
              <a:rPr lang="en-US" altLang="x-none" sz="2000" dirty="0"/>
              <a:t>Translate the following English sentences into predicate logic. </a:t>
            </a:r>
            <a:r>
              <a:rPr lang="en-US" altLang="ja-JP" sz="2000" dirty="0"/>
              <a:t>[</a:t>
            </a:r>
            <a:r>
              <a:rPr lang="en-US" altLang="ja-JP" sz="2000" dirty="0">
                <a:hlinkClick r:id="rId3"/>
              </a:rPr>
              <a:t>miro</a:t>
            </a:r>
            <a:r>
              <a:rPr lang="en-US" altLang="ja-JP" sz="2000" dirty="0"/>
              <a:t>]</a:t>
            </a:r>
            <a:endParaRPr lang="en-US" altLang="x-none" sz="2000" dirty="0"/>
          </a:p>
          <a:p>
            <a:pPr marL="685800" lvl="1" indent="-342900">
              <a:buFont typeface="Trebuchet MS" charset="0"/>
              <a:buAutoNum type="alphaLcParenR"/>
            </a:pPr>
            <a:r>
              <a:rPr lang="en-US" altLang="x-none" sz="2000" dirty="0"/>
              <a:t>Every student has at least one friend that is dating a Steelers fan.</a:t>
            </a:r>
          </a:p>
          <a:p>
            <a:pPr marL="685800" lvl="1" indent="-342900">
              <a:buFont typeface="Trebuchet MS" charset="0"/>
              <a:buAutoNum type="alphaLcParenR"/>
            </a:pPr>
            <a:r>
              <a:rPr lang="en-US" altLang="x-none" sz="2000" dirty="0"/>
              <a:t>If a person is a parent and a man, then they are the father of some child.</a:t>
            </a:r>
          </a:p>
          <a:p>
            <a:pPr marL="685800" lvl="1" indent="-342900"/>
            <a:endParaRPr lang="en-US" altLang="x-none" sz="2000" dirty="0"/>
          </a:p>
          <a:p>
            <a:pPr marL="0" indent="0">
              <a:buNone/>
            </a:pPr>
            <a:r>
              <a:rPr lang="en-US" altLang="x-none" sz="2000" b="1" dirty="0">
                <a:solidFill>
                  <a:schemeClr val="bg2"/>
                </a:solidFill>
              </a:rPr>
              <a:t>Activity 5:</a:t>
            </a:r>
            <a:r>
              <a:rPr lang="en-US" altLang="x-none" sz="2000" dirty="0">
                <a:solidFill>
                  <a:schemeClr val="bg2"/>
                </a:solidFill>
              </a:rPr>
              <a:t>  </a:t>
            </a:r>
            <a:r>
              <a:rPr lang="en-US" altLang="x-none" sz="2000" dirty="0"/>
              <a:t>Negate the results from Activity 4 and translate the negated expressions back into English. </a:t>
            </a:r>
            <a:r>
              <a:rPr lang="en-US" altLang="ja-JP" sz="2000" dirty="0"/>
              <a:t>[</a:t>
            </a:r>
            <a:r>
              <a:rPr lang="en-US" altLang="ja-JP" sz="2000" dirty="0">
                <a:hlinkClick r:id="rId3"/>
              </a:rPr>
              <a:t>miro</a:t>
            </a:r>
            <a:r>
              <a:rPr lang="en-US" altLang="ja-JP" sz="2000" dirty="0"/>
              <a:t>]</a:t>
            </a:r>
            <a:endParaRPr lang="en-US" altLang="x-none" sz="2000" b="1" dirty="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F8AE9D38-177A-DB66-9E12-21A35E59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21</a:t>
            </a:fld>
            <a:endParaRPr lang="pt-BR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A43C2F5-D54F-F4D0-5A0C-7AB48DB32577}"/>
              </a:ext>
            </a:extLst>
          </p:cNvPr>
          <p:cNvGrpSpPr/>
          <p:nvPr/>
        </p:nvGrpSpPr>
        <p:grpSpPr>
          <a:xfrm>
            <a:off x="2424040" y="3918799"/>
            <a:ext cx="4295920" cy="1169551"/>
            <a:chOff x="1695699" y="3932759"/>
            <a:chExt cx="4295920" cy="116955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05F0AA9-8071-F367-40A7-751BB0517C56}"/>
                </a:ext>
              </a:extLst>
            </p:cNvPr>
            <p:cNvSpPr txBox="1"/>
            <p:nvPr/>
          </p:nvSpPr>
          <p:spPr>
            <a:xfrm>
              <a:off x="3152380" y="3932759"/>
              <a:ext cx="2839239" cy="116955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Steps: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Introduce to a classmate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Work in pairs on the exercise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Submit answers on miro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Volunteers to share answers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E837A83-F616-7EBF-10BA-5004A479D7D9}"/>
                </a:ext>
              </a:extLst>
            </p:cNvPr>
            <p:cNvSpPr txBox="1"/>
            <p:nvPr/>
          </p:nvSpPr>
          <p:spPr>
            <a:xfrm>
              <a:off x="1754626" y="3932759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  <p:pic>
          <p:nvPicPr>
            <p:cNvPr id="5" name="Picture 2" descr="Miro — UVA Learning Tech">
              <a:extLst>
                <a:ext uri="{FF2B5EF4-FFF2-40B4-BE49-F238E27FC236}">
                  <a16:creationId xmlns:a16="http://schemas.microsoft.com/office/drawing/2014/main" id="{4B2FE0B7-3794-82E7-50DA-E17DA43BA9C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4" t="18890" b="19017"/>
            <a:stretch>
              <a:fillRect/>
            </a:stretch>
          </p:blipFill>
          <p:spPr bwMode="auto">
            <a:xfrm>
              <a:off x="1695699" y="4332869"/>
              <a:ext cx="1456681" cy="522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Final Thoughts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028700"/>
            <a:ext cx="8229599" cy="33718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x-none" sz="2000" dirty="0"/>
              <a:t>Quantifiers can be </a:t>
            </a:r>
            <a:r>
              <a:rPr lang="en-US" altLang="x-none" sz="2000" dirty="0">
                <a:solidFill>
                  <a:schemeClr val="bg2"/>
                </a:solidFill>
              </a:rPr>
              <a:t>nested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 dirty="0"/>
              <a:t>Nested quantifiers are read left to right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 dirty="0"/>
              <a:t>Order is important!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 dirty="0"/>
              <a:t>Translation and negation work the same as they did before!</a:t>
            </a:r>
          </a:p>
          <a:p>
            <a:pPr eaLnBrk="1" hangingPunct="1">
              <a:lnSpc>
                <a:spcPct val="90000"/>
              </a:lnSpc>
            </a:pPr>
            <a:endParaRPr lang="en-US" altLang="x-none" sz="2000" dirty="0"/>
          </a:p>
          <a:p>
            <a:pPr eaLnBrk="1" hangingPunct="1">
              <a:lnSpc>
                <a:spcPct val="90000"/>
              </a:lnSpc>
            </a:pPr>
            <a:r>
              <a:rPr lang="en-US" altLang="x-none" sz="2000" dirty="0"/>
              <a:t>Next lecture: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 dirty="0"/>
              <a:t>Rules of inference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 dirty="0"/>
              <a:t>Please read sections 1.6–1.7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EDE296E8-8F3E-0C24-B0A2-168095E1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22</a:t>
            </a:fld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/>
              <a:t>Today</a:t>
            </a:r>
            <a:r>
              <a:rPr lang="en-US" altLang="ja-JP" dirty="0"/>
              <a:t>’s topics</a:t>
            </a:r>
            <a:endParaRPr lang="en-US" altLang="x-none" dirty="0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Predicates</a:t>
            </a:r>
          </a:p>
          <a:p>
            <a:pPr eaLnBrk="1" hangingPunct="1"/>
            <a:endParaRPr lang="en-US" altLang="x-none"/>
          </a:p>
          <a:p>
            <a:pPr eaLnBrk="1" hangingPunct="1"/>
            <a:r>
              <a:rPr lang="en-US" altLang="x-none"/>
              <a:t>Quantifiers</a:t>
            </a:r>
          </a:p>
          <a:p>
            <a:pPr eaLnBrk="1" hangingPunct="1"/>
            <a:endParaRPr lang="en-US" altLang="x-none"/>
          </a:p>
          <a:p>
            <a:pPr eaLnBrk="1" hangingPunct="1"/>
            <a:r>
              <a:rPr lang="en-US" altLang="x-none"/>
              <a:t>Logical equivalences in predicate logic</a:t>
            </a:r>
          </a:p>
          <a:p>
            <a:pPr eaLnBrk="1" hangingPunct="1"/>
            <a:endParaRPr lang="en-US" altLang="x-none"/>
          </a:p>
          <a:p>
            <a:pPr eaLnBrk="1" hangingPunct="1"/>
            <a:r>
              <a:rPr lang="en-US" altLang="x-none"/>
              <a:t>Translations using quantifiers</a:t>
            </a:r>
          </a:p>
        </p:txBody>
      </p:sp>
      <p:pic>
        <p:nvPicPr>
          <p:cNvPr id="2" name="Picture 2" descr="Notebook ">
            <a:extLst>
              <a:ext uri="{FF2B5EF4-FFF2-40B4-BE49-F238E27FC236}">
                <a16:creationId xmlns:a16="http://schemas.microsoft.com/office/drawing/2014/main" id="{1F9C1C57-E284-323A-E0BF-D66AC5A63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7524" y="1490431"/>
            <a:ext cx="1219200" cy="1219201"/>
          </a:xfrm>
          <a:prstGeom prst="rect">
            <a:avLst/>
          </a:prstGeom>
          <a:noFill/>
        </p:spPr>
      </p:pic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90B667CA-D1AF-BE69-55D4-C2CBD323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</a:t>
            </a:fld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6A4CB-47BF-CBC4-B963-F57C0E3C5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3F65937D-3047-68A2-BB6E-47E5E2374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Nested quantifiers???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C494E339-726C-8F72-F69F-6A91CCB8B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3050" y="1028700"/>
            <a:ext cx="6115050" cy="394335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dirty="0"/>
              <a:t>Many times, we need the ability to </a:t>
            </a:r>
            <a:r>
              <a:rPr lang="en-US" altLang="x-none" dirty="0">
                <a:solidFill>
                  <a:schemeClr val="bg2"/>
                </a:solidFill>
              </a:rPr>
              <a:t>nest</a:t>
            </a:r>
            <a:r>
              <a:rPr lang="en-US" altLang="x-none" dirty="0">
                <a:solidFill>
                  <a:srgbClr val="FF0000"/>
                </a:solidFill>
              </a:rPr>
              <a:t> </a:t>
            </a:r>
            <a:r>
              <a:rPr lang="en-US" altLang="x-none" dirty="0"/>
              <a:t>one quantifier within the </a:t>
            </a:r>
            <a:r>
              <a:rPr lang="en-US" altLang="x-none" dirty="0">
                <a:solidFill>
                  <a:srgbClr val="FF0000"/>
                </a:solidFill>
              </a:rPr>
              <a:t>scope </a:t>
            </a:r>
            <a:r>
              <a:rPr lang="en-US" altLang="x-none" dirty="0"/>
              <a:t>of another quantifier</a:t>
            </a:r>
          </a:p>
          <a:p>
            <a:pPr marL="0" indent="0"/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</a:t>
            </a:r>
            <a:r>
              <a:rPr lang="en-US" altLang="x-none" b="1" i="1" dirty="0"/>
              <a:t>:</a:t>
            </a:r>
            <a:r>
              <a:rPr lang="en-US" altLang="x-none" dirty="0"/>
              <a:t>  All integers have an additive inverse.  That is, </a:t>
            </a:r>
            <a:r>
              <a:rPr lang="en-US" altLang="x-none" dirty="0">
                <a:sym typeface="Symbol" charset="2"/>
              </a:rPr>
              <a:t>for any integer x, we can choose an integer y such that the sum of x and y is zero.</a:t>
            </a:r>
          </a:p>
          <a:p>
            <a:pPr marL="0" indent="0">
              <a:buNone/>
            </a:pPr>
            <a:endParaRPr lang="en-US" altLang="x-none" dirty="0">
              <a:sym typeface="Symbol" charset="2"/>
            </a:endParaRPr>
          </a:p>
          <a:p>
            <a:pPr marL="0" indent="0">
              <a:buNone/>
            </a:pPr>
            <a:endParaRPr lang="en-US" altLang="x-none" dirty="0">
              <a:sym typeface="Symbol" charset="2"/>
            </a:endParaRPr>
          </a:p>
          <a:p>
            <a:pPr marL="0" indent="0">
              <a:buNone/>
            </a:pPr>
            <a:endParaRPr lang="en-US" altLang="x-none" dirty="0">
              <a:sym typeface="Symbol" charset="2"/>
            </a:endParaRPr>
          </a:p>
          <a:p>
            <a:pPr marL="0" indent="0">
              <a:buNone/>
            </a:pPr>
            <a:endParaRPr lang="en-US" altLang="x-none" dirty="0">
              <a:sym typeface="Symbol" charset="2"/>
            </a:endParaRPr>
          </a:p>
          <a:p>
            <a:pPr marL="0" indent="0">
              <a:buNone/>
            </a:pPr>
            <a:r>
              <a:rPr lang="en-US" altLang="x-none" dirty="0">
                <a:sym typeface="Symbol" charset="2"/>
              </a:rPr>
              <a:t>There is </a:t>
            </a:r>
            <a:r>
              <a:rPr lang="en-US" altLang="x-none" dirty="0">
                <a:solidFill>
                  <a:schemeClr val="bg2"/>
                </a:solidFill>
                <a:sym typeface="Symbol" charset="2"/>
              </a:rPr>
              <a:t>no way </a:t>
            </a:r>
            <a:r>
              <a:rPr lang="en-US" altLang="x-none" dirty="0">
                <a:sym typeface="Symbol" charset="2"/>
              </a:rPr>
              <a:t>to express this statement using only a single quantifier!</a:t>
            </a:r>
            <a:endParaRPr lang="en-US" altLang="x-none" dirty="0"/>
          </a:p>
        </p:txBody>
      </p:sp>
      <p:sp>
        <p:nvSpPr>
          <p:cNvPr id="27651" name="Rounded Rectangle 3">
            <a:extLst>
              <a:ext uri="{FF2B5EF4-FFF2-40B4-BE49-F238E27FC236}">
                <a16:creationId xmlns:a16="http://schemas.microsoft.com/office/drawing/2014/main" id="{06116562-4B81-9AD1-5F42-DF481EC1E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6050" y="3143250"/>
            <a:ext cx="3486150" cy="800100"/>
          </a:xfrm>
          <a:prstGeom prst="roundRect">
            <a:avLst>
              <a:gd name="adj" fmla="val 16667"/>
            </a:avLst>
          </a:prstGeom>
          <a:solidFill>
            <a:srgbClr val="FFFFB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ctr" eaLnBrk="1" hangingPunct="1"/>
            <a:r>
              <a:rPr lang="en-US" altLang="x-none">
                <a:latin typeface="Trebuchet MS" charset="0"/>
                <a:sym typeface="Symbol" charset="2"/>
              </a:rPr>
              <a:t>x y (x + y = 0)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15D857-0095-A30E-49BB-EF8010B25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0300" y="2971800"/>
            <a:ext cx="4000500" cy="1200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833AFE6D-4543-F110-39C3-EF50B908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731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1657350" y="857250"/>
            <a:ext cx="5829300" cy="514350"/>
          </a:xfrm>
        </p:spPr>
        <p:txBody>
          <a:bodyPr/>
          <a:lstStyle/>
          <a:p>
            <a:pPr algn="ctr">
              <a:buFont typeface="Wingdings" charset="2"/>
              <a:buNone/>
            </a:pPr>
            <a:r>
              <a:rPr lang="en-US" altLang="x-none" dirty="0"/>
              <a:t>… if you remember to read from left to right!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714500" y="1428750"/>
            <a:ext cx="58293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ctr" eaLnBrk="1" hangingPunct="1"/>
            <a:r>
              <a:rPr lang="en-US" altLang="x-none" sz="3000" dirty="0">
                <a:latin typeface="Trebuchet MS" charset="0"/>
                <a:sym typeface="Symbol" charset="2"/>
              </a:rPr>
              <a:t>x y z [(x + y)×z = 0]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600200" y="1885951"/>
            <a:ext cx="1371600" cy="891141"/>
            <a:chOff x="609600" y="2514597"/>
            <a:chExt cx="1828802" cy="1188559"/>
          </a:xfrm>
        </p:grpSpPr>
        <p:sp>
          <p:nvSpPr>
            <p:cNvPr id="5" name="Left Brace 4"/>
            <p:cNvSpPr/>
            <p:nvPr/>
          </p:nvSpPr>
          <p:spPr bwMode="auto">
            <a:xfrm rot="16200000">
              <a:off x="1943054" y="2324144"/>
              <a:ext cx="304895" cy="685801"/>
            </a:xfrm>
            <a:prstGeom prst="lef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28690" name="TextBox 9"/>
            <p:cNvSpPr txBox="1">
              <a:spLocks noChangeArrowheads="1"/>
            </p:cNvSpPr>
            <p:nvPr/>
          </p:nvSpPr>
          <p:spPr bwMode="auto">
            <a:xfrm>
              <a:off x="609600" y="3272135"/>
              <a:ext cx="1261459" cy="431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For all x…</a:t>
              </a:r>
            </a:p>
          </p:txBody>
        </p:sp>
        <p:cxnSp>
          <p:nvCxnSpPr>
            <p:cNvPr id="15" name="Curved Connector 14"/>
            <p:cNvCxnSpPr>
              <a:stCxn id="28690" idx="0"/>
              <a:endCxn id="5" idx="1"/>
            </p:cNvCxnSpPr>
            <p:nvPr/>
          </p:nvCxnSpPr>
          <p:spPr bwMode="auto">
            <a:xfrm rot="5400000" flipH="1" flipV="1">
              <a:off x="1441595" y="2618228"/>
              <a:ext cx="452643" cy="855172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2181225" y="1885950"/>
            <a:ext cx="2276475" cy="1644890"/>
            <a:chOff x="1383710" y="2514598"/>
            <a:chExt cx="3035890" cy="2193914"/>
          </a:xfrm>
        </p:grpSpPr>
        <p:sp>
          <p:nvSpPr>
            <p:cNvPr id="7" name="Left Brace 6"/>
            <p:cNvSpPr/>
            <p:nvPr/>
          </p:nvSpPr>
          <p:spPr bwMode="auto">
            <a:xfrm rot="16200000">
              <a:off x="2704746" y="2324082"/>
              <a:ext cx="304901" cy="685933"/>
            </a:xfrm>
            <a:prstGeom prst="lef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28687" name="TextBox 10"/>
            <p:cNvSpPr txBox="1">
              <a:spLocks noChangeArrowheads="1"/>
            </p:cNvSpPr>
            <p:nvPr/>
          </p:nvSpPr>
          <p:spPr bwMode="auto">
            <a:xfrm>
              <a:off x="1383710" y="3969603"/>
              <a:ext cx="3035890" cy="738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… there exists a y such that…</a:t>
              </a:r>
            </a:p>
          </p:txBody>
        </p:sp>
        <p:cxnSp>
          <p:nvCxnSpPr>
            <p:cNvPr id="21" name="Curved Connector 20"/>
            <p:cNvCxnSpPr>
              <a:stCxn id="28687" idx="0"/>
              <a:endCxn id="7" idx="1"/>
            </p:cNvCxnSpPr>
            <p:nvPr/>
          </p:nvCxnSpPr>
          <p:spPr bwMode="auto">
            <a:xfrm rot="16200000" flipV="1">
              <a:off x="2304374" y="3372321"/>
              <a:ext cx="1150104" cy="44459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3600449" y="1885950"/>
            <a:ext cx="1592842" cy="2148387"/>
            <a:chOff x="3276600" y="2514598"/>
            <a:chExt cx="2123476" cy="2864878"/>
          </a:xfrm>
        </p:grpSpPr>
        <p:sp>
          <p:nvSpPr>
            <p:cNvPr id="8" name="Left Brace 7"/>
            <p:cNvSpPr/>
            <p:nvPr/>
          </p:nvSpPr>
          <p:spPr bwMode="auto">
            <a:xfrm rot="16200000">
              <a:off x="3467030" y="2324168"/>
              <a:ext cx="304839" cy="685699"/>
            </a:xfrm>
            <a:prstGeom prst="lef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28684" name="TextBox 11"/>
            <p:cNvSpPr txBox="1">
              <a:spLocks noChangeArrowheads="1"/>
            </p:cNvSpPr>
            <p:nvPr/>
          </p:nvSpPr>
          <p:spPr bwMode="auto">
            <a:xfrm>
              <a:off x="3950747" y="4948535"/>
              <a:ext cx="1449329" cy="430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… for all z…</a:t>
              </a:r>
            </a:p>
          </p:txBody>
        </p:sp>
        <p:cxnSp>
          <p:nvCxnSpPr>
            <p:cNvPr id="24" name="Curved Connector 23"/>
            <p:cNvCxnSpPr>
              <a:stCxn id="28684" idx="0"/>
              <a:endCxn id="8" idx="1"/>
            </p:cNvCxnSpPr>
            <p:nvPr/>
          </p:nvCxnSpPr>
          <p:spPr bwMode="auto">
            <a:xfrm rot="16200000" flipV="1">
              <a:off x="3082882" y="3356004"/>
              <a:ext cx="2129098" cy="1055963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</p:grpSp>
      <p:grpSp>
        <p:nvGrpSpPr>
          <p:cNvPr id="10" name="Group 32"/>
          <p:cNvGrpSpPr>
            <a:grpSpLocks/>
          </p:cNvGrpSpPr>
          <p:nvPr/>
        </p:nvGrpSpPr>
        <p:grpSpPr bwMode="auto">
          <a:xfrm>
            <a:off x="4171950" y="1885950"/>
            <a:ext cx="2859789" cy="2662730"/>
            <a:chOff x="4038600" y="2514598"/>
            <a:chExt cx="3813158" cy="3550668"/>
          </a:xfrm>
        </p:grpSpPr>
        <p:sp>
          <p:nvSpPr>
            <p:cNvPr id="9" name="Left Brace 8"/>
            <p:cNvSpPr/>
            <p:nvPr/>
          </p:nvSpPr>
          <p:spPr bwMode="auto">
            <a:xfrm rot="16200000">
              <a:off x="5600732" y="952466"/>
              <a:ext cx="304831" cy="3429095"/>
            </a:xfrm>
            <a:prstGeom prst="lef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28681" name="TextBox 12"/>
            <p:cNvSpPr txBox="1">
              <a:spLocks noChangeArrowheads="1"/>
            </p:cNvSpPr>
            <p:nvPr/>
          </p:nvSpPr>
          <p:spPr bwMode="auto">
            <a:xfrm>
              <a:off x="5931947" y="5634335"/>
              <a:ext cx="1919811" cy="4309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… </a:t>
              </a:r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  <a:sym typeface="Symbol" charset="2"/>
                </a:rPr>
                <a:t>(x + y)× z = 0</a:t>
              </a:r>
              <a:endParaRPr lang="en-US" altLang="x-none" sz="1500" dirty="0">
                <a:solidFill>
                  <a:schemeClr val="bg2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27" name="Curved Connector 26"/>
            <p:cNvCxnSpPr>
              <a:stCxn id="28681" idx="0"/>
              <a:endCxn id="9" idx="1"/>
            </p:cNvCxnSpPr>
            <p:nvPr/>
          </p:nvCxnSpPr>
          <p:spPr bwMode="auto">
            <a:xfrm rot="16200000" flipV="1">
              <a:off x="4915048" y="3657530"/>
              <a:ext cx="2814906" cy="1138705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</p:grp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D61B4A19-4FF8-4A4E-80CF-92D44037B040}"/>
              </a:ext>
            </a:extLst>
          </p:cNvPr>
          <p:cNvSpPr txBox="1">
            <a:spLocks/>
          </p:cNvSpPr>
          <p:nvPr/>
        </p:nvSpPr>
        <p:spPr bwMode="auto">
          <a:xfrm>
            <a:off x="1462088" y="4169849"/>
            <a:ext cx="37147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885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8605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4325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45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charset="2"/>
              <a:buNone/>
            </a:pPr>
            <a:r>
              <a:rPr lang="en-US" altLang="x-none" sz="1800" dirty="0"/>
              <a:t>And think about </a:t>
            </a:r>
            <a:r>
              <a:rPr lang="en-US" altLang="x-none" sz="1800" dirty="0">
                <a:solidFill>
                  <a:srgbClr val="FF0000"/>
                </a:solidFill>
              </a:rPr>
              <a:t>scope</a:t>
            </a:r>
            <a:r>
              <a:rPr lang="en-US" altLang="x-none" sz="1800" dirty="0"/>
              <a:t> of variables like with programming!</a:t>
            </a:r>
          </a:p>
        </p:txBody>
      </p:sp>
      <p:sp>
        <p:nvSpPr>
          <p:cNvPr id="11" name="3 Marcador de número de diapositiva">
            <a:extLst>
              <a:ext uri="{FF2B5EF4-FFF2-40B4-BE49-F238E27FC236}">
                <a16:creationId xmlns:a16="http://schemas.microsoft.com/office/drawing/2014/main" id="{50EC4BD8-31F1-C722-DC2D-5A248D1E5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5</a:t>
            </a:fld>
            <a:endParaRPr lang="pt-BR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2BE93CC-B37B-A3CD-34A1-53870B66419E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Deciphering nested quantifiers isn</a:t>
            </a:r>
            <a:r>
              <a:rPr lang="en-US" altLang="ja-JP" sz="3200" dirty="0"/>
              <a:t>’t as scary as it looks…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A few more examples…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657350" y="1200150"/>
            <a:ext cx="5829300" cy="3543300"/>
          </a:xfrm>
        </p:spPr>
        <p:txBody>
          <a:bodyPr/>
          <a:lstStyle/>
          <a:p>
            <a:pPr marL="257175" lvl="1" indent="-257175">
              <a:buNone/>
            </a:pPr>
            <a:r>
              <a:rPr lang="en-US" altLang="x-none" sz="1800" dirty="0">
                <a:sym typeface="Symbol" charset="2"/>
              </a:rPr>
              <a:t>x y (x + y = y + x)</a:t>
            </a:r>
          </a:p>
          <a:p>
            <a:pPr marL="257175" lvl="1" indent="-257175"/>
            <a:r>
              <a:rPr lang="en-US" altLang="x-none" dirty="0"/>
              <a:t>For all integers x and for all integers y, x + y = y + x</a:t>
            </a:r>
          </a:p>
          <a:p>
            <a:pPr marL="257175" lvl="1" indent="-257175"/>
            <a:endParaRPr lang="en-US" altLang="x-none" dirty="0"/>
          </a:p>
          <a:p>
            <a:pPr marL="257175" lvl="1" indent="-257175"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>
                <a:sym typeface="Symbol" charset="2"/>
              </a:rPr>
              <a:t>x y z [(</a:t>
            </a:r>
            <a:r>
              <a:rPr lang="en-US" altLang="x-none" dirty="0" err="1">
                <a:sym typeface="Symbol" charset="2"/>
              </a:rPr>
              <a:t>x+y</a:t>
            </a:r>
            <a:r>
              <a:rPr lang="en-US" altLang="x-none" dirty="0">
                <a:sym typeface="Symbol" charset="2"/>
              </a:rPr>
              <a:t>)+z = x+(</a:t>
            </a:r>
            <a:r>
              <a:rPr lang="en-US" altLang="x-none" dirty="0" err="1">
                <a:sym typeface="Symbol" charset="2"/>
              </a:rPr>
              <a:t>y+z</a:t>
            </a:r>
            <a:r>
              <a:rPr lang="en-US" altLang="x-none" dirty="0">
                <a:sym typeface="Symbol" charset="2"/>
              </a:rPr>
              <a:t>)]</a:t>
            </a:r>
            <a:endParaRPr lang="en-US" altLang="x-none" dirty="0"/>
          </a:p>
          <a:p>
            <a:pPr marL="257175" lvl="1" indent="-257175"/>
            <a:r>
              <a:rPr lang="en-US" altLang="x-none" dirty="0"/>
              <a:t>For all integers x, for all integers y, and for all integers z, (</a:t>
            </a:r>
            <a:r>
              <a:rPr lang="en-US" altLang="x-none" dirty="0" err="1"/>
              <a:t>x+y</a:t>
            </a:r>
            <a:r>
              <a:rPr lang="en-US" altLang="x-none" dirty="0"/>
              <a:t>)+z = x+(</a:t>
            </a:r>
            <a:r>
              <a:rPr lang="en-US" altLang="x-none" dirty="0" err="1"/>
              <a:t>y+z</a:t>
            </a:r>
            <a:r>
              <a:rPr lang="en-US" altLang="x-none" dirty="0"/>
              <a:t>)</a:t>
            </a:r>
          </a:p>
          <a:p>
            <a:pPr marL="257175" lvl="1" indent="-257175"/>
            <a:endParaRPr lang="en-US" altLang="x-none" dirty="0"/>
          </a:p>
          <a:p>
            <a:pPr marL="257175" lvl="1" indent="-257175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>
                <a:sym typeface="Symbol" charset="2"/>
              </a:rPr>
              <a:t>x y (x × y = 0)</a:t>
            </a:r>
          </a:p>
          <a:p>
            <a:pPr marL="257175" lvl="1" indent="-257175"/>
            <a:r>
              <a:rPr lang="en-US" altLang="x-none" dirty="0">
                <a:sym typeface="Symbol" charset="2"/>
              </a:rPr>
              <a:t>There exists an x such that for all y, x × y = 0</a:t>
            </a:r>
            <a:endParaRPr lang="en-US" altLang="x-none" dirty="0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829050" y="1891904"/>
            <a:ext cx="3314700" cy="553998"/>
            <a:chOff x="3581400" y="2521803"/>
            <a:chExt cx="4419600" cy="739317"/>
          </a:xfrm>
        </p:grpSpPr>
        <p:cxnSp>
          <p:nvCxnSpPr>
            <p:cNvPr id="6" name="Curved Connector 5"/>
            <p:cNvCxnSpPr>
              <a:cxnSpLocks/>
              <a:stCxn id="29704" idx="1"/>
            </p:cNvCxnSpPr>
            <p:nvPr/>
          </p:nvCxnSpPr>
          <p:spPr bwMode="auto">
            <a:xfrm rot="10800000" flipV="1">
              <a:off x="3581400" y="2891460"/>
              <a:ext cx="1524000" cy="369659"/>
            </a:xfrm>
            <a:prstGeom prst="curvedConnector3">
              <a:avLst>
                <a:gd name="adj1" fmla="val 99391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704" name="TextBox 7"/>
            <p:cNvSpPr txBox="1">
              <a:spLocks noChangeArrowheads="1"/>
            </p:cNvSpPr>
            <p:nvPr/>
          </p:nvSpPr>
          <p:spPr bwMode="auto">
            <a:xfrm>
              <a:off x="5105400" y="2521803"/>
              <a:ext cx="2895600" cy="739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This is the associative law for addition!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829050" y="806055"/>
            <a:ext cx="3486150" cy="596500"/>
            <a:chOff x="3581400" y="1074003"/>
            <a:chExt cx="4648200" cy="796035"/>
          </a:xfrm>
        </p:grpSpPr>
        <p:sp>
          <p:nvSpPr>
            <p:cNvPr id="29701" name="TextBox 3"/>
            <p:cNvSpPr txBox="1">
              <a:spLocks noChangeArrowheads="1"/>
            </p:cNvSpPr>
            <p:nvPr/>
          </p:nvSpPr>
          <p:spPr bwMode="auto">
            <a:xfrm>
              <a:off x="5085680" y="1074003"/>
              <a:ext cx="3143920" cy="739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This is the commutative law for addition!</a:t>
              </a:r>
            </a:p>
          </p:txBody>
        </p:sp>
        <p:cxnSp>
          <p:nvCxnSpPr>
            <p:cNvPr id="15" name="Curved Connector 5"/>
            <p:cNvCxnSpPr>
              <a:stCxn id="29701" idx="1"/>
            </p:cNvCxnSpPr>
            <p:nvPr/>
          </p:nvCxnSpPr>
          <p:spPr bwMode="auto">
            <a:xfrm rot="10800000" flipV="1">
              <a:off x="3581400" y="1443660"/>
              <a:ext cx="1504280" cy="42637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F9D7020D-A6D4-B955-B43F-6D000D45F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2228850"/>
          </a:xfrm>
        </p:spPr>
        <p:txBody>
          <a:bodyPr/>
          <a:lstStyle/>
          <a:p>
            <a:pPr marL="257175" lvl="1" indent="-257175">
              <a:buNone/>
            </a:pPr>
            <a:r>
              <a:rPr lang="en-US" altLang="x-none" sz="1800" i="1" dirty="0">
                <a:solidFill>
                  <a:schemeClr val="bg2"/>
                </a:solidFill>
                <a:sym typeface="Symbol" charset="2"/>
              </a:rPr>
              <a:t>Consider</a:t>
            </a:r>
            <a:r>
              <a:rPr lang="en-US" altLang="x-none" sz="1800" b="1" i="1" dirty="0">
                <a:sym typeface="Symbol" charset="2"/>
              </a:rPr>
              <a:t>:</a:t>
            </a:r>
            <a:r>
              <a:rPr lang="en-US" altLang="x-none" sz="1800" dirty="0">
                <a:sym typeface="Symbol" charset="2"/>
              </a:rPr>
              <a:t> x y (x + y = 0)</a:t>
            </a:r>
          </a:p>
          <a:p>
            <a:pPr marL="514350" lvl="2" indent="-257175"/>
            <a:r>
              <a:rPr lang="en-US" altLang="x-none" sz="1500" dirty="0">
                <a:sym typeface="Symbol" charset="2"/>
              </a:rPr>
              <a:t>Every integer has an additive inverse</a:t>
            </a:r>
          </a:p>
          <a:p>
            <a:pPr marL="257175" lvl="1" indent="-257175"/>
            <a:endParaRPr lang="en-US" altLang="x-none" sz="1950" dirty="0">
              <a:sym typeface="Symbol" charset="2"/>
            </a:endParaRPr>
          </a:p>
          <a:p>
            <a:pPr marL="257175" lvl="1" indent="-257175">
              <a:buNone/>
            </a:pPr>
            <a:r>
              <a:rPr lang="en-US" altLang="x-none" sz="1800" i="1" dirty="0">
                <a:solidFill>
                  <a:schemeClr val="bg2"/>
                </a:solidFill>
                <a:sym typeface="Symbol" charset="2"/>
              </a:rPr>
              <a:t>Transpose</a:t>
            </a:r>
            <a:r>
              <a:rPr lang="en-US" altLang="x-none" sz="1800" b="1" i="1" dirty="0">
                <a:sym typeface="Symbol" charset="2"/>
              </a:rPr>
              <a:t>:</a:t>
            </a:r>
            <a:r>
              <a:rPr lang="en-US" altLang="x-none" sz="1800" b="1" dirty="0">
                <a:sym typeface="Symbol" charset="2"/>
              </a:rPr>
              <a:t> </a:t>
            </a:r>
            <a:r>
              <a:rPr lang="en-US" altLang="x-none" sz="1800" dirty="0">
                <a:sym typeface="Symbol" charset="2"/>
              </a:rPr>
              <a:t>y x (x + y = 0)</a:t>
            </a:r>
          </a:p>
          <a:p>
            <a:pPr marL="514350" lvl="2" indent="-257175"/>
            <a:r>
              <a:rPr lang="en-US" altLang="x-none" sz="1650" dirty="0">
                <a:sym typeface="Symbol" charset="2"/>
              </a:rPr>
              <a:t>There exists some integer y such that when added to any other integer x, the sum of x and y is 0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743450" y="800101"/>
            <a:ext cx="2457450" cy="553998"/>
            <a:chOff x="4800600" y="1066800"/>
            <a:chExt cx="3276600" cy="738518"/>
          </a:xfrm>
        </p:grpSpPr>
        <p:sp>
          <p:nvSpPr>
            <p:cNvPr id="30733" name="TextBox 3"/>
            <p:cNvSpPr txBox="1">
              <a:spLocks noChangeArrowheads="1"/>
            </p:cNvSpPr>
            <p:nvPr/>
          </p:nvSpPr>
          <p:spPr bwMode="auto">
            <a:xfrm>
              <a:off x="5791200" y="1066800"/>
              <a:ext cx="2286000" cy="738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Clearly true!  Just set y = -x</a:t>
              </a:r>
            </a:p>
          </p:txBody>
        </p:sp>
        <p:cxnSp>
          <p:nvCxnSpPr>
            <p:cNvPr id="7" name="Shape 6"/>
            <p:cNvCxnSpPr>
              <a:stCxn id="30733" idx="1"/>
            </p:cNvCxnSpPr>
            <p:nvPr/>
          </p:nvCxnSpPr>
          <p:spPr bwMode="auto">
            <a:xfrm rot="10800000" flipV="1">
              <a:off x="4800600" y="1436059"/>
              <a:ext cx="990600" cy="240222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755529" y="1717184"/>
            <a:ext cx="2331072" cy="456125"/>
            <a:chOff x="4816705" y="2289723"/>
            <a:chExt cx="3108095" cy="607773"/>
          </a:xfrm>
        </p:grpSpPr>
        <p:sp>
          <p:nvSpPr>
            <p:cNvPr id="30731" name="TextBox 3"/>
            <p:cNvSpPr txBox="1">
              <a:spLocks noChangeArrowheads="1"/>
            </p:cNvSpPr>
            <p:nvPr/>
          </p:nvSpPr>
          <p:spPr bwMode="auto">
            <a:xfrm>
              <a:off x="6477000" y="2289723"/>
              <a:ext cx="1447800" cy="4306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dirty="0">
                  <a:solidFill>
                    <a:schemeClr val="bg2"/>
                  </a:solidFill>
                  <a:latin typeface="Comic Neue" panose="02000000000000000000" pitchFamily="2" charset="0"/>
                </a:rPr>
                <a:t>Not true…</a:t>
              </a:r>
            </a:p>
          </p:txBody>
        </p:sp>
        <p:cxnSp>
          <p:nvCxnSpPr>
            <p:cNvPr id="11" name="Curved Connector 10"/>
            <p:cNvCxnSpPr>
              <a:stCxn id="30731" idx="1"/>
            </p:cNvCxnSpPr>
            <p:nvPr/>
          </p:nvCxnSpPr>
          <p:spPr bwMode="auto">
            <a:xfrm rot="10800000" flipV="1">
              <a:off x="4816705" y="2505028"/>
              <a:ext cx="1660297" cy="39246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428750" y="3748876"/>
            <a:ext cx="62865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800" b="1" dirty="0">
                <a:solidFill>
                  <a:schemeClr val="bg2"/>
                </a:solidFill>
                <a:latin typeface="Trebuchet MS" charset="0"/>
              </a:rPr>
              <a:t>Remember:</a:t>
            </a:r>
            <a:r>
              <a:rPr lang="en-US" altLang="x-none" sz="1800" dirty="0">
                <a:solidFill>
                  <a:schemeClr val="bg2"/>
                </a:solidFill>
                <a:latin typeface="Trebuchet MS" charset="0"/>
              </a:rPr>
              <a:t> </a:t>
            </a:r>
            <a:r>
              <a:rPr lang="en-US" altLang="x-none" sz="1800" dirty="0">
                <a:latin typeface="Trebuchet MS" charset="0"/>
              </a:rPr>
              <a:t>When reading from left to right, later quantifiers are within the scope of earlier ones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714500" y="1396539"/>
            <a:ext cx="3771900" cy="317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828800" y="2366493"/>
            <a:ext cx="5543550" cy="662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4E45DBDE-76D7-DAFA-B8C0-36A211B05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7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E64A138-1C59-B3F2-AC82-3164D037BC4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Since we always read from left to right, the order of quantifiers matters!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13" grpId="0"/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x-none" sz="2000" dirty="0"/>
              <a:t>Translating mathematical expressions is often </a:t>
            </a:r>
            <a:r>
              <a:rPr lang="en-US" altLang="x-none" sz="2000" dirty="0">
                <a:solidFill>
                  <a:schemeClr val="bg2"/>
                </a:solidFill>
              </a:rPr>
              <a:t>easier</a:t>
            </a:r>
            <a:r>
              <a:rPr lang="en-US" altLang="x-none" sz="2000" dirty="0">
                <a:solidFill>
                  <a:srgbClr val="FF0000"/>
                </a:solidFill>
              </a:rPr>
              <a:t> </a:t>
            </a:r>
            <a:r>
              <a:rPr lang="en-US" altLang="x-none" sz="2000" dirty="0"/>
              <a:t>than translating English statements!</a:t>
            </a:r>
          </a:p>
          <a:p>
            <a:pPr marL="0" indent="0"/>
            <a:endParaRPr lang="en-US" altLang="x-none" sz="2000" dirty="0"/>
          </a:p>
          <a:p>
            <a:pPr marL="0" indent="0">
              <a:buNone/>
            </a:pPr>
            <a:r>
              <a:rPr lang="en-US" altLang="x-none" sz="2000" dirty="0">
                <a:solidFill>
                  <a:schemeClr val="bg2"/>
                </a:solidFill>
              </a:rPr>
              <a:t>Steps</a:t>
            </a:r>
            <a:r>
              <a:rPr lang="en-US" altLang="x-none" sz="2000" dirty="0"/>
              <a:t>: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sz="2000" dirty="0"/>
              <a:t>Rewrite statement to make quantification and logical operators more explicit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sz="2000" dirty="0"/>
              <a:t>Determine the order in which quantifiers should appear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sz="2000" dirty="0"/>
              <a:t>Generate logical expression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5BF091DE-1197-BAC8-BBFF-0BD57F4AE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8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03DB97-2FA5-53E1-C966-7E8BEE925A98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Many mathematical statements can be translated into logical statements with nested quantifiers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1657350" y="1179775"/>
            <a:ext cx="5829300" cy="8001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Statement</a:t>
            </a:r>
            <a:r>
              <a:rPr lang="en-US" altLang="x-none" b="1" i="1" dirty="0"/>
              <a:t>: </a:t>
            </a:r>
            <a:r>
              <a:rPr lang="en-US" altLang="x-none" dirty="0"/>
              <a:t>Every real number except zero has a multiplicative inverse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2869083" y="1265581"/>
            <a:ext cx="2000250" cy="285750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eaLnBrk="0" hangingPunct="0">
              <a:defRPr/>
            </a:pPr>
            <a:endParaRPr lang="en-US" sz="1050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3869210" y="836879"/>
            <a:ext cx="3207844" cy="428701"/>
            <a:chOff x="3634947" y="914400"/>
            <a:chExt cx="4276881" cy="571599"/>
          </a:xfrm>
        </p:grpSpPr>
        <p:sp>
          <p:nvSpPr>
            <p:cNvPr id="32796" name="TextBox 4"/>
            <p:cNvSpPr txBox="1">
              <a:spLocks noChangeArrowheads="1"/>
            </p:cNvSpPr>
            <p:nvPr/>
          </p:nvSpPr>
          <p:spPr bwMode="auto">
            <a:xfrm>
              <a:off x="5562600" y="914400"/>
              <a:ext cx="2349228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Universal quantifier</a:t>
              </a:r>
            </a:p>
          </p:txBody>
        </p:sp>
        <p:cxnSp>
          <p:nvCxnSpPr>
            <p:cNvPr id="7" name="Shape 6"/>
            <p:cNvCxnSpPr>
              <a:stCxn id="32796" idx="1"/>
              <a:endCxn id="4" idx="0"/>
            </p:cNvCxnSpPr>
            <p:nvPr/>
          </p:nvCxnSpPr>
          <p:spPr bwMode="auto">
            <a:xfrm rot="10800000" flipV="1">
              <a:off x="3634947" y="1129842"/>
              <a:ext cx="1927654" cy="356157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0" name="Rounded Rectangle 9"/>
          <p:cNvSpPr/>
          <p:nvPr/>
        </p:nvSpPr>
        <p:spPr bwMode="auto">
          <a:xfrm>
            <a:off x="1714500" y="1522675"/>
            <a:ext cx="2400300" cy="285750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eaLnBrk="0" hangingPunct="0">
              <a:defRPr/>
            </a:pPr>
            <a:endParaRPr lang="en-US" sz="1050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2914651" y="1832279"/>
            <a:ext cx="1039565" cy="470746"/>
            <a:chOff x="2362199" y="2241608"/>
            <a:chExt cx="1385951" cy="627720"/>
          </a:xfrm>
        </p:grpSpPr>
        <p:sp>
          <p:nvSpPr>
            <p:cNvPr id="32794" name="TextBox 10"/>
            <p:cNvSpPr txBox="1">
              <a:spLocks noChangeArrowheads="1"/>
            </p:cNvSpPr>
            <p:nvPr/>
          </p:nvSpPr>
          <p:spPr bwMode="auto">
            <a:xfrm>
              <a:off x="2514600" y="2438401"/>
              <a:ext cx="1233550" cy="430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x × y = 1</a:t>
              </a:r>
            </a:p>
          </p:txBody>
        </p:sp>
        <p:cxnSp>
          <p:nvCxnSpPr>
            <p:cNvPr id="12" name="Shape 11"/>
            <p:cNvCxnSpPr>
              <a:stCxn id="32794" idx="1"/>
              <a:endCxn id="10" idx="2"/>
            </p:cNvCxnSpPr>
            <p:nvPr/>
          </p:nvCxnSpPr>
          <p:spPr bwMode="auto">
            <a:xfrm rot="10800000">
              <a:off x="2362199" y="2241608"/>
              <a:ext cx="152402" cy="412257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5" name="Rounded Rectangle 14"/>
          <p:cNvSpPr/>
          <p:nvPr/>
        </p:nvSpPr>
        <p:spPr bwMode="auto">
          <a:xfrm>
            <a:off x="6469737" y="1284631"/>
            <a:ext cx="285750" cy="285750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eaLnBrk="0" hangingPunct="0">
              <a:defRPr/>
            </a:pPr>
            <a:endParaRPr lang="en-US" sz="1050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4572000" y="1570382"/>
            <a:ext cx="3143250" cy="1020698"/>
            <a:chOff x="4572000" y="1892395"/>
            <a:chExt cx="4191000" cy="1360795"/>
          </a:xfrm>
        </p:grpSpPr>
        <p:sp>
          <p:nvSpPr>
            <p:cNvPr id="32792" name="TextBox 15"/>
            <p:cNvSpPr txBox="1">
              <a:spLocks noChangeArrowheads="1"/>
            </p:cNvSpPr>
            <p:nvPr/>
          </p:nvSpPr>
          <p:spPr bwMode="auto">
            <a:xfrm>
              <a:off x="4572000" y="2514600"/>
              <a:ext cx="4191000" cy="738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Singular—suggestive of an existential quantifier</a:t>
              </a:r>
            </a:p>
          </p:txBody>
        </p:sp>
        <p:cxnSp>
          <p:nvCxnSpPr>
            <p:cNvPr id="17" name="Shape 16"/>
            <p:cNvCxnSpPr>
              <a:stCxn id="32792" idx="0"/>
              <a:endCxn id="15" idx="2"/>
            </p:cNvCxnSpPr>
            <p:nvPr/>
          </p:nvCxnSpPr>
          <p:spPr bwMode="auto">
            <a:xfrm rot="5400000" flipH="1" flipV="1">
              <a:off x="6669055" y="1890840"/>
              <a:ext cx="622206" cy="625316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1657350" y="2779975"/>
            <a:ext cx="58293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rgbClr val="0046AA"/>
              </a:buClr>
              <a:buFont typeface="Wingdings" charset="2"/>
              <a:buNone/>
            </a:pPr>
            <a:r>
              <a:rPr lang="en-US" altLang="x-none" sz="1800" i="1" dirty="0">
                <a:solidFill>
                  <a:schemeClr val="bg2"/>
                </a:solidFill>
                <a:latin typeface="Trebuchet MS" charset="0"/>
                <a:ea typeface="Osaka" charset="-128"/>
              </a:rPr>
              <a:t>Rewrite</a:t>
            </a:r>
            <a:r>
              <a:rPr lang="en-US" altLang="x-none" sz="1800" b="1" i="1" dirty="0">
                <a:latin typeface="Trebuchet MS" charset="0"/>
                <a:ea typeface="Osaka" charset="-128"/>
              </a:rPr>
              <a:t>: </a:t>
            </a:r>
            <a:r>
              <a:rPr lang="en-US" altLang="x-none" sz="1800" dirty="0">
                <a:latin typeface="Trebuchet MS" charset="0"/>
                <a:ea typeface="Osaka" charset="-128"/>
              </a:rPr>
              <a:t>For every real number x, if x ≠ 0, then there exists a real number y such that x × y = 1.</a:t>
            </a:r>
          </a:p>
        </p:txBody>
      </p:sp>
      <p:sp>
        <p:nvSpPr>
          <p:cNvPr id="32778" name="Content Placeholder 2"/>
          <p:cNvSpPr txBox="1">
            <a:spLocks/>
          </p:cNvSpPr>
          <p:nvPr/>
        </p:nvSpPr>
        <p:spPr bwMode="auto">
          <a:xfrm>
            <a:off x="1657350" y="4438818"/>
            <a:ext cx="58293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rgbClr val="0046AA"/>
              </a:buClr>
            </a:pPr>
            <a:r>
              <a:rPr lang="en-US" altLang="x-none" sz="1800" b="1" i="1" dirty="0">
                <a:latin typeface="Trebuchet MS" charset="0"/>
                <a:ea typeface="Osaka" charset="-128"/>
              </a:rPr>
              <a:t>Translation:  </a:t>
            </a:r>
            <a:r>
              <a:rPr lang="en-US" altLang="x-none" sz="1800" dirty="0">
                <a:sym typeface="Symbol" charset="2"/>
              </a:rPr>
              <a:t>x [(x ≠ 0) → y (x × y = 1)]  </a:t>
            </a:r>
            <a:r>
              <a:rPr lang="en-US" altLang="x-none" sz="1800" u="sng" dirty="0">
                <a:sym typeface="Symbol" charset="2"/>
              </a:rPr>
              <a:t>OR</a:t>
            </a:r>
          </a:p>
          <a:p>
            <a:pPr>
              <a:spcBef>
                <a:spcPct val="20000"/>
              </a:spcBef>
              <a:buClr>
                <a:srgbClr val="0046AA"/>
              </a:buClr>
            </a:pPr>
            <a:r>
              <a:rPr lang="en-US" altLang="x-none" sz="1800" dirty="0">
                <a:sym typeface="Symbol" charset="2"/>
              </a:rPr>
              <a:t>		   x y [(x ≠ 0) → (x × y = 1)] </a:t>
            </a:r>
            <a:endParaRPr lang="en-US" altLang="x-none" sz="1800" u="sng" dirty="0">
              <a:latin typeface="Trebuchet MS" charset="0"/>
              <a:ea typeface="Osaka" charset="-128"/>
            </a:endParaRP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1314450" y="2437075"/>
            <a:ext cx="1428750" cy="457200"/>
            <a:chOff x="228600" y="3048000"/>
            <a:chExt cx="1905000" cy="609600"/>
          </a:xfrm>
        </p:grpSpPr>
        <p:sp>
          <p:nvSpPr>
            <p:cNvPr id="32790" name="TextBox 21"/>
            <p:cNvSpPr txBox="1">
              <a:spLocks noChangeArrowheads="1"/>
            </p:cNvSpPr>
            <p:nvPr/>
          </p:nvSpPr>
          <p:spPr bwMode="auto">
            <a:xfrm>
              <a:off x="228600" y="3048000"/>
              <a:ext cx="91440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800" b="1" i="1" dirty="0">
                  <a:solidFill>
                    <a:srgbClr val="FF0000"/>
                  </a:solidFill>
                  <a:latin typeface="Comic Neue" panose="02000000000000000000" pitchFamily="2" charset="0"/>
                  <a:sym typeface="Symbol" charset="2"/>
                </a:rPr>
                <a:t>x </a:t>
              </a:r>
              <a:endParaRPr lang="en-US" altLang="x-none" sz="180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32784" name="Shape 23"/>
            <p:cNvCxnSpPr>
              <a:cxnSpLocks noChangeShapeType="1"/>
            </p:cNvCxnSpPr>
            <p:nvPr/>
          </p:nvCxnSpPr>
          <p:spPr bwMode="auto">
            <a:xfrm>
              <a:off x="1143000" y="3278188"/>
              <a:ext cx="990600" cy="379412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cxnSp>
        <p:nvCxnSpPr>
          <p:cNvPr id="32785" name="Straight Connector 25"/>
          <p:cNvCxnSpPr>
            <a:cxnSpLocks noChangeShapeType="1"/>
          </p:cNvCxnSpPr>
          <p:nvPr/>
        </p:nvCxnSpPr>
        <p:spPr bwMode="auto">
          <a:xfrm>
            <a:off x="2743200" y="3121685"/>
            <a:ext cx="2400300" cy="119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6" name="Straight Connector 31"/>
          <p:cNvCxnSpPr>
            <a:cxnSpLocks noChangeShapeType="1"/>
          </p:cNvCxnSpPr>
          <p:nvPr/>
        </p:nvCxnSpPr>
        <p:spPr bwMode="auto">
          <a:xfrm>
            <a:off x="5314950" y="3121685"/>
            <a:ext cx="1371600" cy="119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7" name="Straight Connector 33"/>
          <p:cNvCxnSpPr>
            <a:cxnSpLocks noChangeShapeType="1"/>
          </p:cNvCxnSpPr>
          <p:nvPr/>
        </p:nvCxnSpPr>
        <p:spPr bwMode="auto">
          <a:xfrm>
            <a:off x="1771650" y="3407435"/>
            <a:ext cx="4286250" cy="119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6057900" y="3180025"/>
            <a:ext cx="1828800" cy="894636"/>
            <a:chOff x="6553200" y="4038600"/>
            <a:chExt cx="2438400" cy="1192909"/>
          </a:xfrm>
        </p:grpSpPr>
        <p:sp>
          <p:nvSpPr>
            <p:cNvPr id="32788" name="TextBox 36"/>
            <p:cNvSpPr txBox="1">
              <a:spLocks noChangeArrowheads="1"/>
            </p:cNvSpPr>
            <p:nvPr/>
          </p:nvSpPr>
          <p:spPr bwMode="auto">
            <a:xfrm>
              <a:off x="6553200" y="4800600"/>
              <a:ext cx="2438400" cy="430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  <a:sym typeface="Symbol" charset="2"/>
                </a:rPr>
                <a:t>(x </a:t>
              </a:r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  <a:ea typeface="ＭＳ ゴシック" charset="-128"/>
                  <a:sym typeface="Symbol" charset="2"/>
                </a:rPr>
                <a:t>≠</a:t>
              </a:r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  <a:sym typeface="Symbol" charset="2"/>
                </a:rPr>
                <a:t> 0) → … </a:t>
              </a:r>
              <a:endPara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13" name="Shape 23"/>
            <p:cNvCxnSpPr>
              <a:cxnSpLocks noChangeShapeType="1"/>
            </p:cNvCxnSpPr>
            <p:nvPr/>
          </p:nvCxnSpPr>
          <p:spPr bwMode="auto">
            <a:xfrm rot="16200000" flipV="1">
              <a:off x="7048480" y="4076720"/>
              <a:ext cx="762039" cy="685800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2000250" y="3465774"/>
            <a:ext cx="2286000" cy="608893"/>
            <a:chOff x="1143000" y="4419600"/>
            <a:chExt cx="3048000" cy="811920"/>
          </a:xfrm>
        </p:grpSpPr>
        <p:sp>
          <p:nvSpPr>
            <p:cNvPr id="11" name="TextBox 40"/>
            <p:cNvSpPr txBox="1">
              <a:spLocks noChangeArrowheads="1"/>
            </p:cNvSpPr>
            <p:nvPr/>
          </p:nvSpPr>
          <p:spPr bwMode="auto">
            <a:xfrm>
              <a:off x="1143000" y="4800600"/>
              <a:ext cx="3048000" cy="430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  <a:sym typeface="Symbol" charset="2"/>
                </a:rPr>
                <a:t>… y (x × y = 1)</a:t>
              </a:r>
              <a:endPara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32791" name="Shape 23"/>
            <p:cNvCxnSpPr>
              <a:cxnSpLocks noChangeShapeType="1"/>
            </p:cNvCxnSpPr>
            <p:nvPr/>
          </p:nvCxnSpPr>
          <p:spPr bwMode="auto">
            <a:xfrm flipH="1" flipV="1">
              <a:off x="3886200" y="4419600"/>
              <a:ext cx="304800" cy="611235"/>
            </a:xfrm>
            <a:prstGeom prst="curvedConnector4">
              <a:avLst>
                <a:gd name="adj1" fmla="val -75000"/>
                <a:gd name="adj2" fmla="val 68866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1565412" y="4495968"/>
            <a:ext cx="5114522" cy="628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4" name="3 Marcador de número de diapositiva">
            <a:extLst>
              <a:ext uri="{FF2B5EF4-FFF2-40B4-BE49-F238E27FC236}">
                <a16:creationId xmlns:a16="http://schemas.microsoft.com/office/drawing/2014/main" id="{9093A7E4-9D17-F3E1-9636-C0FC50980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9</a:t>
            </a:fld>
            <a:endParaRPr lang="pt-BR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1A6D460-AC14-960F-A25E-8B20C3616395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Let</a:t>
            </a:r>
            <a:r>
              <a:rPr lang="en-US" altLang="ja-JP" sz="3200" dirty="0"/>
              <a:t>’s try a translation…</a:t>
            </a:r>
            <a:endParaRPr lang="en-US" altLang="x-none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8634362-6CB7-7BE4-E10C-B46330131D62}"/>
              </a:ext>
            </a:extLst>
          </p:cNvPr>
          <p:cNvSpPr/>
          <p:nvPr/>
        </p:nvSpPr>
        <p:spPr>
          <a:xfrm>
            <a:off x="1390441" y="2863557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3753668-C78C-60F0-2C92-93681840AA9B}"/>
              </a:ext>
            </a:extLst>
          </p:cNvPr>
          <p:cNvSpPr/>
          <p:nvPr/>
        </p:nvSpPr>
        <p:spPr>
          <a:xfrm>
            <a:off x="2734415" y="2579351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728E027-2176-2364-004F-8A102FB88D85}"/>
              </a:ext>
            </a:extLst>
          </p:cNvPr>
          <p:cNvSpPr/>
          <p:nvPr/>
        </p:nvSpPr>
        <p:spPr>
          <a:xfrm>
            <a:off x="1390441" y="4440700"/>
            <a:ext cx="231112" cy="231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5" grpId="0" animBg="1"/>
      <p:bldP spid="20" grpId="0"/>
      <p:bldP spid="30" grpId="0" animBg="1"/>
      <p:bldP spid="18" grpId="0" animBg="1"/>
      <p:bldP spid="19" grpId="0" animBg="1"/>
      <p:bldP spid="21" grpId="0" animBg="1"/>
    </p:bldLst>
  </p:timing>
</p:sld>
</file>

<file path=ppt/theme/theme1.xml><?xml version="1.0" encoding="utf-8"?>
<a:theme xmlns:a="http://schemas.openxmlformats.org/drawingml/2006/main" name="Brilho">
  <a:themeElements>
    <a:clrScheme name="Executivo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3617</TotalTime>
  <Words>2797</Words>
  <Application>Microsoft Macintosh PowerPoint</Application>
  <PresentationFormat>On-screen Show (16:9)</PresentationFormat>
  <Paragraphs>312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Comic Neue</vt:lpstr>
      <vt:lpstr>Symbol</vt:lpstr>
      <vt:lpstr>Trebuchet MS</vt:lpstr>
      <vt:lpstr>Wingdings</vt:lpstr>
      <vt:lpstr>Brilho</vt:lpstr>
      <vt:lpstr>CS 441: Nested Quantifiers</vt:lpstr>
      <vt:lpstr>[Key CS Link] Nested quantifiers</vt:lpstr>
      <vt:lpstr>Today’s topics</vt:lpstr>
      <vt:lpstr>Nested quantifiers???</vt:lpstr>
      <vt:lpstr>PowerPoint Presentation</vt:lpstr>
      <vt:lpstr>A few more examples…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In-class Activities</vt:lpstr>
      <vt:lpstr>PowerPoint Presentation</vt:lpstr>
      <vt:lpstr>Let’s try an example…</vt:lpstr>
      <vt:lpstr>Translate the following from English</vt:lpstr>
      <vt:lpstr>PowerPoint Presentation</vt:lpstr>
      <vt:lpstr>A few stumbling blocks…</vt:lpstr>
      <vt:lpstr>A few stumbling blocks…</vt:lpstr>
      <vt:lpstr>PowerPoint Presentation</vt:lpstr>
      <vt:lpstr>In-class Activities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Leveraging Unlabeled Data for Sketch-based Understanding</dc:title>
  <dc:creator>Fernando</dc:creator>
  <cp:lastModifiedBy>Nils Ever Murrugarra Llerena</cp:lastModifiedBy>
  <cp:revision>223</cp:revision>
  <cp:lastPrinted>2026-01-21T22:04:39Z</cp:lastPrinted>
  <dcterms:created xsi:type="dcterms:W3CDTF">2011-07-05T14:46:51Z</dcterms:created>
  <dcterms:modified xsi:type="dcterms:W3CDTF">2026-01-28T16:54:53Z</dcterms:modified>
</cp:coreProperties>
</file>