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589" r:id="rId2"/>
    <p:sldId id="615" r:id="rId3"/>
    <p:sldId id="616" r:id="rId4"/>
    <p:sldId id="285" r:id="rId5"/>
    <p:sldId id="297" r:id="rId6"/>
    <p:sldId id="287" r:id="rId7"/>
    <p:sldId id="347" r:id="rId8"/>
    <p:sldId id="288" r:id="rId9"/>
    <p:sldId id="300" r:id="rId10"/>
    <p:sldId id="617" r:id="rId11"/>
    <p:sldId id="299" r:id="rId12"/>
    <p:sldId id="301" r:id="rId13"/>
    <p:sldId id="302" r:id="rId14"/>
    <p:sldId id="289" r:id="rId15"/>
    <p:sldId id="608" r:id="rId16"/>
    <p:sldId id="314" r:id="rId17"/>
    <p:sldId id="338" r:id="rId18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4608">
          <p15:clr>
            <a:srgbClr val="A4A3A4"/>
          </p15:clr>
        </p15:guide>
        <p15:guide id="3" pos="288">
          <p15:clr>
            <a:srgbClr val="A4A3A4"/>
          </p15:clr>
        </p15:guide>
        <p15:guide id="4" pos="5472">
          <p15:clr>
            <a:srgbClr val="A4A3A4"/>
          </p15:clr>
        </p15:guide>
        <p15:guide id="5" orient="horz" pos="1712">
          <p15:clr>
            <a:srgbClr val="9AA0A6"/>
          </p15:clr>
        </p15:guide>
        <p15:guide id="6" pos="2592">
          <p15:clr>
            <a:srgbClr val="9AA0A6"/>
          </p15:clr>
        </p15:guide>
        <p15:guide id="7" pos="3168">
          <p15:clr>
            <a:srgbClr val="9AA0A6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0" roundtripDataSignature="AMtx7mhS5nRLilGD6T0EpqDE7wj9jhOMe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96AE40-E63F-448E-B565-BE41378B41F9}" name="Nils Ever Murrugarra Llerena" initials="NEML" userId="Nils Ever Murrugarra Llerena" providerId="None"/>
  <p188:author id="{8443ED59-20C7-4FDF-8DCA-8A14D1AA1C8C}" name="Microsoft Office User" initials="MOU" userId="Microsoft Office User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Jiang" initials="" lastIdx="2" clrIdx="0"/>
  <p:cmAuthor id="2" name="Nils" initials="N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08" autoAdjust="0"/>
    <p:restoredTop sz="71763"/>
  </p:normalViewPr>
  <p:slideViewPr>
    <p:cSldViewPr snapToGrid="0">
      <p:cViewPr varScale="1">
        <p:scale>
          <a:sx n="133" d="100"/>
          <a:sy n="133" d="100"/>
        </p:scale>
        <p:origin x="3120" y="192"/>
      </p:cViewPr>
      <p:guideLst>
        <p:guide orient="horz" pos="288"/>
        <p:guide pos="4608"/>
        <p:guide pos="288"/>
        <p:guide pos="5472"/>
        <p:guide orient="horz" pos="1712"/>
        <p:guide pos="2592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80" Type="http://customschemas.google.com/relationships/presentationmetadata" Target="metadata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82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81" Type="http://schemas.openxmlformats.org/officeDocument/2006/relationships/commentAuthors" Target="commentAuthors.xml"/><Relationship Id="rId86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93" name="Google Shape;93;p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1470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Constructive or non-constructive (based on 1)</a:t>
            </a:r>
          </a:p>
          <a:p>
            <a:r>
              <a:rPr lang="en-US" dirty="0"/>
              <a:t>Proof by cases (independent)</a:t>
            </a:r>
          </a:p>
          <a:p>
            <a:endParaRPr lang="en-US" dirty="0"/>
          </a:p>
          <a:p>
            <a:r>
              <a:rPr lang="en-US" dirty="0"/>
              <a:t>At least do Act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976FD-ED7D-1245-9A62-B7B00787A421}" type="slidenum">
              <a:rPr lang="en-US" altLang="x-none" smtClean="0"/>
              <a:pPr/>
              <a:t>16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383844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classroomclipart.com</a:t>
            </a:r>
            <a:r>
              <a:rPr lang="en-US" dirty="0"/>
              <a:t>/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485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Good for small numbers of cases (human based), not large numbers of cases (computer based).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237B380-CF7D-C944-A527-F5EFA621C33C}" type="slidenum">
              <a:rPr lang="en-US" altLang="x-none" sz="1200"/>
              <a:pPr/>
              <a:t>4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Proof by cases, based on the SIGNs of x and y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2F9172B-D945-D740-A24D-1AD0580135A8}" type="slidenum">
              <a:rPr lang="en-US" altLang="x-none" sz="1200"/>
              <a:pPr/>
              <a:t>6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#3, add examples in the board</a:t>
            </a:r>
          </a:p>
          <a:p>
            <a:endParaRPr lang="en-US" dirty="0"/>
          </a:p>
          <a:p>
            <a:r>
              <a:rPr lang="en-US" dirty="0"/>
              <a:t>[Case 1]</a:t>
            </a:r>
          </a:p>
          <a:p>
            <a:r>
              <a:rPr lang="en-US" dirty="0"/>
              <a:t>x = 3</a:t>
            </a:r>
          </a:p>
          <a:p>
            <a:r>
              <a:rPr lang="en-US" dirty="0"/>
              <a:t>y = -2</a:t>
            </a:r>
          </a:p>
          <a:p>
            <a:endParaRPr lang="en-US" dirty="0"/>
          </a:p>
          <a:p>
            <a:r>
              <a:rPr lang="en-US" dirty="0"/>
              <a:t>[Case 2]</a:t>
            </a:r>
          </a:p>
          <a:p>
            <a:r>
              <a:rPr lang="en-US" dirty="0"/>
              <a:t>x = 3</a:t>
            </a:r>
          </a:p>
          <a:p>
            <a:r>
              <a:rPr lang="en-US" dirty="0"/>
              <a:t>y = -4</a:t>
            </a:r>
          </a:p>
          <a:p>
            <a:endParaRPr lang="en-US" dirty="0"/>
          </a:p>
          <a:p>
            <a:r>
              <a:rPr lang="en-US" dirty="0"/>
              <a:t>|</a:t>
            </a:r>
            <a:r>
              <a:rPr lang="en-US" dirty="0" err="1"/>
              <a:t>x+y</a:t>
            </a:r>
            <a:r>
              <a:rPr lang="en-US" dirty="0"/>
              <a:t>| generates a difference. How to write it?</a:t>
            </a:r>
          </a:p>
          <a:p>
            <a:endParaRPr lang="en-US" dirty="0"/>
          </a:p>
          <a:p>
            <a: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|x|+|y| = x+|y|</a:t>
            </a:r>
          </a:p>
          <a:p>
            <a: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/>
          </a:p>
          <a:p>
            <a:r>
              <a:rPr lang="en-US" dirty="0"/>
              <a:t>For #3, we need to apply absolute value to one term, and that will generate a subtraction. Do we have any special </a:t>
            </a:r>
            <a:r>
              <a:rPr lang="en-US" dirty="0" err="1"/>
              <a:t>situtations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7751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113B6-8A6E-85CC-BC63-D6EEE43EF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78BFF299-AE6B-1F91-A6FF-BC8F60CEE4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13B36F1-0245-A242-8BFF-3F06BB8032E8}" type="slidenum">
              <a:rPr lang="en-US" altLang="x-none" sz="1200"/>
              <a:pPr/>
              <a:t>10</a:t>
            </a:fld>
            <a:endParaRPr lang="en-US" altLang="x-none" sz="12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39EA2D9A-7715-FEF6-6F54-BDA1B82A85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A3FBA83E-6770-46F3-E1FF-304B20B1BF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en-US" altLang="x-none" dirty="0"/>
              <a:t>[Special Cases]</a:t>
            </a:r>
          </a:p>
          <a:p>
            <a:pPr eaLnBrk="1" hangingPunct="1"/>
            <a:r>
              <a:rPr lang="en-US" altLang="x-none" dirty="0"/>
              <a:t>[Proof by Cases]</a:t>
            </a:r>
          </a:p>
          <a:p>
            <a:pPr eaLnBrk="1" hangingPunct="1"/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4204131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Constructive</a:t>
            </a:r>
            <a:r>
              <a:rPr lang="en-US" dirty="0"/>
              <a:t>: ﻿Sometimes an existence proof of ∃</a:t>
            </a:r>
            <a:r>
              <a:rPr lang="en-US" dirty="0" err="1"/>
              <a:t>xP</a:t>
            </a:r>
            <a:r>
              <a:rPr lang="en-US" dirty="0"/>
              <a:t>(x) can be given by finding an element a, such that P(a) is true. </a:t>
            </a:r>
          </a:p>
          <a:p>
            <a:endParaRPr lang="en-US" dirty="0"/>
          </a:p>
          <a:p>
            <a:r>
              <a:rPr lang="en-US" b="1" dirty="0"/>
              <a:t>Non-constructive</a:t>
            </a:r>
            <a:r>
              <a:rPr lang="en-US"/>
              <a:t>: ﻿We </a:t>
            </a:r>
            <a:r>
              <a:rPr lang="en-US" dirty="0"/>
              <a:t>do not find an element </a:t>
            </a:r>
            <a:r>
              <a:rPr lang="en-US"/>
              <a:t>a such that </a:t>
            </a:r>
            <a:r>
              <a:rPr lang="en-US" dirty="0"/>
              <a:t>P(a) is true, but rather prove that ∃</a:t>
            </a:r>
            <a:r>
              <a:rPr lang="en-US" dirty="0" err="1"/>
              <a:t>xP</a:t>
            </a:r>
            <a:r>
              <a:rPr lang="en-US" dirty="0"/>
              <a:t>(x) is true in some other 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9853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Rational number</a:t>
            </a:r>
            <a:r>
              <a:rPr lang="en-US" dirty="0"/>
              <a:t>: It can be represented in the form of a fraction. P/Q, where P and Q are integers, and Q ~= 0</a:t>
            </a:r>
          </a:p>
          <a:p>
            <a:endParaRPr lang="en-US" b="1" dirty="0"/>
          </a:p>
          <a:p>
            <a:r>
              <a:rPr lang="en-US" b="1" dirty="0"/>
              <a:t>Irrational number</a:t>
            </a:r>
            <a:r>
              <a:rPr lang="en-US" dirty="0"/>
              <a:t>: It can not be represented in the form of a fraction. E.g. sqrt(2)</a:t>
            </a:r>
          </a:p>
          <a:p>
            <a:endParaRPr lang="en-US" dirty="0"/>
          </a:p>
          <a:p>
            <a:r>
              <a:rPr lang="en-US" dirty="0"/>
              <a:t>Examples of irrational number: sqrt(2) = 1.414…, pi = 3.14 ….,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9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BDB48-5891-ED7A-D161-B27A8F4ED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6D0A9E5A-7A71-007B-6D57-94A19335B6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13B36F1-0245-A242-8BFF-3F06BB8032E8}" type="slidenum">
              <a:rPr lang="en-US" altLang="x-none" sz="1200"/>
              <a:pPr/>
              <a:t>15</a:t>
            </a:fld>
            <a:endParaRPr lang="en-US" altLang="x-none" sz="12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A638C3B6-1CCB-55E7-41AC-62297B1AE4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850B5CD-0E18-AAAE-7472-B5602B73A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en-US" altLang="x-none" dirty="0"/>
              <a:t>[Uniqueness]</a:t>
            </a:r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3031877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50"/>
              <a:buFont typeface="Arial"/>
              <a:buNone/>
              <a:defRPr sz="405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530"/>
              <a:buNone/>
              <a:defRPr>
                <a:solidFill>
                  <a:srgbClr val="3F3F3F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275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70"/>
              </a:spcBef>
              <a:spcAft>
                <a:spcPts val="0"/>
              </a:spcAft>
              <a:buSzPts val="1215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10"/>
              </a:spcBef>
              <a:spcAft>
                <a:spcPts val="0"/>
              </a:spcAft>
              <a:buSzPts val="10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3" name="Google Shape;23;p14"/>
          <p:cNvCxnSpPr/>
          <p:nvPr/>
        </p:nvCxnSpPr>
        <p:spPr>
          <a:xfrm>
            <a:off x="685800" y="2548890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  <a:defRPr sz="36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36" name="Google Shape;36;p16"/>
          <p:cNvCxnSpPr/>
          <p:nvPr/>
        </p:nvCxnSpPr>
        <p:spPr>
          <a:xfrm>
            <a:off x="731520" y="3449574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457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2"/>
          </p:nvPr>
        </p:nvSpPr>
        <p:spPr>
          <a:xfrm>
            <a:off x="4648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45720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3"/>
          </p:nvPr>
        </p:nvSpPr>
        <p:spPr>
          <a:xfrm>
            <a:off x="475488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4"/>
          </p:nvPr>
        </p:nvSpPr>
        <p:spPr>
          <a:xfrm>
            <a:off x="475488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53" name="Google Shape;53;p18"/>
          <p:cNvCxnSpPr/>
          <p:nvPr/>
        </p:nvCxnSpPr>
        <p:spPr>
          <a:xfrm rot="5400000">
            <a:off x="2806462" y="3034268"/>
            <a:ext cx="353187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1"/>
          </p:nvPr>
        </p:nvSpPr>
        <p:spPr>
          <a:xfrm>
            <a:off x="2971800" y="594060"/>
            <a:ext cx="571500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2"/>
          </p:nvPr>
        </p:nvSpPr>
        <p:spPr>
          <a:xfrm>
            <a:off x="457201" y="1597915"/>
            <a:ext cx="2139696" cy="318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70" name="Google Shape;70;p21"/>
          <p:cNvCxnSpPr/>
          <p:nvPr/>
        </p:nvCxnSpPr>
        <p:spPr>
          <a:xfrm rot="5400000">
            <a:off x="684114" y="2684956"/>
            <a:ext cx="418338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2"/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>
            <a:spLocks noGrp="1"/>
          </p:cNvSpPr>
          <p:nvPr>
            <p:ph type="pic" idx="2"/>
          </p:nvPr>
        </p:nvSpPr>
        <p:spPr>
          <a:xfrm>
            <a:off x="2858610" y="628651"/>
            <a:ext cx="5904390" cy="4125342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2139696" cy="318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2743200" y="-1085850"/>
            <a:ext cx="3657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 rot="5400000">
            <a:off x="5457825" y="1628775"/>
            <a:ext cx="440055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4"/>
          <p:cNvSpPr txBox="1">
            <a:spLocks noGrp="1"/>
          </p:cNvSpPr>
          <p:nvPr>
            <p:ph type="body" idx="1"/>
          </p:nvPr>
        </p:nvSpPr>
        <p:spPr>
          <a:xfrm rot="5400000">
            <a:off x="1266825" y="-352425"/>
            <a:ext cx="440055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5752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215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5275" algn="l" rtl="0">
              <a:spcBef>
                <a:spcPts val="21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murrugarrallerena@webe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uXjVGYSdcUs=/?share_link_id=82762149714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s://miro.com/app/board/uXjVGYSU0rs=/?share_link_id=652368464154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assroomclipart.com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>
            <a:spLocks noGrp="1"/>
          </p:cNvSpPr>
          <p:nvPr>
            <p:ph type="ctrTitle"/>
          </p:nvPr>
        </p:nvSpPr>
        <p:spPr>
          <a:xfrm>
            <a:off x="1303712" y="1005576"/>
            <a:ext cx="6536577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</a:pPr>
            <a:r>
              <a:rPr lang="en-US" sz="3000" dirty="0"/>
              <a:t>CS 441: Proof Methods</a:t>
            </a:r>
            <a:endParaRPr lang="en-US" dirty="0"/>
          </a:p>
        </p:txBody>
      </p:sp>
      <p:sp>
        <p:nvSpPr>
          <p:cNvPr id="96" name="Google Shape;96;p1"/>
          <p:cNvSpPr txBox="1">
            <a:spLocks noGrp="1"/>
          </p:cNvSpPr>
          <p:nvPr>
            <p:ph type="subTitle" idx="1"/>
          </p:nvPr>
        </p:nvSpPr>
        <p:spPr>
          <a:xfrm>
            <a:off x="1657350" y="2571750"/>
            <a:ext cx="5886600" cy="24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r>
              <a:rPr lang="en-US" b="1" dirty="0"/>
              <a:t>PhD. Nils </a:t>
            </a:r>
            <a:r>
              <a:rPr lang="en-US" b="1" dirty="0" err="1"/>
              <a:t>Murrugarra-Llerena</a:t>
            </a:r>
            <a:endParaRPr lang="en-US" b="1" dirty="0"/>
          </a:p>
          <a:p>
            <a:pPr marL="0" indent="0" algn="ctr">
              <a:spcBef>
                <a:spcPts val="0"/>
              </a:spcBef>
            </a:pPr>
            <a:r>
              <a:rPr lang="en-US" dirty="0">
                <a:hlinkClick r:id="rId3"/>
              </a:rPr>
              <a:t>nem177@pitt.edu</a:t>
            </a:r>
            <a:r>
              <a:rPr lang="en-US" dirty="0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dirty="0"/>
          </a:p>
        </p:txBody>
      </p:sp>
      <p:sp>
        <p:nvSpPr>
          <p:cNvPr id="48130" name="AutoShape 2" descr="University of Pittsburgh Logo and symbol, meaning, history, PNG, bra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132" name="Picture 4" descr="University of Pittsburgh Logo and symbol, meaning, history, PNG, brand"/>
          <p:cNvPicPr>
            <a:picLocks noChangeAspect="1" noChangeArrowheads="1"/>
          </p:cNvPicPr>
          <p:nvPr/>
        </p:nvPicPr>
        <p:blipFill>
          <a:blip r:embed="rId4"/>
          <a:srcRect t="21714" b="22062"/>
          <a:stretch>
            <a:fillRect/>
          </a:stretch>
        </p:blipFill>
        <p:spPr bwMode="auto">
          <a:xfrm>
            <a:off x="2950460" y="3950191"/>
            <a:ext cx="3243079" cy="10247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1698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63520-FC29-E802-A5B8-A49EE4E7F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CD12643A-5CA0-9877-CFF1-C50868537B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/>
              <a:t>In-class Activities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DEF36D07-4DE9-7D01-90E7-4C7DC4D79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10</a:t>
            </a:fld>
            <a:endParaRPr lang="pt-BR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1BB441F-5321-2E1B-6D9D-23F0AA21F719}"/>
              </a:ext>
            </a:extLst>
          </p:cNvPr>
          <p:cNvGrpSpPr/>
          <p:nvPr/>
        </p:nvGrpSpPr>
        <p:grpSpPr>
          <a:xfrm>
            <a:off x="3583477" y="2288485"/>
            <a:ext cx="1977046" cy="954107"/>
            <a:chOff x="3525276" y="3600450"/>
            <a:chExt cx="1977046" cy="954107"/>
          </a:xfrm>
        </p:grpSpPr>
        <p:pic>
          <p:nvPicPr>
            <p:cNvPr id="4" name="Picture 3" descr="Top Hat FAQs • Resource • BYU-Idaho Learning and Teaching">
              <a:extLst>
                <a:ext uri="{FF2B5EF4-FFF2-40B4-BE49-F238E27FC236}">
                  <a16:creationId xmlns:a16="http://schemas.microsoft.com/office/drawing/2014/main" id="{DE331364-EC2A-C321-ACFD-1165F08DAC6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270" t="16631" r="29430" b="15597"/>
            <a:stretch>
              <a:fillRect/>
            </a:stretch>
          </p:blipFill>
          <p:spPr bwMode="auto">
            <a:xfrm>
              <a:off x="4744901" y="3600450"/>
              <a:ext cx="757421" cy="954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18D1B28-C38F-1E81-F20E-6F364B16B574}"/>
                </a:ext>
              </a:extLst>
            </p:cNvPr>
            <p:cNvSpPr txBox="1"/>
            <p:nvPr/>
          </p:nvSpPr>
          <p:spPr>
            <a:xfrm>
              <a:off x="3525276" y="3877448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6773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657350" y="800100"/>
            <a:ext cx="5829300" cy="400050"/>
          </a:xfrm>
        </p:spPr>
        <p:txBody>
          <a:bodyPr>
            <a:normAutofit lnSpcReduction="10000"/>
          </a:bodyPr>
          <a:lstStyle/>
          <a:p>
            <a:pPr algn="ctr">
              <a:buFont typeface="Wingdings" charset="2"/>
              <a:buNone/>
            </a:pPr>
            <a:r>
              <a:rPr lang="en-US" altLang="x-none" b="1" i="1"/>
              <a:t>There are two ways to do this</a:t>
            </a:r>
          </a:p>
          <a:p>
            <a:pPr>
              <a:buFont typeface="Wingdings" charset="2"/>
              <a:buNone/>
            </a:pPr>
            <a:endParaRPr lang="en-US" altLang="x-none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257301" y="1314450"/>
            <a:ext cx="2940228" cy="2023111"/>
            <a:chOff x="381000" y="2057400"/>
            <a:chExt cx="3920071" cy="2697481"/>
          </a:xfrm>
        </p:grpSpPr>
        <p:pic>
          <p:nvPicPr>
            <p:cNvPr id="34829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5596" y="2057400"/>
              <a:ext cx="2844800" cy="2133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30" name="TextBox 4"/>
            <p:cNvSpPr txBox="1">
              <a:spLocks noChangeArrowheads="1"/>
            </p:cNvSpPr>
            <p:nvPr/>
          </p:nvSpPr>
          <p:spPr bwMode="auto">
            <a:xfrm>
              <a:off x="381000" y="4262438"/>
              <a:ext cx="3920071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800" dirty="0">
                  <a:latin typeface="Trebuchet MS" charset="0"/>
                </a:rPr>
                <a:t>The </a:t>
              </a:r>
              <a:r>
                <a:rPr lang="en-US" altLang="x-none" sz="1800" dirty="0">
                  <a:solidFill>
                    <a:srgbClr val="FF0000"/>
                  </a:solidFill>
                  <a:latin typeface="Trebuchet MS" charset="0"/>
                </a:rPr>
                <a:t>constructive </a:t>
              </a:r>
              <a:r>
                <a:rPr lang="en-US" altLang="x-none" sz="1800" dirty="0">
                  <a:latin typeface="Trebuchet MS" charset="0"/>
                </a:rPr>
                <a:t>approach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692254" y="3188494"/>
            <a:ext cx="3401893" cy="1920717"/>
            <a:chOff x="4572000" y="4026916"/>
            <a:chExt cx="4536413" cy="2561233"/>
          </a:xfrm>
        </p:grpSpPr>
        <p:pic>
          <p:nvPicPr>
            <p:cNvPr id="34827" name="Picture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0200" y="4026916"/>
              <a:ext cx="2819400" cy="2011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28" name="TextBox 6"/>
            <p:cNvSpPr txBox="1">
              <a:spLocks noChangeArrowheads="1"/>
            </p:cNvSpPr>
            <p:nvPr/>
          </p:nvSpPr>
          <p:spPr bwMode="auto">
            <a:xfrm>
              <a:off x="4572000" y="6095653"/>
              <a:ext cx="4536413" cy="492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800" dirty="0">
                  <a:latin typeface="Trebuchet MS" charset="0"/>
                </a:rPr>
                <a:t>The </a:t>
              </a:r>
              <a:r>
                <a:rPr lang="en-US" altLang="x-none" sz="1800" dirty="0">
                  <a:solidFill>
                    <a:srgbClr val="FF0000"/>
                  </a:solidFill>
                  <a:latin typeface="Trebuchet MS" charset="0"/>
                </a:rPr>
                <a:t>non-constructive</a:t>
              </a:r>
              <a:r>
                <a:rPr lang="en-US" altLang="x-none" sz="1800" dirty="0">
                  <a:solidFill>
                    <a:srgbClr val="C00000"/>
                  </a:solidFill>
                  <a:latin typeface="Trebuchet MS" charset="0"/>
                </a:rPr>
                <a:t> </a:t>
              </a:r>
              <a:r>
                <a:rPr lang="en-US" altLang="x-none" sz="1800" dirty="0">
                  <a:latin typeface="Trebuchet MS" charset="0"/>
                </a:rPr>
                <a:t>approach</a:t>
              </a:r>
            </a:p>
          </p:txBody>
        </p:sp>
      </p:grpSp>
      <p:sp>
        <p:nvSpPr>
          <p:cNvPr id="34821" name="TextBox 9"/>
          <p:cNvSpPr txBox="1">
            <a:spLocks noChangeArrowheads="1"/>
          </p:cNvSpPr>
          <p:nvPr/>
        </p:nvSpPr>
        <p:spPr bwMode="auto">
          <a:xfrm>
            <a:off x="3943350" y="1206104"/>
            <a:ext cx="408622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Prove the claim by showing how to </a:t>
            </a:r>
            <a:r>
              <a:rPr lang="en-US" altLang="x-none" sz="1500" b="1" i="1" u="sng" dirty="0">
                <a:solidFill>
                  <a:srgbClr val="FF0000"/>
                </a:solidFill>
                <a:latin typeface="Comic Neue" panose="02000000000000000000" pitchFamily="2" charset="0"/>
              </a:rPr>
              <a:t>construct</a:t>
            </a:r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 an example</a:t>
            </a:r>
          </a:p>
        </p:txBody>
      </p:sp>
      <p:cxnSp>
        <p:nvCxnSpPr>
          <p:cNvPr id="14" name="Shape 13"/>
          <p:cNvCxnSpPr>
            <a:stCxn id="34821" idx="2"/>
          </p:cNvCxnSpPr>
          <p:nvPr/>
        </p:nvCxnSpPr>
        <p:spPr bwMode="auto">
          <a:xfrm rot="5400000">
            <a:off x="4501934" y="1030071"/>
            <a:ext cx="754498" cy="2214561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823" name="TextBox 14"/>
          <p:cNvSpPr txBox="1">
            <a:spLocks noChangeArrowheads="1"/>
          </p:cNvSpPr>
          <p:nvPr/>
        </p:nvSpPr>
        <p:spPr bwMode="auto">
          <a:xfrm>
            <a:off x="1031082" y="3434954"/>
            <a:ext cx="399811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Show that it is </a:t>
            </a:r>
            <a:r>
              <a:rPr lang="en-US" altLang="x-none" sz="1500" b="1" i="1" u="sng" dirty="0">
                <a:solidFill>
                  <a:srgbClr val="FF0000"/>
                </a:solidFill>
                <a:latin typeface="Comic Neue" panose="02000000000000000000" pitchFamily="2" charset="0"/>
              </a:rPr>
              <a:t>guaranteed</a:t>
            </a:r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 that such an element exists</a:t>
            </a:r>
          </a:p>
        </p:txBody>
      </p:sp>
      <p:cxnSp>
        <p:nvCxnSpPr>
          <p:cNvPr id="16" name="Shape 15"/>
          <p:cNvCxnSpPr>
            <a:stCxn id="34823" idx="2"/>
          </p:cNvCxnSpPr>
          <p:nvPr/>
        </p:nvCxnSpPr>
        <p:spPr bwMode="auto">
          <a:xfrm rot="16200000" flipH="1">
            <a:off x="3878046" y="3141048"/>
            <a:ext cx="531851" cy="222765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735470" y="1257300"/>
            <a:ext cx="4229100" cy="1543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142998" y="3301153"/>
            <a:ext cx="4157962" cy="1428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EA84E21E-ED13-A999-07BC-00274AAB5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11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4CEBC9F-5A12-A280-EDBE-235143E19301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Sometimes we need to prove the </a:t>
            </a:r>
            <a:r>
              <a:rPr lang="en-US" altLang="x-none" sz="3200" b="1" dirty="0">
                <a:solidFill>
                  <a:srgbClr val="FF0000"/>
                </a:solidFill>
              </a:rPr>
              <a:t>existence</a:t>
            </a:r>
            <a:r>
              <a:rPr lang="en-US" altLang="x-none" sz="3200" dirty="0">
                <a:solidFill>
                  <a:srgbClr val="FF0000"/>
                </a:solidFill>
              </a:rPr>
              <a:t> </a:t>
            </a:r>
            <a:r>
              <a:rPr lang="en-US" altLang="x-none" sz="3200" dirty="0"/>
              <a:t>of a given element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  <p:bldP spid="15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</p:spPr>
        <p:txBody>
          <a:bodyPr/>
          <a:lstStyle/>
          <a:p>
            <a:r>
              <a:rPr lang="en-US" altLang="x-none"/>
              <a:t>A constructive existence proof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5829300" cy="200025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Prove</a:t>
            </a:r>
            <a:r>
              <a:rPr lang="en-US" altLang="x-none" b="1" i="1" dirty="0"/>
              <a:t>:</a:t>
            </a:r>
            <a:r>
              <a:rPr lang="en-US" altLang="x-none" dirty="0"/>
              <a:t>  Show that there is a positive integer that can be written as the sum of cubes of positive integers in two different ways.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Proof</a:t>
            </a:r>
            <a:r>
              <a:rPr lang="en-US" altLang="x-none" b="1" i="1" dirty="0"/>
              <a:t>:</a:t>
            </a:r>
            <a:r>
              <a:rPr lang="en-US" altLang="x-none" dirty="0"/>
              <a:t>  1729 = 10</a:t>
            </a:r>
            <a:r>
              <a:rPr lang="en-US" altLang="x-none" baseline="30000" dirty="0"/>
              <a:t>3</a:t>
            </a:r>
            <a:r>
              <a:rPr lang="en-US" altLang="x-none" dirty="0"/>
              <a:t> + 9</a:t>
            </a:r>
            <a:r>
              <a:rPr lang="en-US" altLang="x-none" baseline="30000" dirty="0"/>
              <a:t>3</a:t>
            </a:r>
            <a:r>
              <a:rPr lang="en-US" altLang="x-none" dirty="0"/>
              <a:t> = 12</a:t>
            </a:r>
            <a:r>
              <a:rPr lang="en-US" altLang="x-none" baseline="30000" dirty="0"/>
              <a:t>3</a:t>
            </a:r>
            <a:r>
              <a:rPr lang="en-US" altLang="x-none" dirty="0"/>
              <a:t> + 1</a:t>
            </a:r>
            <a:r>
              <a:rPr lang="en-US" altLang="x-none" baseline="30000" dirty="0"/>
              <a:t>3</a:t>
            </a:r>
            <a:r>
              <a:rPr lang="en-US" altLang="x-none" dirty="0"/>
              <a:t>  ☐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Obviously, the claim has been proven because we have shown that a specific instance of the claim is valid. </a:t>
            </a:r>
          </a:p>
          <a:p>
            <a:pPr marL="0" indent="0">
              <a:buNone/>
            </a:pPr>
            <a:endParaRPr lang="en-US" altLang="x-none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600200" y="3714750"/>
            <a:ext cx="6000750" cy="1004888"/>
            <a:chOff x="609600" y="4953000"/>
            <a:chExt cx="8001000" cy="1339850"/>
          </a:xfrm>
        </p:grpSpPr>
        <p:sp>
          <p:nvSpPr>
            <p:cNvPr id="35845" name="TextBox 3"/>
            <p:cNvSpPr txBox="1">
              <a:spLocks noChangeArrowheads="1"/>
            </p:cNvSpPr>
            <p:nvPr/>
          </p:nvSpPr>
          <p:spPr bwMode="auto">
            <a:xfrm>
              <a:off x="1371600" y="5257800"/>
              <a:ext cx="723900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Constructive existence proofs are really just instances of </a:t>
              </a:r>
              <a:r>
                <a:rPr lang="en-US" altLang="ja-JP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“existential generalization.”</a:t>
              </a:r>
              <a:endPara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pic>
          <p:nvPicPr>
            <p:cNvPr id="35846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4953000"/>
              <a:ext cx="838200" cy="1339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57349" y="2228849"/>
            <a:ext cx="5691101" cy="6806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CEDC2BBF-1C42-520A-F860-375142CDE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12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 non-constructive existence proof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731520" y="1028700"/>
            <a:ext cx="8229600" cy="3829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Prove</a:t>
            </a:r>
            <a:r>
              <a:rPr lang="en-US" altLang="x-none" b="1" i="1" dirty="0"/>
              <a:t>:</a:t>
            </a:r>
            <a:r>
              <a:rPr lang="en-US" altLang="x-none" dirty="0"/>
              <a:t>  Show that there exist two irrational numbers x and y such that </a:t>
            </a:r>
            <a:r>
              <a:rPr lang="en-US" altLang="x-none" dirty="0" err="1"/>
              <a:t>x</a:t>
            </a:r>
            <a:r>
              <a:rPr lang="en-US" altLang="x-none" baseline="30000" dirty="0" err="1"/>
              <a:t>y</a:t>
            </a:r>
            <a:r>
              <a:rPr lang="en-US" altLang="x-none" dirty="0"/>
              <a:t> is rational.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Proof</a:t>
            </a:r>
            <a:r>
              <a:rPr lang="en-US" altLang="x-none" b="1" i="1" dirty="0"/>
              <a:t>:</a:t>
            </a:r>
            <a:endParaRPr lang="en-US" altLang="x-none" dirty="0"/>
          </a:p>
          <a:p>
            <a:pPr lvl="1"/>
            <a:r>
              <a:rPr lang="en-US" altLang="x-none" dirty="0"/>
              <a:t>We know that √2 is irrational, so let x = √2</a:t>
            </a:r>
          </a:p>
          <a:p>
            <a:pPr lvl="1"/>
            <a:r>
              <a:rPr lang="en-US" altLang="x-none" dirty="0">
                <a:solidFill>
                  <a:srgbClr val="00B050"/>
                </a:solidFill>
              </a:rPr>
              <a:t>Case 1</a:t>
            </a:r>
            <a:r>
              <a:rPr lang="en-US" altLang="x-none" dirty="0"/>
              <a:t>: If √2</a:t>
            </a:r>
            <a:r>
              <a:rPr lang="en-US" altLang="x-none" baseline="30000" dirty="0"/>
              <a:t>√2</a:t>
            </a:r>
            <a:r>
              <a:rPr lang="en-US" altLang="x-none" dirty="0"/>
              <a:t> is </a:t>
            </a:r>
            <a:r>
              <a:rPr lang="en-US" altLang="x-none" dirty="0">
                <a:solidFill>
                  <a:schemeClr val="bg2"/>
                </a:solidFill>
              </a:rPr>
              <a:t>rational</a:t>
            </a:r>
            <a:r>
              <a:rPr lang="en-US" altLang="x-none" dirty="0"/>
              <a:t>, then we are done!  (i.e., x = y = √2)</a:t>
            </a:r>
          </a:p>
          <a:p>
            <a:pPr lvl="1"/>
            <a:r>
              <a:rPr lang="en-US" altLang="x-none" dirty="0">
                <a:solidFill>
                  <a:srgbClr val="00B050"/>
                </a:solidFill>
              </a:rPr>
              <a:t>Case 2</a:t>
            </a:r>
            <a:r>
              <a:rPr lang="en-US" altLang="x-none" dirty="0"/>
              <a:t>: If √2</a:t>
            </a:r>
            <a:r>
              <a:rPr lang="en-US" altLang="x-none" baseline="30000" dirty="0"/>
              <a:t>√2</a:t>
            </a:r>
            <a:r>
              <a:rPr lang="en-US" altLang="x-none" dirty="0"/>
              <a:t> is </a:t>
            </a:r>
            <a:r>
              <a:rPr lang="en-US" altLang="x-none" dirty="0">
                <a:solidFill>
                  <a:schemeClr val="bg2"/>
                </a:solidFill>
              </a:rPr>
              <a:t>irrational</a:t>
            </a:r>
            <a:r>
              <a:rPr lang="en-US" altLang="x-none" dirty="0"/>
              <a:t>, then let x = √2</a:t>
            </a:r>
            <a:r>
              <a:rPr lang="en-US" altLang="x-none" baseline="30000" dirty="0"/>
              <a:t>√2</a:t>
            </a:r>
            <a:r>
              <a:rPr lang="en-US" altLang="x-none" dirty="0"/>
              <a:t> and y = √2, both of which are irrational</a:t>
            </a:r>
          </a:p>
          <a:p>
            <a:pPr lvl="2"/>
            <a:r>
              <a:rPr lang="en-US" altLang="x-none" dirty="0"/>
              <a:t>Now, </a:t>
            </a:r>
            <a:r>
              <a:rPr lang="en-US" altLang="x-none" dirty="0" err="1"/>
              <a:t>x</a:t>
            </a:r>
            <a:r>
              <a:rPr lang="en-US" altLang="x-none" baseline="30000" dirty="0" err="1"/>
              <a:t>y</a:t>
            </a:r>
            <a:r>
              <a:rPr lang="en-US" altLang="x-none" dirty="0"/>
              <a:t> = (√2</a:t>
            </a:r>
            <a:r>
              <a:rPr lang="en-US" altLang="x-none" baseline="30000" dirty="0"/>
              <a:t>√2</a:t>
            </a:r>
            <a:r>
              <a:rPr lang="en-US" altLang="x-none" dirty="0"/>
              <a:t>)</a:t>
            </a:r>
            <a:r>
              <a:rPr lang="en-US" altLang="x-none" baseline="30000" dirty="0"/>
              <a:t>√2 </a:t>
            </a:r>
            <a:r>
              <a:rPr lang="en-US" altLang="x-none" dirty="0"/>
              <a:t>= √2</a:t>
            </a:r>
            <a:r>
              <a:rPr lang="en-US" altLang="x-none" baseline="30000" dirty="0"/>
              <a:t>2</a:t>
            </a:r>
            <a:r>
              <a:rPr lang="en-US" altLang="x-none" dirty="0"/>
              <a:t> = 2, which is rational (i.e., 2 = 2/1)   ☐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chemeClr val="bg2"/>
                </a:solidFill>
              </a:rPr>
              <a:t>Note:  </a:t>
            </a:r>
            <a:r>
              <a:rPr lang="en-US" altLang="x-none" dirty="0"/>
              <a:t>We don</a:t>
            </a:r>
            <a:r>
              <a:rPr lang="en-US" altLang="ja-JP" dirty="0"/>
              <a:t>’t know whether √2</a:t>
            </a:r>
            <a:r>
              <a:rPr lang="en-US" altLang="ja-JP" baseline="30000" dirty="0"/>
              <a:t>√2</a:t>
            </a:r>
            <a:r>
              <a:rPr lang="en-US" altLang="ja-JP" dirty="0"/>
              <a:t> is rational or irrational.  However, in either case, we can use it to construct a rational number.</a:t>
            </a:r>
            <a:endParaRPr lang="en-US" altLang="x-none" dirty="0"/>
          </a:p>
        </p:txBody>
      </p:sp>
      <p:sp>
        <p:nvSpPr>
          <p:cNvPr id="8" name="Rectangle 7"/>
          <p:cNvSpPr/>
          <p:nvPr/>
        </p:nvSpPr>
        <p:spPr bwMode="auto">
          <a:xfrm>
            <a:off x="1272113" y="2286875"/>
            <a:ext cx="7475394" cy="1362577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04C03950-730B-3EE9-221D-C0491D31C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13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1657350" y="1053192"/>
            <a:ext cx="6229350" cy="42291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dirty="0"/>
              <a:t>This process has two steps: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Provide an existence proof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Show that any other solution to the problem is equivalent to the solution generated in step 1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</a:t>
            </a:r>
            <a:r>
              <a:rPr lang="en-US" altLang="x-none" b="1" i="1" dirty="0"/>
              <a:t>:</a:t>
            </a:r>
            <a:r>
              <a:rPr lang="en-US" altLang="x-none" dirty="0"/>
              <a:t>  Prove that if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b</a:t>
            </a:r>
            <a:r>
              <a:rPr lang="en-US" altLang="x-none" dirty="0"/>
              <a:t> are real numbers, then there exists a unique real number </a:t>
            </a:r>
            <a:r>
              <a:rPr lang="en-US" altLang="x-none" i="1" dirty="0"/>
              <a:t>r</a:t>
            </a:r>
            <a:r>
              <a:rPr lang="en-US" altLang="x-none" dirty="0"/>
              <a:t> such that </a:t>
            </a:r>
            <a:r>
              <a:rPr lang="en-US" altLang="x-none" i="1" dirty="0" err="1"/>
              <a:t>ar</a:t>
            </a:r>
            <a:r>
              <a:rPr lang="en-US" altLang="x-none" dirty="0"/>
              <a:t> + </a:t>
            </a:r>
            <a:r>
              <a:rPr lang="en-US" altLang="x-none" i="1" dirty="0"/>
              <a:t>b</a:t>
            </a:r>
            <a:r>
              <a:rPr lang="en-US" altLang="x-none" dirty="0"/>
              <a:t> = 0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Proof</a:t>
            </a:r>
            <a:r>
              <a:rPr lang="en-US" altLang="x-none" b="1" i="1" dirty="0"/>
              <a:t>:</a:t>
            </a:r>
            <a:endParaRPr lang="en-US" altLang="x-none" dirty="0"/>
          </a:p>
          <a:p>
            <a:pPr marL="642938" lvl="1" indent="-342900"/>
            <a:r>
              <a:rPr lang="en-US" altLang="x-none" dirty="0"/>
              <a:t>Note that r = -b/a is a solution to this equality since </a:t>
            </a:r>
            <a:br>
              <a:rPr lang="en-US" altLang="x-none" dirty="0"/>
            </a:br>
            <a:r>
              <a:rPr lang="en-US" altLang="x-none" dirty="0"/>
              <a:t>a(-b/a) + b = -b + b = 0.</a:t>
            </a:r>
          </a:p>
          <a:p>
            <a:pPr marL="642938" lvl="1" indent="-342900"/>
            <a:r>
              <a:rPr lang="en-US" altLang="x-none" dirty="0"/>
              <a:t>Assume that as + b = 0</a:t>
            </a:r>
          </a:p>
          <a:p>
            <a:pPr marL="642938" lvl="1" indent="-342900"/>
            <a:r>
              <a:rPr lang="en-US" altLang="x-none" dirty="0"/>
              <a:t>Then as = -b, so s = -b/a = r, which means s is just r ☐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282292" y="3149773"/>
            <a:ext cx="925253" cy="743066"/>
            <a:chOff x="5519057" y="3862243"/>
            <a:chExt cx="1233671" cy="990755"/>
          </a:xfrm>
        </p:grpSpPr>
        <p:sp>
          <p:nvSpPr>
            <p:cNvPr id="37897" name="TextBox 3"/>
            <p:cNvSpPr txBox="1">
              <a:spLocks noChangeArrowheads="1"/>
            </p:cNvSpPr>
            <p:nvPr/>
          </p:nvSpPr>
          <p:spPr bwMode="auto">
            <a:xfrm>
              <a:off x="5519057" y="3862243"/>
              <a:ext cx="1233671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Existence</a:t>
              </a:r>
            </a:p>
          </p:txBody>
        </p:sp>
        <p:cxnSp>
          <p:nvCxnSpPr>
            <p:cNvPr id="6" name="Shape 5"/>
            <p:cNvCxnSpPr>
              <a:cxnSpLocks/>
            </p:cNvCxnSpPr>
            <p:nvPr/>
          </p:nvCxnSpPr>
          <p:spPr bwMode="auto">
            <a:xfrm rot="16200000" flipH="1">
              <a:off x="5825129" y="4538582"/>
              <a:ext cx="625180" cy="3651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6074571" y="4826277"/>
            <a:ext cx="1483475" cy="338283"/>
            <a:chOff x="6575425" y="6097588"/>
            <a:chExt cx="1977384" cy="451088"/>
          </a:xfrm>
        </p:grpSpPr>
        <p:sp>
          <p:nvSpPr>
            <p:cNvPr id="37895" name="TextBox 6"/>
            <p:cNvSpPr txBox="1">
              <a:spLocks noChangeArrowheads="1"/>
            </p:cNvSpPr>
            <p:nvPr/>
          </p:nvSpPr>
          <p:spPr bwMode="auto">
            <a:xfrm>
              <a:off x="7086600" y="6117750"/>
              <a:ext cx="1466209" cy="430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Uniqueness</a:t>
              </a:r>
              <a:endParaRPr lang="en-US" altLang="x-none" sz="180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10" name="Shape 9"/>
            <p:cNvCxnSpPr>
              <a:cxnSpLocks/>
              <a:stCxn id="37895" idx="1"/>
            </p:cNvCxnSpPr>
            <p:nvPr/>
          </p:nvCxnSpPr>
          <p:spPr bwMode="auto">
            <a:xfrm rot="10800000">
              <a:off x="6575425" y="6097588"/>
              <a:ext cx="511175" cy="235626"/>
            </a:xfrm>
            <a:prstGeom prst="curvedConnector3">
              <a:avLst>
                <a:gd name="adj1" fmla="val 92579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2" name="Rectangle 11"/>
          <p:cNvSpPr/>
          <p:nvPr/>
        </p:nvSpPr>
        <p:spPr bwMode="auto">
          <a:xfrm>
            <a:off x="2269252" y="1411685"/>
            <a:ext cx="5617448" cy="855691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2C262653-4140-B234-D7F8-A11E500F7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14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E9EF511-FDA9-D0DF-14E6-CF925F814EE2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Sometimes, existence is not enough, and we need to prove </a:t>
            </a:r>
            <a:r>
              <a:rPr lang="en-US" altLang="x-none" sz="3200" b="1" dirty="0"/>
              <a:t>uniqueness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uiExpand="1" build="p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DBB4B-A21A-1031-2486-7236BAE9E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93888709-7719-644F-3281-77BDB3D973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/>
              <a:t>In-class Activities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6786396-B0D0-140A-9764-25C9E7181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15</a:t>
            </a:fld>
            <a:endParaRPr lang="pt-BR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BD5AF09-4C71-B640-8680-8E8B3E993008}"/>
              </a:ext>
            </a:extLst>
          </p:cNvPr>
          <p:cNvGrpSpPr/>
          <p:nvPr/>
        </p:nvGrpSpPr>
        <p:grpSpPr>
          <a:xfrm>
            <a:off x="3583477" y="2288485"/>
            <a:ext cx="1977046" cy="954107"/>
            <a:chOff x="3525276" y="3600450"/>
            <a:chExt cx="1977046" cy="954107"/>
          </a:xfrm>
        </p:grpSpPr>
        <p:pic>
          <p:nvPicPr>
            <p:cNvPr id="4" name="Picture 3" descr="Top Hat FAQs • Resource • BYU-Idaho Learning and Teaching">
              <a:extLst>
                <a:ext uri="{FF2B5EF4-FFF2-40B4-BE49-F238E27FC236}">
                  <a16:creationId xmlns:a16="http://schemas.microsoft.com/office/drawing/2014/main" id="{C6B85CB4-37AF-1027-493E-AFFD4873303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270" t="16631" r="29430" b="15597"/>
            <a:stretch>
              <a:fillRect/>
            </a:stretch>
          </p:blipFill>
          <p:spPr bwMode="auto">
            <a:xfrm>
              <a:off x="4744901" y="3600450"/>
              <a:ext cx="757421" cy="954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14E7188-63E1-D90A-B57E-5CF08D98C27A}"/>
                </a:ext>
              </a:extLst>
            </p:cNvPr>
            <p:cNvSpPr txBox="1"/>
            <p:nvPr/>
          </p:nvSpPr>
          <p:spPr>
            <a:xfrm>
              <a:off x="3525276" y="3877448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517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1: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Prove that there exists a positive integer that is equal to the sum of all positive integers less than it.  Is your proof constructive or non-constructive? [</a:t>
            </a:r>
            <a:r>
              <a:rPr lang="en-US" altLang="x-none" dirty="0">
                <a:hlinkClick r:id="rId3"/>
              </a:rPr>
              <a:t>miro</a:t>
            </a:r>
            <a:r>
              <a:rPr lang="en-US" altLang="x-none" dirty="0"/>
              <a:t>]</a:t>
            </a:r>
          </a:p>
          <a:p>
            <a:pPr marL="0" indent="0">
              <a:buNone/>
            </a:pPr>
            <a:endParaRPr lang="en-US" altLang="x-none" b="1" dirty="0"/>
          </a:p>
          <a:p>
            <a:pPr marL="0" indent="0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2: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Prove that there is no positive integer n such that n</a:t>
            </a:r>
            <a:r>
              <a:rPr lang="en-US" altLang="x-none" baseline="30000" dirty="0"/>
              <a:t>2</a:t>
            </a:r>
            <a:r>
              <a:rPr lang="en-US" altLang="x-none" dirty="0"/>
              <a:t> + n</a:t>
            </a:r>
            <a:r>
              <a:rPr lang="en-US" altLang="x-none" baseline="30000" dirty="0"/>
              <a:t>3</a:t>
            </a:r>
            <a:r>
              <a:rPr lang="en-US" altLang="x-none" dirty="0"/>
              <a:t> = 100. [</a:t>
            </a:r>
            <a:r>
              <a:rPr lang="en-US" altLang="x-none" dirty="0">
                <a:hlinkClick r:id="rId4"/>
              </a:rPr>
              <a:t>miro</a:t>
            </a:r>
            <a:r>
              <a:rPr lang="en-US" altLang="x-none" dirty="0"/>
              <a:t>]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96056616-6933-D4F9-F6DD-E1FCC0187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16</a:t>
            </a:fld>
            <a:endParaRPr lang="pt-BR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11B6273-F4DA-BA1D-2598-2E736A835ABF}"/>
              </a:ext>
            </a:extLst>
          </p:cNvPr>
          <p:cNvGrpSpPr/>
          <p:nvPr/>
        </p:nvGrpSpPr>
        <p:grpSpPr>
          <a:xfrm>
            <a:off x="2424040" y="3573899"/>
            <a:ext cx="4295920" cy="1169551"/>
            <a:chOff x="1695699" y="3573899"/>
            <a:chExt cx="4295920" cy="116955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C972CD1-1C6C-27B2-55E8-0530D19C44BD}"/>
                </a:ext>
              </a:extLst>
            </p:cNvPr>
            <p:cNvSpPr txBox="1"/>
            <p:nvPr/>
          </p:nvSpPr>
          <p:spPr>
            <a:xfrm>
              <a:off x="3152380" y="3573899"/>
              <a:ext cx="2839239" cy="116955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Steps: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Introduce to a classmate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Work in pairs on the exercise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Submit answers on miro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Volunteers to share answers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51CB22C-63E9-0DD1-F46E-7B121E469EF3}"/>
                </a:ext>
              </a:extLst>
            </p:cNvPr>
            <p:cNvSpPr txBox="1"/>
            <p:nvPr/>
          </p:nvSpPr>
          <p:spPr>
            <a:xfrm>
              <a:off x="1754626" y="3574931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  <p:pic>
          <p:nvPicPr>
            <p:cNvPr id="5" name="Picture 2" descr="Miro — UVA Learning Tech">
              <a:extLst>
                <a:ext uri="{FF2B5EF4-FFF2-40B4-BE49-F238E27FC236}">
                  <a16:creationId xmlns:a16="http://schemas.microsoft.com/office/drawing/2014/main" id="{C8B290FA-8798-57CE-283F-338B9084E0B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4" t="18890" b="19017"/>
            <a:stretch>
              <a:fillRect/>
            </a:stretch>
          </p:blipFill>
          <p:spPr bwMode="auto">
            <a:xfrm>
              <a:off x="1695699" y="3975041"/>
              <a:ext cx="1456681" cy="5228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Final Thoughts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/>
              <a:t>Proving theorems is not always straightforward</a:t>
            </a:r>
          </a:p>
          <a:p>
            <a:pPr lvl="1"/>
            <a:endParaRPr lang="en-US" altLang="x-none" dirty="0"/>
          </a:p>
          <a:p>
            <a:r>
              <a:rPr lang="en-US" altLang="x-none" dirty="0"/>
              <a:t>Having several </a:t>
            </a:r>
            <a:r>
              <a:rPr lang="en-US" altLang="x-none" dirty="0">
                <a:solidFill>
                  <a:srgbClr val="FF0000"/>
                </a:solidFill>
              </a:rPr>
              <a:t>proof strategies </a:t>
            </a:r>
            <a:r>
              <a:rPr lang="en-US" altLang="x-none" dirty="0"/>
              <a:t>at your disposal will make a huge difference in your success rate!</a:t>
            </a:r>
          </a:p>
          <a:p>
            <a:pPr lvl="1"/>
            <a:endParaRPr lang="en-US" altLang="x-none" dirty="0"/>
          </a:p>
          <a:p>
            <a:r>
              <a:rPr lang="en-US" altLang="x-none" dirty="0"/>
              <a:t>We are </a:t>
            </a:r>
            <a:r>
              <a:rPr lang="en-US" altLang="ja-JP" dirty="0"/>
              <a:t>“done” with our intro to logic and proofs</a:t>
            </a:r>
          </a:p>
          <a:p>
            <a:pPr lvl="1"/>
            <a:endParaRPr lang="en-US" altLang="x-none" dirty="0"/>
          </a:p>
          <a:p>
            <a:r>
              <a:rPr lang="en-US" altLang="x-none" dirty="0"/>
              <a:t>Next lecture:</a:t>
            </a:r>
          </a:p>
          <a:p>
            <a:pPr lvl="1"/>
            <a:r>
              <a:rPr lang="en-US" altLang="x-none" dirty="0"/>
              <a:t>Intro to set theory</a:t>
            </a:r>
          </a:p>
          <a:p>
            <a:pPr lvl="1"/>
            <a:r>
              <a:rPr lang="en-US" altLang="x-none" dirty="0"/>
              <a:t>Please read sections 2.1 and 2.2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D35CC00-8059-9DAC-0D8A-ACC18E8C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17</a:t>
            </a:fld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Muddiest Point</a:t>
            </a:r>
          </a:p>
        </p:txBody>
      </p:sp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9FC3A38D-92A1-91BA-B190-E2894747B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</a:t>
            </a:fld>
            <a:endParaRPr lang="pt-BR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25B6D35-E09A-E911-7500-9195325D4199}"/>
              </a:ext>
            </a:extLst>
          </p:cNvPr>
          <p:cNvGrpSpPr/>
          <p:nvPr/>
        </p:nvGrpSpPr>
        <p:grpSpPr>
          <a:xfrm>
            <a:off x="3583477" y="3227378"/>
            <a:ext cx="1977046" cy="954107"/>
            <a:chOff x="3525276" y="3600450"/>
            <a:chExt cx="1977046" cy="954107"/>
          </a:xfrm>
        </p:grpSpPr>
        <p:pic>
          <p:nvPicPr>
            <p:cNvPr id="9" name="Picture 8" descr="Top Hat FAQs • Resource • BYU-Idaho Learning and Teaching">
              <a:extLst>
                <a:ext uri="{FF2B5EF4-FFF2-40B4-BE49-F238E27FC236}">
                  <a16:creationId xmlns:a16="http://schemas.microsoft.com/office/drawing/2014/main" id="{60218740-5A94-9790-BC02-7FB4F6AD7E0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270" t="16631" r="29430" b="15597"/>
            <a:stretch>
              <a:fillRect/>
            </a:stretch>
          </p:blipFill>
          <p:spPr bwMode="auto">
            <a:xfrm>
              <a:off x="4744901" y="3600450"/>
              <a:ext cx="757421" cy="954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D47EF0B-3C72-3007-8F7F-6D9582E85D3D}"/>
                </a:ext>
              </a:extLst>
            </p:cNvPr>
            <p:cNvSpPr txBox="1"/>
            <p:nvPr/>
          </p:nvSpPr>
          <p:spPr>
            <a:xfrm>
              <a:off x="3525276" y="3877448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</p:grpSp>
      <p:pic>
        <p:nvPicPr>
          <p:cNvPr id="1026" name="Picture 2" descr="girl with a puzzled and confused with a question mark">
            <a:extLst>
              <a:ext uri="{FF2B5EF4-FFF2-40B4-BE49-F238E27FC236}">
                <a16:creationId xmlns:a16="http://schemas.microsoft.com/office/drawing/2014/main" id="{92C0F77F-D5B1-721B-E5A1-41F124F34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8" y="2654534"/>
            <a:ext cx="2099791" cy="2099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oy with a question mark above his head looking confused">
            <a:extLst>
              <a:ext uri="{FF2B5EF4-FFF2-40B4-BE49-F238E27FC236}">
                <a16:creationId xmlns:a16="http://schemas.microsoft.com/office/drawing/2014/main" id="{C1361058-1D9C-BD85-A0CE-EFE0CE4DF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011" y="2654535"/>
            <a:ext cx="2099791" cy="2099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BC63CA6-03C0-2716-8BE0-CCE42BC12C84}"/>
              </a:ext>
            </a:extLst>
          </p:cNvPr>
          <p:cNvSpPr txBox="1"/>
          <p:nvPr/>
        </p:nvSpPr>
        <p:spPr>
          <a:xfrm>
            <a:off x="587610" y="4754325"/>
            <a:ext cx="18389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hlinkClick r:id="rId6"/>
              </a:rPr>
              <a:t>https://classroomclipart.com/</a:t>
            </a:r>
            <a:r>
              <a:rPr lang="en-US" sz="1000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09CC93-7431-E16E-4BB8-42909260E34A}"/>
              </a:ext>
            </a:extLst>
          </p:cNvPr>
          <p:cNvSpPr txBox="1"/>
          <p:nvPr/>
        </p:nvSpPr>
        <p:spPr>
          <a:xfrm>
            <a:off x="6717425" y="4754324"/>
            <a:ext cx="18389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hlinkClick r:id="rId6"/>
              </a:rPr>
              <a:t>https://classroomclipart.com/</a:t>
            </a:r>
            <a:r>
              <a:rPr lang="en-US" sz="1000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7684A8-5BCD-475D-BAE4-2FFAFC057127}"/>
              </a:ext>
            </a:extLst>
          </p:cNvPr>
          <p:cNvSpPr txBox="1"/>
          <p:nvPr/>
        </p:nvSpPr>
        <p:spPr>
          <a:xfrm>
            <a:off x="1167624" y="1477303"/>
            <a:ext cx="75093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</a:rPr>
              <a:t>What was the most confusing or 'muddiest' point from previous lectures? or What topic do you need more clarification on?</a:t>
            </a:r>
          </a:p>
        </p:txBody>
      </p:sp>
    </p:spTree>
    <p:extLst>
      <p:ext uri="{BB962C8B-B14F-4D97-AF65-F5344CB8AC3E}">
        <p14:creationId xmlns:p14="http://schemas.microsoft.com/office/powerpoint/2010/main" val="345836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76BD1-4C1E-950C-A110-D08E11AEE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C837C-7ACB-7DC1-1563-70D414D63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79D5D-8B18-49F6-1B1F-D9B592249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Proof techniques</a:t>
            </a:r>
          </a:p>
          <a:p>
            <a:pPr lvl="1"/>
            <a:r>
              <a:rPr lang="en-US" dirty="0"/>
              <a:t>Proof by exhaustion</a:t>
            </a:r>
          </a:p>
          <a:p>
            <a:pPr lvl="1"/>
            <a:r>
              <a:rPr lang="en-US" dirty="0"/>
              <a:t>Proof by cases</a:t>
            </a:r>
          </a:p>
          <a:p>
            <a:pPr lvl="1"/>
            <a:r>
              <a:rPr lang="en-US" dirty="0"/>
              <a:t>Existence proofs</a:t>
            </a:r>
          </a:p>
          <a:p>
            <a:pPr lvl="1"/>
            <a:r>
              <a:rPr lang="en-US" dirty="0"/>
              <a:t>Uniqueness proofs</a:t>
            </a:r>
          </a:p>
          <a:p>
            <a:pPr marL="131445" indent="0">
              <a:buNone/>
            </a:pPr>
            <a:endParaRPr lang="en-US" dirty="0"/>
          </a:p>
        </p:txBody>
      </p:sp>
      <p:pic>
        <p:nvPicPr>
          <p:cNvPr id="4" name="Picture 2" descr="Notebook ">
            <a:extLst>
              <a:ext uri="{FF2B5EF4-FFF2-40B4-BE49-F238E27FC236}">
                <a16:creationId xmlns:a16="http://schemas.microsoft.com/office/drawing/2014/main" id="{36C8E5AA-6078-C0AD-8174-09D3C7919E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7524" y="1490431"/>
            <a:ext cx="1219200" cy="1219201"/>
          </a:xfrm>
          <a:prstGeom prst="rect">
            <a:avLst/>
          </a:prstGeom>
          <a:noFill/>
        </p:spPr>
      </p:pic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8AC43F54-12CB-C2E3-2352-4354E7A9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4550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5829300" cy="3886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dirty="0"/>
              <a:t>Sometimes, we need to prove a theorem of the form: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 algn="ctr">
              <a:buFont typeface="Wingdings" charset="2"/>
              <a:buNone/>
            </a:pPr>
            <a:r>
              <a:rPr lang="en-US" altLang="x-none" dirty="0"/>
              <a:t>p</a:t>
            </a:r>
            <a:r>
              <a:rPr lang="en-US" altLang="x-none" baseline="-25000" dirty="0"/>
              <a:t>1</a:t>
            </a:r>
            <a:r>
              <a:rPr lang="en-US" altLang="x-none" dirty="0"/>
              <a:t> ∨ p</a:t>
            </a:r>
            <a:r>
              <a:rPr lang="en-US" altLang="x-none" baseline="-25000" dirty="0"/>
              <a:t>2</a:t>
            </a:r>
            <a:r>
              <a:rPr lang="en-US" altLang="x-none" dirty="0"/>
              <a:t> ∨ … ∨ </a:t>
            </a:r>
            <a:r>
              <a:rPr lang="en-US" altLang="x-none" dirty="0" err="1"/>
              <a:t>p</a:t>
            </a:r>
            <a:r>
              <a:rPr lang="en-US" altLang="x-none" baseline="-25000" dirty="0" err="1"/>
              <a:t>n</a:t>
            </a:r>
            <a:r>
              <a:rPr lang="en-US" altLang="x-none" dirty="0"/>
              <a:t> → q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Note:</a:t>
            </a:r>
            <a:r>
              <a:rPr lang="en-US" altLang="x-none" dirty="0"/>
              <a:t> (p</a:t>
            </a:r>
            <a:r>
              <a:rPr lang="en-US" altLang="x-none" baseline="-25000" dirty="0"/>
              <a:t>1</a:t>
            </a:r>
            <a:r>
              <a:rPr lang="en-US" altLang="x-none" dirty="0"/>
              <a:t> ∨ p</a:t>
            </a:r>
            <a:r>
              <a:rPr lang="en-US" altLang="x-none" baseline="-25000" dirty="0"/>
              <a:t>2</a:t>
            </a:r>
            <a:r>
              <a:rPr lang="en-US" altLang="x-none" dirty="0"/>
              <a:t> ∨ … ∨ </a:t>
            </a:r>
            <a:r>
              <a:rPr lang="en-US" altLang="x-none" dirty="0" err="1"/>
              <a:t>p</a:t>
            </a:r>
            <a:r>
              <a:rPr lang="en-US" altLang="x-none" baseline="-25000" dirty="0" err="1"/>
              <a:t>n</a:t>
            </a:r>
            <a:r>
              <a:rPr lang="en-US" altLang="x-none" dirty="0"/>
              <a:t>)→ q</a:t>
            </a:r>
          </a:p>
          <a:p>
            <a:pPr>
              <a:buFont typeface="Wingdings" charset="2"/>
              <a:buNone/>
            </a:pPr>
            <a:r>
              <a:rPr lang="en-US" altLang="x-none" dirty="0"/>
              <a:t>		≡ ¬(p</a:t>
            </a:r>
            <a:r>
              <a:rPr lang="en-US" altLang="x-none" baseline="-25000" dirty="0"/>
              <a:t>1</a:t>
            </a:r>
            <a:r>
              <a:rPr lang="en-US" altLang="x-none" dirty="0"/>
              <a:t> ∨ p</a:t>
            </a:r>
            <a:r>
              <a:rPr lang="en-US" altLang="x-none" baseline="-25000" dirty="0"/>
              <a:t>2</a:t>
            </a:r>
            <a:r>
              <a:rPr lang="en-US" altLang="x-none" dirty="0"/>
              <a:t> ∨ … ∨ </a:t>
            </a:r>
            <a:r>
              <a:rPr lang="en-US" altLang="x-none" dirty="0" err="1"/>
              <a:t>p</a:t>
            </a:r>
            <a:r>
              <a:rPr lang="en-US" altLang="x-none" baseline="-25000" dirty="0" err="1"/>
              <a:t>n</a:t>
            </a:r>
            <a:r>
              <a:rPr lang="en-US" altLang="x-none" dirty="0"/>
              <a:t>) ∨ q</a:t>
            </a:r>
          </a:p>
          <a:p>
            <a:pPr>
              <a:buFont typeface="Wingdings" charset="2"/>
              <a:buNone/>
            </a:pPr>
            <a:r>
              <a:rPr lang="en-US" altLang="x-none" dirty="0"/>
              <a:t>		≡ (¬p</a:t>
            </a:r>
            <a:r>
              <a:rPr lang="en-US" altLang="x-none" baseline="-25000" dirty="0"/>
              <a:t>1</a:t>
            </a:r>
            <a:r>
              <a:rPr lang="en-US" altLang="x-none" dirty="0"/>
              <a:t> ∧ ¬p</a:t>
            </a:r>
            <a:r>
              <a:rPr lang="en-US" altLang="x-none" baseline="-25000" dirty="0"/>
              <a:t>2</a:t>
            </a:r>
            <a:r>
              <a:rPr lang="en-US" altLang="x-none" dirty="0"/>
              <a:t> ∧ … ∧ ¬</a:t>
            </a:r>
            <a:r>
              <a:rPr lang="en-US" altLang="x-none" dirty="0" err="1"/>
              <a:t>p</a:t>
            </a:r>
            <a:r>
              <a:rPr lang="en-US" altLang="x-none" baseline="-25000" dirty="0" err="1"/>
              <a:t>n</a:t>
            </a:r>
            <a:r>
              <a:rPr lang="en-US" altLang="x-none" dirty="0"/>
              <a:t>) ∨ q</a:t>
            </a:r>
          </a:p>
          <a:p>
            <a:pPr>
              <a:buFont typeface="Wingdings" charset="2"/>
              <a:buNone/>
            </a:pPr>
            <a:r>
              <a:rPr lang="en-US" altLang="x-none" dirty="0"/>
              <a:t>		≡ (¬p</a:t>
            </a:r>
            <a:r>
              <a:rPr lang="en-US" altLang="x-none" baseline="-25000" dirty="0"/>
              <a:t>1 </a:t>
            </a:r>
            <a:r>
              <a:rPr lang="en-US" altLang="x-none" dirty="0"/>
              <a:t>∨ q) ∧ (¬p</a:t>
            </a:r>
            <a:r>
              <a:rPr lang="en-US" altLang="x-none" baseline="-25000" dirty="0"/>
              <a:t>2 </a:t>
            </a:r>
            <a:r>
              <a:rPr lang="en-US" altLang="x-none" dirty="0"/>
              <a:t>∨ q) ∧ … ∧ (¬</a:t>
            </a:r>
            <a:r>
              <a:rPr lang="en-US" altLang="x-none" dirty="0" err="1"/>
              <a:t>p</a:t>
            </a:r>
            <a:r>
              <a:rPr lang="en-US" altLang="x-none" baseline="-25000" dirty="0" err="1"/>
              <a:t>n</a:t>
            </a:r>
            <a:r>
              <a:rPr lang="en-US" altLang="x-none" dirty="0"/>
              <a:t> ∨ q)</a:t>
            </a:r>
          </a:p>
          <a:p>
            <a:pPr>
              <a:buFont typeface="Wingdings" charset="2"/>
              <a:buNone/>
            </a:pPr>
            <a:r>
              <a:rPr lang="en-US" altLang="x-none" dirty="0"/>
              <a:t>		≡ (p</a:t>
            </a:r>
            <a:r>
              <a:rPr lang="en-US" altLang="x-none" baseline="-25000" dirty="0"/>
              <a:t>1 </a:t>
            </a:r>
            <a:r>
              <a:rPr lang="en-US" altLang="x-none" dirty="0"/>
              <a:t>→ q) ∧ (p</a:t>
            </a:r>
            <a:r>
              <a:rPr lang="en-US" altLang="x-none" baseline="-25000" dirty="0"/>
              <a:t>2 </a:t>
            </a:r>
            <a:r>
              <a:rPr lang="en-US" altLang="x-none" dirty="0"/>
              <a:t>→q) ∧ … ∧ (</a:t>
            </a:r>
            <a:r>
              <a:rPr lang="en-US" altLang="x-none" dirty="0" err="1"/>
              <a:t>p</a:t>
            </a:r>
            <a:r>
              <a:rPr lang="en-US" altLang="x-none" baseline="-25000" dirty="0" err="1"/>
              <a:t>n</a:t>
            </a:r>
            <a:r>
              <a:rPr lang="en-US" altLang="x-none" dirty="0"/>
              <a:t> → q) 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/>
              <a:t>So, we might need to examine </a:t>
            </a:r>
            <a:r>
              <a:rPr lang="en-US" altLang="x-none" dirty="0">
                <a:solidFill>
                  <a:srgbClr val="FF0000"/>
                </a:solidFill>
              </a:rPr>
              <a:t>multiple cases!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000748" y="2228851"/>
            <a:ext cx="1443024" cy="1371600"/>
            <a:chOff x="6477000" y="2971800"/>
            <a:chExt cx="1923479" cy="1828799"/>
          </a:xfrm>
        </p:grpSpPr>
        <p:sp>
          <p:nvSpPr>
            <p:cNvPr id="26632" name="TextBox 3"/>
            <p:cNvSpPr txBox="1">
              <a:spLocks noChangeArrowheads="1"/>
            </p:cNvSpPr>
            <p:nvPr/>
          </p:nvSpPr>
          <p:spPr bwMode="auto">
            <a:xfrm>
              <a:off x="6477000" y="2971800"/>
              <a:ext cx="1923479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Distributive law</a:t>
              </a:r>
            </a:p>
          </p:txBody>
        </p:sp>
        <p:cxnSp>
          <p:nvCxnSpPr>
            <p:cNvPr id="6" name="Curved Connector 5"/>
            <p:cNvCxnSpPr>
              <a:cxnSpLocks/>
            </p:cNvCxnSpPr>
            <p:nvPr/>
          </p:nvCxnSpPr>
          <p:spPr bwMode="auto">
            <a:xfrm rot="5400000">
              <a:off x="6792402" y="3820972"/>
              <a:ext cx="1371598" cy="587656"/>
            </a:xfrm>
            <a:prstGeom prst="curvedConnector3">
              <a:avLst>
                <a:gd name="adj1" fmla="val 99206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2" name="Rectangle 11"/>
          <p:cNvSpPr/>
          <p:nvPr/>
        </p:nvSpPr>
        <p:spPr bwMode="auto">
          <a:xfrm>
            <a:off x="1597915" y="2138451"/>
            <a:ext cx="5824451" cy="1903997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7B73299F-EA35-554A-130A-A3ADED439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4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698E1A3-B441-BB65-59D3-F1962B0577F6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Not all theorems are of the form p → q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uiExpand="1" build="p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1200150"/>
            <a:ext cx="6172200" cy="3543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Proof</a:t>
            </a:r>
            <a:r>
              <a:rPr lang="en-US" altLang="x-none" b="1" i="1" dirty="0"/>
              <a:t>:</a:t>
            </a:r>
          </a:p>
          <a:p>
            <a:pPr lvl="1"/>
            <a:r>
              <a:rPr lang="en-US" altLang="x-none" dirty="0"/>
              <a:t>n = 1: (1)</a:t>
            </a:r>
            <a:r>
              <a:rPr lang="en-US" altLang="x-none" baseline="30000" dirty="0"/>
              <a:t>2</a:t>
            </a:r>
            <a:r>
              <a:rPr lang="en-US" altLang="x-none" dirty="0"/>
              <a:t> + 1 = 2,  2(1) = 2, and 2 ≥ 2</a:t>
            </a:r>
          </a:p>
          <a:p>
            <a:pPr lvl="1"/>
            <a:r>
              <a:rPr lang="en-US" altLang="x-none" dirty="0"/>
              <a:t>n = 2: (2)</a:t>
            </a:r>
            <a:r>
              <a:rPr lang="en-US" altLang="x-none" baseline="30000" dirty="0"/>
              <a:t>2</a:t>
            </a:r>
            <a:r>
              <a:rPr lang="en-US" altLang="x-none" dirty="0"/>
              <a:t> + 1 = 5,  2(2) = 4, and 5 ≥ 4</a:t>
            </a:r>
          </a:p>
          <a:p>
            <a:pPr lvl="1"/>
            <a:r>
              <a:rPr lang="en-US" altLang="x-none" dirty="0"/>
              <a:t>n = 3: (3)</a:t>
            </a:r>
            <a:r>
              <a:rPr lang="en-US" altLang="x-none" baseline="30000" dirty="0"/>
              <a:t>2</a:t>
            </a:r>
            <a:r>
              <a:rPr lang="en-US" altLang="x-none" dirty="0"/>
              <a:t> + 1 = 10,  2(3) = 6, and 10 ≥ 6</a:t>
            </a:r>
          </a:p>
          <a:p>
            <a:pPr lvl="1"/>
            <a:r>
              <a:rPr lang="en-US" altLang="x-none" dirty="0"/>
              <a:t>n = 4: (4)</a:t>
            </a:r>
            <a:r>
              <a:rPr lang="en-US" altLang="x-none" baseline="30000" dirty="0"/>
              <a:t>2</a:t>
            </a:r>
            <a:r>
              <a:rPr lang="en-US" altLang="x-none" dirty="0"/>
              <a:t> + 1 = 17,  2(4) = 8, and 17 ≥ 8</a:t>
            </a:r>
          </a:p>
          <a:p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/>
              <a:t>Since we have verified each case, we have shown that n</a:t>
            </a:r>
            <a:r>
              <a:rPr lang="en-US" altLang="x-none" baseline="30000" dirty="0"/>
              <a:t>2</a:t>
            </a:r>
            <a:r>
              <a:rPr lang="en-US" altLang="x-none" dirty="0"/>
              <a:t> + 1 ≥ 2n where n is a positive integer with 1 ≤ n ≤ 4.  ☐</a:t>
            </a: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1828800" y="4006454"/>
            <a:ext cx="57912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With only 4 cases to consider, exhaustive proof was a good choice!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310938" y="1662546"/>
            <a:ext cx="3973484" cy="1174010"/>
          </a:xfrm>
          <a:prstGeom prst="rect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161647B3-128A-045B-8A2A-B5D220264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5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624E4DF-B0CC-3EF1-3B79-7763F1F2B385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Prove that n</a:t>
            </a:r>
            <a:r>
              <a:rPr lang="en-US" altLang="x-none" sz="3200" baseline="30000" dirty="0"/>
              <a:t>2</a:t>
            </a:r>
            <a:r>
              <a:rPr lang="en-US" altLang="x-none" sz="3200" dirty="0"/>
              <a:t> + 1 ≥ 2n where n is a positive integer with 1 ≤ n ≤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2532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</a:t>
            </a:r>
            <a:r>
              <a:rPr lang="en-US" altLang="x-none" b="1" i="1" dirty="0"/>
              <a:t>:</a:t>
            </a:r>
            <a:r>
              <a:rPr lang="en-US" altLang="x-none" dirty="0"/>
              <a:t>  Prove the triangle inequality.  That is, if x and y are real numbers, then |x| + |y| ≥ |x + y|.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dirty="0"/>
              <a:t>Clearly, we can</a:t>
            </a:r>
            <a:r>
              <a:rPr lang="en-US" altLang="ja-JP" dirty="0"/>
              <a:t>’t use exhaustive proof here since there are </a:t>
            </a:r>
            <a:r>
              <a:rPr lang="en-US" altLang="ja-JP" dirty="0">
                <a:solidFill>
                  <a:srgbClr val="FF0000"/>
                </a:solidFill>
              </a:rPr>
              <a:t>infinitely many </a:t>
            </a:r>
            <a:r>
              <a:rPr lang="en-US" altLang="ja-JP" dirty="0"/>
              <a:t>real numbers to consider.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We also can</a:t>
            </a:r>
            <a:r>
              <a:rPr lang="en-US" altLang="ja-JP" dirty="0"/>
              <a:t>’t use a simple direct proof either, since our proof depends on the signs of x and y.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endParaRPr lang="en-US" altLang="x-none" dirty="0"/>
          </a:p>
        </p:txBody>
      </p:sp>
      <p:sp>
        <p:nvSpPr>
          <p:cNvPr id="4" name="Rectangle 3"/>
          <p:cNvSpPr/>
          <p:nvPr/>
        </p:nvSpPr>
        <p:spPr>
          <a:xfrm>
            <a:off x="1745318" y="3935186"/>
            <a:ext cx="5321842" cy="71558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50" b="1" spc="38" dirty="0">
                <a:ln w="11430">
                  <a:noFill/>
                </a:ln>
                <a:solidFill>
                  <a:srgbClr val="FF0000"/>
                </a:solidFill>
                <a:cs typeface="ＭＳ Ｐゴシック" charset="-128"/>
              </a:rPr>
              <a:t>What should we do?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ED4D1719-933D-5D7A-CBF0-4DAF0934F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6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0435303-59A6-ACF3-C9C5-4FDD43B210EB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Sometimes, </a:t>
            </a:r>
            <a:r>
              <a:rPr lang="en-US" altLang="x-none" sz="3200" b="1" dirty="0"/>
              <a:t>exhaustive proof</a:t>
            </a:r>
            <a:r>
              <a:rPr lang="en-US" altLang="x-none" sz="3200" dirty="0"/>
              <a:t> isn</a:t>
            </a:r>
            <a:r>
              <a:rPr lang="en-US" altLang="ja-JP" sz="3200" dirty="0"/>
              <a:t>’t an option, but we still need to examine multiple possibilities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1746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altLang="x-none" dirty="0">
                    <a:solidFill>
                      <a:schemeClr val="bg2"/>
                    </a:solidFill>
                  </a:rPr>
                  <a:t>Note</a:t>
                </a:r>
                <a:r>
                  <a:rPr lang="en-US" altLang="x-none" dirty="0"/>
                  <a:t>: If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x-none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x-none" dirty="0"/>
                  <a:t>, otherwise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altLang="x-none" dirty="0"/>
              </a:p>
              <a:p>
                <a:r>
                  <a:rPr lang="en-US" altLang="x-none" dirty="0">
                    <a:solidFill>
                      <a:schemeClr val="bg2"/>
                    </a:solidFill>
                  </a:rPr>
                  <a:t>Cases</a:t>
                </a:r>
                <a:r>
                  <a:rPr lang="en-US" altLang="x-none" dirty="0"/>
                  <a:t>:</a:t>
                </a:r>
              </a:p>
              <a:p>
                <a:pPr marL="728663" lvl="1" indent="-385763"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x-none" dirty="0"/>
                  <a:t> and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en-US" altLang="x-none" dirty="0"/>
              </a:p>
              <a:p>
                <a:pPr marL="985838" lvl="2" indent="-385763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x-none" dirty="0"/>
                  <a:t> and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altLang="x-none" dirty="0"/>
              </a:p>
              <a:p>
                <a:pPr marL="985838" lvl="2" indent="-385763"/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x-none" dirty="0"/>
                  <a:t>   </a:t>
                </a:r>
                <a:r>
                  <a:rPr lang="en-US" altLang="x-none" b="1" dirty="0">
                    <a:solidFill>
                      <a:srgbClr val="FF0000"/>
                    </a:solidFill>
                  </a:rPr>
                  <a:t>✓</a:t>
                </a:r>
              </a:p>
              <a:p>
                <a:pPr marL="728663" lvl="1" indent="-385763"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altLang="x-non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n-US" altLang="x-none" dirty="0"/>
                  <a:t> and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en-US" altLang="x-none" dirty="0"/>
              </a:p>
              <a:p>
                <a:pPr marL="985838" lvl="2" indent="-385763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x-none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x-none" dirty="0"/>
                  <a:t> and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x-none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x-none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altLang="x-none" dirty="0"/>
              </a:p>
              <a:p>
                <a:pPr marL="985838" lvl="2" indent="-385763"/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≥−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x-none" dirty="0"/>
                  <a:t>   </a:t>
                </a:r>
                <a:r>
                  <a:rPr lang="en-US" altLang="x-none" b="1" dirty="0">
                    <a:solidFill>
                      <a:srgbClr val="FF0000"/>
                    </a:solidFill>
                  </a:rPr>
                  <a:t>✓</a:t>
                </a:r>
                <a:endParaRPr lang="en-US" altLang="x-none" dirty="0">
                  <a:solidFill>
                    <a:srgbClr val="FF0000"/>
                  </a:solidFill>
                </a:endParaRPr>
              </a:p>
              <a:p>
                <a:pPr marL="728663" lvl="1" indent="-385763"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altLang="x-non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x-none" dirty="0"/>
                  <a:t> and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en-US" altLang="x-none" dirty="0"/>
              </a:p>
              <a:p>
                <a:pPr marL="985838" lvl="2" indent="-385763"/>
                <a:r>
                  <a:rPr lang="en-US" altLang="x-none" dirty="0"/>
                  <a:t>If </a:t>
                </a:r>
                <a14:m>
                  <m:oMath xmlns:m="http://schemas.openxmlformats.org/officeDocument/2006/math">
                    <m:r>
                      <a:rPr lang="en-US" altLang="x-non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x-none" dirty="0"/>
                  <a:t>, then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x-none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x-none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x-none" dirty="0"/>
                  <a:t> and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x-none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x-non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br>
                  <a:rPr lang="en-US" altLang="x-none" dirty="0"/>
                </a:br>
                <a:r>
                  <a:rPr lang="en-US" altLang="x-none" dirty="0"/>
                  <a:t>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x-none" dirty="0"/>
                  <a:t>   </a:t>
                </a:r>
                <a:r>
                  <a:rPr lang="en-US" altLang="x-none" b="1" dirty="0">
                    <a:solidFill>
                      <a:srgbClr val="FF0000"/>
                    </a:solidFill>
                  </a:rPr>
                  <a:t>✓</a:t>
                </a:r>
                <a:endParaRPr lang="en-US" altLang="x-none" dirty="0">
                  <a:solidFill>
                    <a:srgbClr val="FF0000"/>
                  </a:solidFill>
                </a:endParaRPr>
              </a:p>
              <a:p>
                <a:pPr marL="985838" lvl="2" indent="-385763"/>
                <a:r>
                  <a:rPr lang="en-US" altLang="x-none" dirty="0"/>
                  <a:t>If </a:t>
                </a:r>
                <a14:m>
                  <m:oMath xmlns:m="http://schemas.openxmlformats.org/officeDocument/2006/math">
                    <m:r>
                      <a:rPr lang="en-US" altLang="x-non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x-none" dirty="0"/>
                  <a:t>, then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x-none" dirty="0"/>
                  <a:t> and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br>
                  <a:rPr lang="en-US" altLang="x-none" dirty="0"/>
                </a:br>
                <a:r>
                  <a:rPr lang="en-US" altLang="x-none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begChr m:val="|"/>
                        <m:endChr m:val="|"/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x-none" dirty="0"/>
                  <a:t>   </a:t>
                </a:r>
                <a:r>
                  <a:rPr lang="en-US" altLang="x-none" b="1" dirty="0">
                    <a:solidFill>
                      <a:srgbClr val="FF0000"/>
                    </a:solidFill>
                  </a:rPr>
                  <a:t>✓</a:t>
                </a:r>
                <a:endParaRPr lang="en-US" altLang="x-none" dirty="0">
                  <a:solidFill>
                    <a:srgbClr val="FF0000"/>
                  </a:solidFill>
                </a:endParaRPr>
              </a:p>
              <a:p>
                <a:pPr marL="728663" lvl="1" indent="-385763">
                  <a:buFont typeface="+mj-lt"/>
                  <a:buAutoNum type="arabicParenR"/>
                </a:pPr>
                <a:r>
                  <a:rPr lang="en-US" altLang="x-none" dirty="0"/>
                  <a:t>Symmetrical to Case 3  ☐</a:t>
                </a:r>
              </a:p>
            </p:txBody>
          </p:sp>
        </mc:Choice>
        <mc:Fallback xmlns="">
          <p:sp>
            <p:nvSpPr>
              <p:cNvPr id="3174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FD770BB0-1692-774C-D84D-3B98CFA92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7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5C5DC9B-9A24-287C-F17E-6C9F6138DCF6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b="1" i="1" dirty="0"/>
              <a:t>Example:</a:t>
            </a:r>
            <a:r>
              <a:rPr lang="en-US" altLang="x-none" sz="3200" dirty="0"/>
              <a:t>  Prove that if x and y are real numbers, then |x| + |y| ≥ |x + y|.</a:t>
            </a:r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3CB3FC5-EB9B-18C8-2739-5CCA376C81FD}"/>
              </a:ext>
            </a:extLst>
          </p:cNvPr>
          <p:cNvSpPr/>
          <p:nvPr/>
        </p:nvSpPr>
        <p:spPr>
          <a:xfrm>
            <a:off x="1637607" y="3591098"/>
            <a:ext cx="606829" cy="22444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5040D27-786A-1A68-8CB9-DB6ED9138C51}"/>
              </a:ext>
            </a:extLst>
          </p:cNvPr>
          <p:cNvSpPr/>
          <p:nvPr/>
        </p:nvSpPr>
        <p:spPr>
          <a:xfrm>
            <a:off x="1640379" y="4009504"/>
            <a:ext cx="606829" cy="22444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0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50"/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50"/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50"/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50"/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50"/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50"/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50"/>
                                        <p:tgtEl>
                                          <p:spTgt spid="31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uiExpand="1" build="p" bldLvl="3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5829300" cy="3886200"/>
          </a:xfrm>
        </p:spPr>
        <p:txBody>
          <a:bodyPr/>
          <a:lstStyle/>
          <a:p>
            <a:pPr marL="1245394" indent="-1245394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Mistake 1</a:t>
            </a:r>
            <a:r>
              <a:rPr lang="en-US" altLang="x-none" b="1" i="1" dirty="0"/>
              <a:t>:</a:t>
            </a:r>
            <a:r>
              <a:rPr lang="en-US" altLang="x-none" dirty="0"/>
              <a:t>  Proof by </a:t>
            </a:r>
            <a:r>
              <a:rPr lang="en-US" altLang="ja-JP" dirty="0"/>
              <a:t>“a few cases” is </a:t>
            </a:r>
            <a:r>
              <a:rPr lang="en-US" altLang="ja-JP" dirty="0">
                <a:solidFill>
                  <a:srgbClr val="FF0000"/>
                </a:solidFill>
              </a:rPr>
              <a:t>not</a:t>
            </a:r>
            <a:r>
              <a:rPr lang="en-US" altLang="ja-JP" dirty="0">
                <a:solidFill>
                  <a:srgbClr val="C00000"/>
                </a:solidFill>
              </a:rPr>
              <a:t> </a:t>
            </a:r>
            <a:r>
              <a:rPr lang="en-US" altLang="ja-JP" dirty="0"/>
              <a:t>equivalent to proof by cases.</a:t>
            </a:r>
            <a:endParaRPr lang="en-US" altLang="ja-JP" b="1" i="1" dirty="0"/>
          </a:p>
          <a:p>
            <a:pPr marL="1245394" indent="-1245394">
              <a:buNone/>
            </a:pPr>
            <a:endParaRPr lang="en-US" altLang="x-none" b="1" i="1" dirty="0"/>
          </a:p>
          <a:p>
            <a:pPr marL="1245394" indent="-1245394">
              <a:buNone/>
            </a:pPr>
            <a:endParaRPr lang="en-US" altLang="x-none" b="1" i="1" dirty="0"/>
          </a:p>
          <a:p>
            <a:pPr marL="1245394" indent="-1245394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</a:t>
            </a:r>
            <a:r>
              <a:rPr lang="en-US" altLang="x-none" b="1" i="1" dirty="0"/>
              <a:t>:</a:t>
            </a:r>
            <a:r>
              <a:rPr lang="en-US" altLang="x-none" dirty="0"/>
              <a:t>  Prove that all odd numbers are prime.</a:t>
            </a:r>
          </a:p>
          <a:p>
            <a:pPr marL="1245394" indent="-1245394">
              <a:buNone/>
            </a:pPr>
            <a:r>
              <a:rPr lang="en-US" altLang="ja-JP" i="1" dirty="0"/>
              <a:t>“Proof:”</a:t>
            </a:r>
          </a:p>
          <a:p>
            <a:pPr marL="519113" lvl="1" indent="-219075"/>
            <a:r>
              <a:rPr lang="en-US" altLang="x-none" dirty="0">
                <a:solidFill>
                  <a:srgbClr val="00B050"/>
                </a:solidFill>
              </a:rPr>
              <a:t>Case (</a:t>
            </a:r>
            <a:r>
              <a:rPr lang="en-US" altLang="x-none" dirty="0" err="1">
                <a:solidFill>
                  <a:srgbClr val="00B050"/>
                </a:solidFill>
              </a:rPr>
              <a:t>i</a:t>
            </a:r>
            <a:r>
              <a:rPr lang="en-US" altLang="x-none" dirty="0">
                <a:solidFill>
                  <a:srgbClr val="00B050"/>
                </a:solidFill>
              </a:rPr>
              <a:t>):</a:t>
            </a:r>
            <a:r>
              <a:rPr lang="en-US" altLang="x-none" dirty="0"/>
              <a:t>  The number 1 is both odd and prime</a:t>
            </a:r>
          </a:p>
          <a:p>
            <a:pPr marL="519113" lvl="1" indent="-219075"/>
            <a:r>
              <a:rPr lang="en-US" altLang="x-none" dirty="0">
                <a:solidFill>
                  <a:srgbClr val="00B050"/>
                </a:solidFill>
              </a:rPr>
              <a:t>Case (ii):</a:t>
            </a:r>
            <a:r>
              <a:rPr lang="en-US" altLang="x-none" dirty="0"/>
              <a:t>  The number 3 is both odd and prime</a:t>
            </a:r>
          </a:p>
          <a:p>
            <a:pPr marL="519113" lvl="1" indent="-219075"/>
            <a:r>
              <a:rPr lang="en-US" altLang="x-none" dirty="0">
                <a:solidFill>
                  <a:srgbClr val="00B050"/>
                </a:solidFill>
              </a:rPr>
              <a:t>Case (iii):</a:t>
            </a:r>
            <a:r>
              <a:rPr lang="en-US" altLang="x-none" dirty="0"/>
              <a:t>  The number 5 is both odd and prime</a:t>
            </a:r>
          </a:p>
          <a:p>
            <a:pPr marL="519113" lvl="1" indent="-219075"/>
            <a:r>
              <a:rPr lang="en-US" altLang="x-none" dirty="0">
                <a:solidFill>
                  <a:srgbClr val="00B050"/>
                </a:solidFill>
              </a:rPr>
              <a:t>Case (iv):</a:t>
            </a:r>
            <a:r>
              <a:rPr lang="en-US" altLang="x-none" dirty="0"/>
              <a:t>  The number 7 is both odd and prime</a:t>
            </a:r>
          </a:p>
          <a:p>
            <a:pPr marL="519113" lvl="1" indent="-219075"/>
            <a:endParaRPr lang="en-US" altLang="x-none" dirty="0"/>
          </a:p>
          <a:p>
            <a:pPr marL="1245394" indent="-1245394">
              <a:buNone/>
            </a:pPr>
            <a:r>
              <a:rPr lang="en-US" altLang="x-none" dirty="0"/>
              <a:t>Thus, we have shown that odd numbers are prime.  ☐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965256" y="1606153"/>
            <a:ext cx="2692844" cy="1822847"/>
            <a:chOff x="5096340" y="2141538"/>
            <a:chExt cx="3590459" cy="2430462"/>
          </a:xfrm>
        </p:grpSpPr>
        <p:sp>
          <p:nvSpPr>
            <p:cNvPr id="32772" name="TextBox 3"/>
            <p:cNvSpPr txBox="1">
              <a:spLocks noChangeArrowheads="1"/>
            </p:cNvSpPr>
            <p:nvPr/>
          </p:nvSpPr>
          <p:spPr bwMode="auto">
            <a:xfrm>
              <a:off x="5096340" y="2141538"/>
              <a:ext cx="3590459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This is a </a:t>
              </a:r>
              <a:r>
                <a:rPr lang="en-US" altLang="ja-JP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“there exists” proof, not a “for all” proof!</a:t>
              </a:r>
              <a:endPara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6" name="Curved Connector 5"/>
            <p:cNvCxnSpPr>
              <a:stCxn id="32772" idx="3"/>
            </p:cNvCxnSpPr>
            <p:nvPr/>
          </p:nvCxnSpPr>
          <p:spPr bwMode="auto">
            <a:xfrm flipH="1">
              <a:off x="6858001" y="2510870"/>
              <a:ext cx="1828798" cy="2061130"/>
            </a:xfrm>
            <a:prstGeom prst="curvedConnector4">
              <a:avLst>
                <a:gd name="adj1" fmla="val -50000"/>
                <a:gd name="adj2" fmla="val 100154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9842CC9D-D3E6-AFB4-A202-EB8F7B83F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8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A519748-5192-94F7-626C-D2EC8A5351D5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Making mistakes when using </a:t>
            </a:r>
            <a:r>
              <a:rPr lang="en-US" altLang="x-none" sz="3200" b="1" dirty="0"/>
              <a:t>proof by cases</a:t>
            </a:r>
            <a:r>
              <a:rPr lang="en-US" altLang="x-none" sz="3200" dirty="0"/>
              <a:t> is all too easy!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45394" indent="-1245394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Mistake 2</a:t>
            </a:r>
            <a:r>
              <a:rPr lang="en-US" altLang="x-none" b="1" i="1" dirty="0"/>
              <a:t>:</a:t>
            </a:r>
            <a:r>
              <a:rPr lang="en-US" altLang="x-none" dirty="0"/>
              <a:t>  Leaving out critical cases.</a:t>
            </a:r>
          </a:p>
          <a:p>
            <a:pPr marL="1245394" indent="-1245394">
              <a:buNone/>
            </a:pPr>
            <a:endParaRPr lang="en-US" altLang="x-none" b="1" i="1" dirty="0"/>
          </a:p>
          <a:p>
            <a:pPr marL="1245394" indent="-1245394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</a:t>
            </a:r>
            <a:r>
              <a:rPr lang="en-US" altLang="x-none" b="1" i="1" dirty="0"/>
              <a:t>:</a:t>
            </a:r>
            <a:r>
              <a:rPr lang="en-US" altLang="x-none" dirty="0"/>
              <a:t>  Prove that x</a:t>
            </a:r>
            <a:r>
              <a:rPr lang="en-US" altLang="x-none" baseline="30000" dirty="0"/>
              <a:t>2</a:t>
            </a:r>
            <a:r>
              <a:rPr lang="en-US" altLang="x-none" dirty="0"/>
              <a:t> &gt; 0 for all integers x</a:t>
            </a:r>
          </a:p>
          <a:p>
            <a:pPr marL="1245394" indent="-1245394">
              <a:buNone/>
            </a:pPr>
            <a:r>
              <a:rPr lang="en-US" altLang="ja-JP" i="1" dirty="0"/>
              <a:t>“Proof:”</a:t>
            </a:r>
            <a:endParaRPr lang="en-US" altLang="ja-JP" dirty="0"/>
          </a:p>
          <a:p>
            <a:pPr marL="556022" lvl="1" indent="-254794"/>
            <a:r>
              <a:rPr lang="en-US" altLang="x-none" dirty="0">
                <a:solidFill>
                  <a:srgbClr val="00B050"/>
                </a:solidFill>
              </a:rPr>
              <a:t>Case (</a:t>
            </a:r>
            <a:r>
              <a:rPr lang="en-US" altLang="x-none" dirty="0" err="1">
                <a:solidFill>
                  <a:srgbClr val="00B050"/>
                </a:solidFill>
              </a:rPr>
              <a:t>i</a:t>
            </a:r>
            <a:r>
              <a:rPr lang="en-US" altLang="x-none" dirty="0">
                <a:solidFill>
                  <a:srgbClr val="00B050"/>
                </a:solidFill>
              </a:rPr>
              <a:t>)</a:t>
            </a:r>
            <a:r>
              <a:rPr lang="en-US" altLang="x-none" dirty="0"/>
              <a:t>:  Assume that x &lt; 0. Since the product of two negative numbers is always positive, x</a:t>
            </a:r>
            <a:r>
              <a:rPr lang="en-US" altLang="x-none" baseline="30000" dirty="0"/>
              <a:t>2</a:t>
            </a:r>
            <a:r>
              <a:rPr lang="en-US" altLang="x-none" dirty="0"/>
              <a:t> &gt; 0.</a:t>
            </a:r>
          </a:p>
          <a:p>
            <a:pPr marL="556022" lvl="1" indent="-254794"/>
            <a:r>
              <a:rPr lang="en-US" altLang="x-none" dirty="0">
                <a:solidFill>
                  <a:srgbClr val="00B050"/>
                </a:solidFill>
              </a:rPr>
              <a:t>Case  (ii)</a:t>
            </a:r>
            <a:r>
              <a:rPr lang="en-US" altLang="x-none" dirty="0"/>
              <a:t>:  Assume that x &gt; 0.  Since the product of two positive numbers is always positive, x</a:t>
            </a:r>
            <a:r>
              <a:rPr lang="en-US" altLang="x-none" baseline="30000" dirty="0"/>
              <a:t>2</a:t>
            </a:r>
            <a:r>
              <a:rPr lang="en-US" altLang="x-none" dirty="0"/>
              <a:t> &gt; 0.</a:t>
            </a:r>
          </a:p>
          <a:p>
            <a:pPr marL="556022" lvl="1" indent="-254794"/>
            <a:endParaRPr lang="en-US" altLang="x-none" dirty="0"/>
          </a:p>
          <a:p>
            <a:pPr marL="1245394" indent="-1245394">
              <a:buNone/>
            </a:pPr>
            <a:r>
              <a:rPr lang="en-US" altLang="x-none" dirty="0"/>
              <a:t>Since we have proven the claim for all cases, we can conclude that x</a:t>
            </a:r>
            <a:r>
              <a:rPr lang="en-US" altLang="x-none" baseline="30000" dirty="0"/>
              <a:t>2</a:t>
            </a:r>
            <a:r>
              <a:rPr lang="en-US" altLang="x-none" dirty="0"/>
              <a:t> &gt; 0 for all integers x.  ☐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2114550" y="4572000"/>
            <a:ext cx="48006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What about the case in which x = 0?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CFDD7CBC-49D6-F600-CB9C-43D4E717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9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049401-2CD1-D59C-FBA4-FE5E81ACDBA0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Making mistakes when using </a:t>
            </a:r>
            <a:r>
              <a:rPr lang="en-US" altLang="x-none" sz="3200" b="1" dirty="0"/>
              <a:t>proof by cases </a:t>
            </a:r>
            <a:r>
              <a:rPr lang="en-US" altLang="x-none" sz="3200" dirty="0"/>
              <a:t>is all too easy!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26628" grpId="0"/>
    </p:bldLst>
  </p:timing>
</p:sld>
</file>

<file path=ppt/theme/theme1.xml><?xml version="1.0" encoding="utf-8"?>
<a:theme xmlns:a="http://schemas.openxmlformats.org/drawingml/2006/main" name="Brilho">
  <a:themeElements>
    <a:clrScheme name="Executivo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5039</TotalTime>
  <Words>1701</Words>
  <Application>Microsoft Macintosh PowerPoint</Application>
  <PresentationFormat>On-screen Show (16:9)</PresentationFormat>
  <Paragraphs>201</Paragraphs>
  <Slides>17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ＭＳ Ｐゴシック</vt:lpstr>
      <vt:lpstr>Arial</vt:lpstr>
      <vt:lpstr>Calibri</vt:lpstr>
      <vt:lpstr>Cambria Math</vt:lpstr>
      <vt:lpstr>Comic Neue</vt:lpstr>
      <vt:lpstr>Trebuchet MS</vt:lpstr>
      <vt:lpstr>Wingdings</vt:lpstr>
      <vt:lpstr>Brilho</vt:lpstr>
      <vt:lpstr>CS 441: Proof Methods</vt:lpstr>
      <vt:lpstr>Muddiest Point</vt:lpstr>
      <vt:lpstr>Today's topics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In-class Activities</vt:lpstr>
      <vt:lpstr>PowerPoint Presentation</vt:lpstr>
      <vt:lpstr>A constructive existence proof</vt:lpstr>
      <vt:lpstr>A non-constructive existence proof</vt:lpstr>
      <vt:lpstr>PowerPoint Presentation</vt:lpstr>
      <vt:lpstr>In-class Activities</vt:lpstr>
      <vt:lpstr>In-class Activities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Leveraging Unlabeled Data for Sketch-based Understanding</dc:title>
  <dc:creator>Fernando</dc:creator>
  <cp:lastModifiedBy>Nils Ever Murrugarra Llerena</cp:lastModifiedBy>
  <cp:revision>296</cp:revision>
  <cp:lastPrinted>2026-01-29T19:52:19Z</cp:lastPrinted>
  <dcterms:created xsi:type="dcterms:W3CDTF">2011-07-05T14:46:51Z</dcterms:created>
  <dcterms:modified xsi:type="dcterms:W3CDTF">2026-02-09T18:25:26Z</dcterms:modified>
</cp:coreProperties>
</file>