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589" r:id="rId2"/>
    <p:sldId id="586" r:id="rId3"/>
    <p:sldId id="587" r:id="rId4"/>
    <p:sldId id="588" r:id="rId5"/>
    <p:sldId id="666" r:id="rId6"/>
    <p:sldId id="667" r:id="rId7"/>
    <p:sldId id="668" r:id="rId8"/>
    <p:sldId id="669" r:id="rId9"/>
    <p:sldId id="681" r:id="rId10"/>
    <p:sldId id="682" r:id="rId11"/>
    <p:sldId id="683" r:id="rId12"/>
    <p:sldId id="670" r:id="rId13"/>
    <p:sldId id="671" r:id="rId14"/>
    <p:sldId id="318" r:id="rId15"/>
    <p:sldId id="377" r:id="rId16"/>
    <p:sldId id="622" r:id="rId17"/>
    <p:sldId id="580" r:id="rId18"/>
    <p:sldId id="355" r:id="rId19"/>
    <p:sldId id="319" r:id="rId20"/>
    <p:sldId id="385" r:id="rId21"/>
    <p:sldId id="433" r:id="rId22"/>
    <p:sldId id="354" r:id="rId23"/>
    <p:sldId id="378" r:id="rId24"/>
    <p:sldId id="321" r:id="rId25"/>
    <p:sldId id="323" r:id="rId26"/>
    <p:sldId id="679" r:id="rId27"/>
    <p:sldId id="680" r:id="rId28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460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  <p15:guide id="5" orient="horz" pos="1712">
          <p15:clr>
            <a:srgbClr val="9AA0A6"/>
          </p15:clr>
        </p15:guide>
        <p15:guide id="6" pos="2592">
          <p15:clr>
            <a:srgbClr val="9AA0A6"/>
          </p15:clr>
        </p15:guide>
        <p15:guide id="7" pos="3168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0" roundtripDataSignature="AMtx7mhS5nRLilGD6T0EpqDE7wj9jhOMe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96AE40-E63F-448E-B565-BE41378B41F9}" name="Nils Ever Murrugarra Llerena" initials="NEML" userId="Nils Ever Murrugarra Llerena" providerId="None"/>
  <p188:author id="{8443ED59-20C7-4FDF-8DCA-8A14D1AA1C8C}" name="Microsoft Office User" initials="MOU" userId="Microsoft Office Us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Jiang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89"/>
    <p:restoredTop sz="82816"/>
  </p:normalViewPr>
  <p:slideViewPr>
    <p:cSldViewPr snapToGrid="0">
      <p:cViewPr varScale="1">
        <p:scale>
          <a:sx n="161" d="100"/>
          <a:sy n="161" d="100"/>
        </p:scale>
        <p:origin x="1104" y="192"/>
      </p:cViewPr>
      <p:guideLst>
        <p:guide orient="horz" pos="288"/>
        <p:guide pos="4608"/>
        <p:guide pos="288"/>
        <p:guide pos="5472"/>
        <p:guide orient="horz" pos="1712"/>
        <p:guide pos="2592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82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81" Type="http://schemas.openxmlformats.org/officeDocument/2006/relationships/commentAuthors" Target="commentAuthors.xml"/><Relationship Id="rId86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8" Type="http://schemas.openxmlformats.org/officeDocument/2006/relationships/slide" Target="slides/slide7.xml"/><Relationship Id="rId80" Type="http://customschemas.google.com/relationships/presentationmetadata" Target="metadata"/><Relationship Id="rId8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470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6415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The recent New York Canon Expo was a chance for Canon to display its cutting-edge digital camera technologies, such as the ability to track all the faces in a group photo and take the photo as soon as everyone smiles.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Photograph by : Steve Makris, The Journal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45504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7092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69DB29-32C5-4F3C-A1C0-67899DCD8B14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3299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501BC47D-991A-49C2-A4CB-AA31BA71835E}" type="slidenum">
              <a:rPr lang="en-US" sz="1200">
                <a:solidFill>
                  <a:prstClr val="black"/>
                </a:solidFill>
              </a:rPr>
              <a:pPr algn="r"/>
              <a:t>18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83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7738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851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http://www.youtube.com/watch?v=y6izXII54Qc</a:t>
            </a:r>
          </a:p>
        </p:txBody>
      </p:sp>
    </p:spTree>
    <p:extLst>
      <p:ext uri="{BB962C8B-B14F-4D97-AF65-F5344CB8AC3E}">
        <p14:creationId xmlns:p14="http://schemas.microsoft.com/office/powerpoint/2010/main" val="656788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81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48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0780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1395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7714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0966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197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9352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5709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2673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7895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1107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27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70"/>
              </a:spcBef>
              <a:spcAft>
                <a:spcPts val="0"/>
              </a:spcAft>
              <a:buSzPts val="121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14"/>
          <p:cNvCxnSpPr/>
          <p:nvPr/>
        </p:nvCxnSpPr>
        <p:spPr>
          <a:xfrm>
            <a:off x="685800" y="2548890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6568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7D7C6-78AC-4C7A-A17F-4D0AAA37D1C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8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6" name="Google Shape;36;p16"/>
          <p:cNvCxnSpPr/>
          <p:nvPr/>
        </p:nvCxnSpPr>
        <p:spPr>
          <a:xfrm>
            <a:off x="731520" y="3449574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457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4648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3" name="Google Shape;53;p18"/>
          <p:cNvCxnSpPr/>
          <p:nvPr/>
        </p:nvCxnSpPr>
        <p:spPr>
          <a:xfrm rot="5400000">
            <a:off x="2806462" y="3034268"/>
            <a:ext cx="3531870" cy="7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50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2"/>
          </p:nvPr>
        </p:nvSpPr>
        <p:spPr>
          <a:xfrm>
            <a:off x="457201" y="1597915"/>
            <a:ext cx="2139696" cy="318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21"/>
          <p:cNvCxnSpPr/>
          <p:nvPr/>
        </p:nvCxnSpPr>
        <p:spPr>
          <a:xfrm rot="5400000">
            <a:off x="684114" y="2684956"/>
            <a:ext cx="418338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2858610" y="628651"/>
            <a:ext cx="5904390" cy="4125342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96" cy="318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 rot="5400000">
            <a:off x="5457825" y="1628775"/>
            <a:ext cx="44005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 rot="5400000">
            <a:off x="1266825" y="-352425"/>
            <a:ext cx="44005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1" r:id="rId10"/>
    <p:sldLayoutId id="214748366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murrugarrallerena@weber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pitt.edu/courses/288692/files/19184466?module_item_id=537612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9a6mGNmhb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6izXII54Qc" TargetMode="External"/><Relationship Id="rId5" Type="http://schemas.openxmlformats.org/officeDocument/2006/relationships/image" Target="../media/image38.jpeg"/><Relationship Id="rId4" Type="http://schemas.openxmlformats.org/officeDocument/2006/relationships/hyperlink" Target="http://www.youtube.com/watch?v=y6izXII54Qc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wmf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/Documents%20and%20Settings/grauman/Desktop/slides/aug28/pedestrian.mpg" TargetMode="Externa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" TargetMode="External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jetbrains.com/community/education/#students" TargetMode="External"/><Relationship Id="rId5" Type="http://schemas.openxmlformats.org/officeDocument/2006/relationships/hyperlink" Target="https://www.jetbrains.com/pycharm/" TargetMode="External"/><Relationship Id="rId4" Type="http://schemas.openxmlformats.org/officeDocument/2006/relationships/hyperlink" Target="https://desktop.github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ineil-pitt/cs2770_spring25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nmurrugarrallerena@weber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hyperlink" Target="https://nineil.github.io/courses/spring25_cs277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cs.pitt.edu/~kovashka/cs2770_sp21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hyperlink" Target="https://people.cs.pitt.edu/~kovashka/cs1674_fa23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303712" y="1005576"/>
            <a:ext cx="6536577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 dirty="0"/>
              <a:t>CS 2770: Computer Vision</a:t>
            </a:r>
            <a:endParaRPr lang="en-US" dirty="0"/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657350" y="2571750"/>
            <a:ext cx="58866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b="1" dirty="0"/>
              <a:t>PhD. Nils </a:t>
            </a:r>
            <a:r>
              <a:rPr lang="en-US" b="1" dirty="0" err="1"/>
              <a:t>Murrugarra-Llerena</a:t>
            </a:r>
            <a:endParaRPr lang="en-US" b="1" dirty="0"/>
          </a:p>
          <a:p>
            <a:pPr marL="0" indent="0" algn="ctr">
              <a:spcBef>
                <a:spcPts val="0"/>
              </a:spcBef>
            </a:pPr>
            <a:r>
              <a:rPr lang="en-US" dirty="0">
                <a:hlinkClick r:id="rId3"/>
              </a:rPr>
              <a:t>nem177@pitt.edu</a:t>
            </a:r>
            <a:r>
              <a:rPr lang="en-US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dirty="0"/>
          </a:p>
        </p:txBody>
      </p:sp>
      <p:pic>
        <p:nvPicPr>
          <p:cNvPr id="2" name="Picture 4" descr="University of Pittsburgh Logo and symbol, meaning, history, PNG, brand">
            <a:extLst>
              <a:ext uri="{FF2B5EF4-FFF2-40B4-BE49-F238E27FC236}">
                <a16:creationId xmlns:a16="http://schemas.microsoft.com/office/drawing/2014/main" id="{4890CD10-955E-0DD3-7749-DC6F4C020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21714" b="22062"/>
          <a:stretch>
            <a:fillRect/>
          </a:stretch>
        </p:blipFill>
        <p:spPr bwMode="auto">
          <a:xfrm>
            <a:off x="2950460" y="3950191"/>
            <a:ext cx="3243079" cy="1024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69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Course intro: What to expect? [Warning #2]</a:t>
            </a:r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528012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Some parts will be </a:t>
            </a:r>
            <a:r>
              <a:rPr lang="en-US" sz="2400" b="1" dirty="0"/>
              <a:t>hard</a:t>
            </a:r>
            <a:r>
              <a:rPr lang="en-US" sz="2400" dirty="0"/>
              <a:t> and require that you pay close attention!</a:t>
            </a:r>
          </a:p>
          <a:p>
            <a:endParaRPr lang="en-US" sz="2400" dirty="0"/>
          </a:p>
          <a:p>
            <a:r>
              <a:rPr lang="en-US" sz="2400" b="1" dirty="0"/>
              <a:t>Use instructor’s office hours</a:t>
            </a:r>
          </a:p>
          <a:p>
            <a:endParaRPr lang="en-US" sz="2400" dirty="0"/>
          </a:p>
          <a:p>
            <a:pPr marL="114300" indent="0">
              <a:buNone/>
            </a:pPr>
            <a:endParaRPr lang="en-US" sz="2400" dirty="0"/>
          </a:p>
          <a:p>
            <a:r>
              <a:rPr lang="en-US" sz="2400" dirty="0"/>
              <a:t>… You will learn a lot!</a:t>
            </a:r>
          </a:p>
        </p:txBody>
      </p:sp>
      <p:pic>
        <p:nvPicPr>
          <p:cNvPr id="4098" name="Picture 2" descr="you got it boss">
            <a:extLst>
              <a:ext uri="{FF2B5EF4-FFF2-40B4-BE49-F238E27FC236}">
                <a16:creationId xmlns:a16="http://schemas.microsoft.com/office/drawing/2014/main" id="{CE73032D-40E9-2A64-DAE7-A44D6829B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15402" r="3688" b="3010"/>
          <a:stretch/>
        </p:blipFill>
        <p:spPr bwMode="auto">
          <a:xfrm>
            <a:off x="6592020" y="1152475"/>
            <a:ext cx="2469144" cy="219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CF87289D-97B2-485F-5352-C02A0B34F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507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Course intro: What to expect?</a:t>
            </a:r>
            <a:endParaRPr dirty="0"/>
          </a:p>
        </p:txBody>
      </p:sp>
      <p:pic>
        <p:nvPicPr>
          <p:cNvPr id="4" name="Picture 3" descr="A picture containing photo, indoor, dog, bed&#10;&#10;Description automatically generated">
            <a:extLst>
              <a:ext uri="{FF2B5EF4-FFF2-40B4-BE49-F238E27FC236}">
                <a16:creationId xmlns:a16="http://schemas.microsoft.com/office/drawing/2014/main" id="{069B4134-9FAE-CD9F-62D5-5B2D98119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497" y="1017450"/>
            <a:ext cx="4009006" cy="39910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E33C78-A353-46CB-A693-691D294E8E29}"/>
              </a:ext>
            </a:extLst>
          </p:cNvPr>
          <p:cNvSpPr txBox="1"/>
          <p:nvPr/>
        </p:nvSpPr>
        <p:spPr>
          <a:xfrm>
            <a:off x="55659" y="4752150"/>
            <a:ext cx="1079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H/T Kirk </a:t>
            </a:r>
            <a:r>
              <a:rPr lang="en-US" sz="1200" dirty="0" err="1"/>
              <a:t>Pruhs</a:t>
            </a:r>
            <a:endParaRPr lang="en-US" sz="1200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173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Course intro: programming assignments</a:t>
            </a:r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9651" y="1152475"/>
            <a:ext cx="5818756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b="0" i="0" dirty="0">
                <a:effectLst/>
                <a:latin typeface="Times New Roman" panose="02020603050405020304" pitchFamily="18" charset="0"/>
              </a:rPr>
              <a:t>We will learn Python programming language.</a:t>
            </a:r>
            <a:endParaRPr lang="en-US" sz="2400" dirty="0">
              <a:latin typeface="Times New Roman" panose="02020603050405020304" pitchFamily="18" charset="0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2400" dirty="0">
              <a:latin typeface="Times New Roman" panose="02020603050405020304" pitchFamily="18" charset="0"/>
            </a:endParaRPr>
          </a:p>
          <a:p>
            <a:pPr algn="just"/>
            <a:r>
              <a:rPr lang="en-US" sz="2400" b="0" i="0" dirty="0"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﻿</a:t>
            </a:r>
            <a:r>
              <a:rPr lang="en-US" sz="2400" dirty="0">
                <a:latin typeface="Times New Roman" panose="02020603050405020304" pitchFamily="18" charset="0"/>
              </a:rPr>
              <a:t>Exam and projects cannot be made up unless arrangements are made to take/submit them ahead of time. Late assignments will be accepted with a 10% penalty per day up to 3 days to provide for unforeseen circumstances.</a:t>
            </a: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2400" b="0" i="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6146" name="Picture 2" descr="laptop reading">
            <a:extLst>
              <a:ext uri="{FF2B5EF4-FFF2-40B4-BE49-F238E27FC236}">
                <a16:creationId xmlns:a16="http://schemas.microsoft.com/office/drawing/2014/main" id="{6115B5BD-4A43-3BC3-B9B6-0F5FED65F1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2" b="5984"/>
          <a:stretch/>
        </p:blipFill>
        <p:spPr bwMode="auto">
          <a:xfrm>
            <a:off x="6254496" y="1428882"/>
            <a:ext cx="2649395" cy="228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0C0CB5C7-5B5B-4121-55A8-BBB9EDDEA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457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Review Syllabus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C8E4F9-5EC9-1A68-D48A-CB2C6DB77C67}"/>
              </a:ext>
            </a:extLst>
          </p:cNvPr>
          <p:cNvSpPr txBox="1"/>
          <p:nvPr/>
        </p:nvSpPr>
        <p:spPr>
          <a:xfrm>
            <a:off x="379476" y="2169681"/>
            <a:ext cx="8385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tx1"/>
                </a:solidFill>
              </a:rPr>
              <a:t>Canvas Link:</a:t>
            </a:r>
          </a:p>
          <a:p>
            <a:pPr algn="ctr"/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>
                <a:solidFill>
                  <a:schemeClr val="tx1"/>
                </a:solidFill>
                <a:hlinkClick r:id="rId3"/>
              </a:rPr>
              <a:t>https://canvas.pitt.edu/courses/288692/files/19184466?module_item_id=5376125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0B954C2C-E0E5-5834-E8D0-3DB8AB0A8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40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" t="5048" b="8725"/>
          <a:stretch>
            <a:fillRect/>
          </a:stretch>
        </p:blipFill>
        <p:spPr bwMode="auto">
          <a:xfrm>
            <a:off x="5409010" y="1992788"/>
            <a:ext cx="1727597" cy="157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10"/>
          <p:cNvSpPr txBox="1">
            <a:spLocks noChangeArrowheads="1"/>
          </p:cNvSpPr>
          <p:nvPr/>
        </p:nvSpPr>
        <p:spPr bwMode="auto">
          <a:xfrm>
            <a:off x="5325666" y="3548934"/>
            <a:ext cx="17335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050">
                <a:solidFill>
                  <a:srgbClr val="000000"/>
                </a:solidFill>
              </a:rPr>
              <a:t>Setting camera focus via face detection</a:t>
            </a:r>
          </a:p>
        </p:txBody>
      </p:sp>
      <p:pic>
        <p:nvPicPr>
          <p:cNvPr id="27653" name="Picture 6" descr="153148-505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022" y="1539159"/>
            <a:ext cx="2422922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10"/>
          <p:cNvSpPr txBox="1">
            <a:spLocks noChangeArrowheads="1"/>
          </p:cNvSpPr>
          <p:nvPr/>
        </p:nvSpPr>
        <p:spPr bwMode="auto">
          <a:xfrm>
            <a:off x="2381250" y="3729909"/>
            <a:ext cx="173355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050">
                <a:solidFill>
                  <a:srgbClr val="000000"/>
                </a:solidFill>
              </a:rPr>
              <a:t>Camera waits for everyone to smile to take a photo [Canon]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4876697"/>
            <a:ext cx="188595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</a:rPr>
              <a:t>Kristen </a:t>
            </a:r>
            <a:r>
              <a:rPr lang="en-US" sz="750" dirty="0" err="1">
                <a:solidFill>
                  <a:prstClr val="black"/>
                </a:solidFill>
              </a:rPr>
              <a:t>Grauman</a:t>
            </a:r>
            <a:endParaRPr lang="en-US" sz="750" dirty="0">
              <a:solidFill>
                <a:prstClr val="black"/>
              </a:solidFill>
            </a:endParaRPr>
          </a:p>
        </p:txBody>
      </p:sp>
      <p:sp>
        <p:nvSpPr>
          <p:cNvPr id="2" name="Google Shape;87;p18">
            <a:extLst>
              <a:ext uri="{FF2B5EF4-FFF2-40B4-BE49-F238E27FC236}">
                <a16:creationId xmlns:a16="http://schemas.microsoft.com/office/drawing/2014/main" id="{EE75EA05-CAB2-7637-347C-7153DBD6B1A4}"/>
              </a:ext>
            </a:extLst>
          </p:cNvPr>
          <p:cNvSpPr txBox="1">
            <a:spLocks/>
          </p:cNvSpPr>
          <p:nvPr/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Motivation: Faces and digital cameras</a:t>
            </a:r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C7F853DE-5056-E868-284D-B19BA786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642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1680129"/>
            <a:ext cx="4800600" cy="2395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1680129"/>
            <a:ext cx="685800" cy="685800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4935751"/>
            <a:ext cx="188595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</a:rPr>
              <a:t>Devi Parikh</a:t>
            </a:r>
          </a:p>
        </p:txBody>
      </p:sp>
      <p:sp>
        <p:nvSpPr>
          <p:cNvPr id="2" name="Google Shape;87;p18">
            <a:extLst>
              <a:ext uri="{FF2B5EF4-FFF2-40B4-BE49-F238E27FC236}">
                <a16:creationId xmlns:a16="http://schemas.microsoft.com/office/drawing/2014/main" id="{6096ED59-2EDF-BBA1-D0C8-68CDCC865908}"/>
              </a:ext>
            </a:extLst>
          </p:cNvPr>
          <p:cNvSpPr txBox="1">
            <a:spLocks/>
          </p:cNvSpPr>
          <p:nvPr/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Motivation: Face recognition</a:t>
            </a:r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DD217857-C6CC-53E1-9E8B-2DC6277F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358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C0A174-6DE4-43DD-B0CD-2691EB1E9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844" y="1847157"/>
            <a:ext cx="4786313" cy="20216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CE5992-08B5-4CC3-9BF4-F21E1FF5F939}"/>
              </a:ext>
            </a:extLst>
          </p:cNvPr>
          <p:cNvSpPr txBox="1"/>
          <p:nvPr/>
        </p:nvSpPr>
        <p:spPr>
          <a:xfrm>
            <a:off x="0" y="4929915"/>
            <a:ext cx="4786313" cy="213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88" dirty="0"/>
              <a:t>https://www.mathworks.com/matlabcentral/fileexchange/18169-optical-character-recognition-ocr</a:t>
            </a:r>
          </a:p>
        </p:txBody>
      </p:sp>
      <p:sp>
        <p:nvSpPr>
          <p:cNvPr id="2" name="Google Shape;87;p18">
            <a:extLst>
              <a:ext uri="{FF2B5EF4-FFF2-40B4-BE49-F238E27FC236}">
                <a16:creationId xmlns:a16="http://schemas.microsoft.com/office/drawing/2014/main" id="{A0B1CEC8-FD6E-CCB4-04E9-7CD312ABCBFE}"/>
              </a:ext>
            </a:extLst>
          </p:cNvPr>
          <p:cNvSpPr txBox="1">
            <a:spLocks/>
          </p:cNvSpPr>
          <p:nvPr/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Motivation: Optical Character Recognition</a:t>
            </a:r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0344F76F-53A5-760E-1FB3-517FAAD05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378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9"/>
          <p:cNvSpPr txBox="1"/>
          <p:nvPr/>
        </p:nvSpPr>
        <p:spPr>
          <a:xfrm>
            <a:off x="0" y="4981917"/>
            <a:ext cx="5718058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97" algn="ctr" defTabSz="685800">
              <a:buClrTx/>
              <a:defRPr/>
            </a:pPr>
            <a:r>
              <a:rPr lang="en-US" sz="1050" i="1" kern="1200" spc="35" dirty="0" err="1">
                <a:ea typeface="+mn-ea"/>
                <a:cs typeface="Arial Narrow"/>
              </a:rPr>
              <a:t>Redmon</a:t>
            </a:r>
            <a:r>
              <a:rPr lang="en-US" sz="1050" i="1" kern="1200" spc="35" dirty="0">
                <a:ea typeface="+mn-ea"/>
                <a:cs typeface="Arial Narrow"/>
              </a:rPr>
              <a:t> et al., “You Only Look Once: Unified, Real-Time Object Detection”, CVPR 2016</a:t>
            </a:r>
            <a:endParaRPr lang="en-US" sz="1050" i="1" kern="1200" dirty="0">
              <a:ea typeface="+mn-ea"/>
              <a:cs typeface="Calibri"/>
            </a:endParaRPr>
          </a:p>
        </p:txBody>
      </p:sp>
      <p:sp>
        <p:nvSpPr>
          <p:cNvPr id="6" name="Google Shape;87;p18">
            <a:extLst>
              <a:ext uri="{FF2B5EF4-FFF2-40B4-BE49-F238E27FC236}">
                <a16:creationId xmlns:a16="http://schemas.microsoft.com/office/drawing/2014/main" id="{93BA0CD2-EB0B-1A25-E712-E5A00E05188B}"/>
              </a:ext>
            </a:extLst>
          </p:cNvPr>
          <p:cNvSpPr txBox="1">
            <a:spLocks/>
          </p:cNvSpPr>
          <p:nvPr/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Motivation: Accurate object detection</a:t>
            </a: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D1F547C0-7AE4-6827-EBA0-A2AA180886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" r="19536" b="3172"/>
          <a:stretch/>
        </p:blipFill>
        <p:spPr>
          <a:xfrm>
            <a:off x="2309357" y="1165521"/>
            <a:ext cx="4525286" cy="3410737"/>
          </a:xfrm>
          <a:prstGeom prst="rect">
            <a:avLst/>
          </a:prstGeom>
        </p:spPr>
      </p:pic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36D742CA-5A81-BEA5-F380-0FA005913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3063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Text Box 6"/>
          <p:cNvSpPr txBox="1">
            <a:spLocks noChangeArrowheads="1"/>
          </p:cNvSpPr>
          <p:nvPr/>
        </p:nvSpPr>
        <p:spPr bwMode="auto">
          <a:xfrm>
            <a:off x="6915150" y="4286250"/>
            <a:ext cx="18859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dirty="0" err="1">
                <a:solidFill>
                  <a:prstClr val="black"/>
                </a:solidFill>
              </a:rPr>
              <a:t>Snavely</a:t>
            </a:r>
            <a:r>
              <a:rPr lang="en-US" sz="1050" dirty="0">
                <a:solidFill>
                  <a:prstClr val="black"/>
                </a:solidFill>
              </a:rPr>
              <a:t> et al.</a:t>
            </a:r>
          </a:p>
        </p:txBody>
      </p:sp>
      <p:pic>
        <p:nvPicPr>
          <p:cNvPr id="84994" name="Picture 2" descr="http://phototour.cs.washington.edu/tit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57300"/>
            <a:ext cx="6858000" cy="2897334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4935751"/>
            <a:ext cx="188595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</a:rPr>
              <a:t>Kristen </a:t>
            </a:r>
            <a:r>
              <a:rPr lang="en-US" sz="750" dirty="0" err="1">
                <a:solidFill>
                  <a:prstClr val="black"/>
                </a:solidFill>
              </a:rPr>
              <a:t>Grauman</a:t>
            </a:r>
            <a:endParaRPr lang="en-US" sz="750" dirty="0">
              <a:solidFill>
                <a:prstClr val="black"/>
              </a:solidFill>
            </a:endParaRPr>
          </a:p>
        </p:txBody>
      </p:sp>
      <p:sp>
        <p:nvSpPr>
          <p:cNvPr id="2" name="Google Shape;87;p18">
            <a:extLst>
              <a:ext uri="{FF2B5EF4-FFF2-40B4-BE49-F238E27FC236}">
                <a16:creationId xmlns:a16="http://schemas.microsoft.com/office/drawing/2014/main" id="{996BF5FD-0022-3D79-9D5F-CDCBF55B9939}"/>
              </a:ext>
            </a:extLst>
          </p:cNvPr>
          <p:cNvSpPr txBox="1">
            <a:spLocks/>
          </p:cNvSpPr>
          <p:nvPr/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Motivation: Exploring photo collections</a:t>
            </a:r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4A872876-5BAB-F652-B13C-036B1B0E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969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7" t="41951" r="32283" b="31331"/>
          <a:stretch>
            <a:fillRect/>
          </a:stretch>
        </p:blipFill>
        <p:spPr bwMode="auto">
          <a:xfrm>
            <a:off x="5033103" y="1895848"/>
            <a:ext cx="3158728" cy="191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5356952" y="3757985"/>
            <a:ext cx="253841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50">
                <a:solidFill>
                  <a:srgbClr val="000000"/>
                </a:solidFill>
              </a:rPr>
              <a:t>kooaba</a:t>
            </a:r>
          </a:p>
        </p:txBody>
      </p:sp>
      <p:pic>
        <p:nvPicPr>
          <p:cNvPr id="28677" name="Picture 8" descr="girl-taking-a-picture-of-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296" y="1188616"/>
            <a:ext cx="15621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9" descr="mdeixis-3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165" y="1216001"/>
            <a:ext cx="882253" cy="117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AutoShape 10"/>
          <p:cNvSpPr>
            <a:spLocks noChangeAspect="1" noChangeArrowheads="1"/>
          </p:cNvSpPr>
          <p:nvPr/>
        </p:nvSpPr>
        <p:spPr bwMode="auto">
          <a:xfrm>
            <a:off x="3261452" y="1744638"/>
            <a:ext cx="366713" cy="146447"/>
          </a:xfrm>
          <a:prstGeom prst="rightArrow">
            <a:avLst>
              <a:gd name="adj1" fmla="val 50000"/>
              <a:gd name="adj2" fmla="val 626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050">
              <a:solidFill>
                <a:srgbClr val="000000"/>
              </a:solidFill>
            </a:endParaRPr>
          </a:p>
        </p:txBody>
      </p:sp>
      <p:sp>
        <p:nvSpPr>
          <p:cNvPr id="28680" name="Text Box 14"/>
          <p:cNvSpPr txBox="1">
            <a:spLocks noChangeArrowheads="1"/>
          </p:cNvSpPr>
          <p:nvPr/>
        </p:nvSpPr>
        <p:spPr bwMode="auto">
          <a:xfrm>
            <a:off x="2251803" y="2485207"/>
            <a:ext cx="202525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50">
                <a:solidFill>
                  <a:srgbClr val="000000"/>
                </a:solidFill>
              </a:rPr>
              <a:t>Situated search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50">
                <a:solidFill>
                  <a:srgbClr val="000000"/>
                </a:solidFill>
              </a:rPr>
              <a:t>Yeh et al., MIT</a:t>
            </a:r>
          </a:p>
        </p:txBody>
      </p:sp>
      <p:pic>
        <p:nvPicPr>
          <p:cNvPr id="28681" name="Picture 11" descr="UpLink_IntroGraph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15" y="3401989"/>
            <a:ext cx="2939653" cy="105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Text Box 14"/>
          <p:cNvSpPr txBox="1">
            <a:spLocks noChangeArrowheads="1"/>
          </p:cNvSpPr>
          <p:nvPr/>
        </p:nvSpPr>
        <p:spPr bwMode="auto">
          <a:xfrm>
            <a:off x="2360149" y="4483076"/>
            <a:ext cx="202525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50">
                <a:solidFill>
                  <a:srgbClr val="000000"/>
                </a:solidFill>
              </a:rPr>
              <a:t>MSR Lincoln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43000" y="4956210"/>
            <a:ext cx="188595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</a:rPr>
              <a:t>Kristen </a:t>
            </a:r>
            <a:r>
              <a:rPr lang="en-US" sz="750" dirty="0" err="1">
                <a:solidFill>
                  <a:prstClr val="black"/>
                </a:solidFill>
              </a:rPr>
              <a:t>Grauman</a:t>
            </a:r>
            <a:endParaRPr lang="en-US" sz="750" dirty="0">
              <a:solidFill>
                <a:prstClr val="black"/>
              </a:solidFill>
            </a:endParaRPr>
          </a:p>
        </p:txBody>
      </p:sp>
      <p:sp>
        <p:nvSpPr>
          <p:cNvPr id="2" name="Google Shape;87;p18">
            <a:extLst>
              <a:ext uri="{FF2B5EF4-FFF2-40B4-BE49-F238E27FC236}">
                <a16:creationId xmlns:a16="http://schemas.microsoft.com/office/drawing/2014/main" id="{1B111FDB-068D-F3B9-0B62-65FA0BBEAB4D}"/>
              </a:ext>
            </a:extLst>
          </p:cNvPr>
          <p:cNvSpPr txBox="1">
            <a:spLocks/>
          </p:cNvSpPr>
          <p:nvPr/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Motivation: Linking info with a mobile device</a:t>
            </a:r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3B6BBA85-1E39-B793-411E-93B7892AE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148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am I?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D360-EE44-42AC-A6C7-CCF1DFA7C784}" type="slidenum">
              <a:rPr lang="pt-BR" smtClean="0"/>
              <a:pPr/>
              <a:t>2</a:t>
            </a:fld>
            <a:endParaRPr lang="pt-BR"/>
          </a:p>
        </p:txBody>
      </p:sp>
      <p:pic>
        <p:nvPicPr>
          <p:cNvPr id="12" name="Google Shape;75;p32"/>
          <p:cNvPicPr preferRelativeResize="0"/>
          <p:nvPr/>
        </p:nvPicPr>
        <p:blipFill rotWithShape="1">
          <a:blip r:embed="rId2" cstate="print">
            <a:alphaModFix/>
          </a:blip>
          <a:srcRect l="17998" t="7333" r="17999" b="7333"/>
          <a:stretch/>
        </p:blipFill>
        <p:spPr>
          <a:xfrm>
            <a:off x="1200150" y="1715475"/>
            <a:ext cx="554290" cy="554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7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097" y="1502381"/>
            <a:ext cx="1964531" cy="98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7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4283" y="1558637"/>
            <a:ext cx="2214563" cy="86796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78;p32"/>
          <p:cNvSpPr txBox="1"/>
          <p:nvPr/>
        </p:nvSpPr>
        <p:spPr>
          <a:xfrm>
            <a:off x="6362700" y="1485900"/>
            <a:ext cx="23241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B.S. </a:t>
            </a:r>
            <a: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Computer S</a:t>
            </a:r>
            <a: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cience at </a:t>
            </a:r>
            <a:r>
              <a:rPr lang="en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 University of Trujillo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79;p32" descr="Image result for brazilian flag">
            <a:extLst>
              <a:ext uri="{FF2B5EF4-FFF2-40B4-BE49-F238E27FC236}">
                <a16:creationId xmlns:a16="http://schemas.microsoft.com/office/drawing/2014/main" id="{F941D587-CE27-5225-5A59-1D1623DCEAD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00150" y="3462175"/>
            <a:ext cx="764607" cy="5734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0;p32">
            <a:extLst>
              <a:ext uri="{FF2B5EF4-FFF2-40B4-BE49-F238E27FC236}">
                <a16:creationId xmlns:a16="http://schemas.microsoft.com/office/drawing/2014/main" id="{DEB9227D-4076-1944-0747-C9FA6E39A3B0}"/>
              </a:ext>
            </a:extLst>
          </p:cNvPr>
          <p:cNvSpPr txBox="1"/>
          <p:nvPr/>
        </p:nvSpPr>
        <p:spPr>
          <a:xfrm>
            <a:off x="6419849" y="3324743"/>
            <a:ext cx="25527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M.S. in Computer Science at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University of São Paulo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in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AI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81;p32">
            <a:extLst>
              <a:ext uri="{FF2B5EF4-FFF2-40B4-BE49-F238E27FC236}">
                <a16:creationId xmlns:a16="http://schemas.microsoft.com/office/drawing/2014/main" id="{27C02F1B-C192-AC98-A1DB-24ACCF7DD9B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64895" y="3258663"/>
            <a:ext cx="1964531" cy="98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82;p32">
            <a:extLst>
              <a:ext uri="{FF2B5EF4-FFF2-40B4-BE49-F238E27FC236}">
                <a16:creationId xmlns:a16="http://schemas.microsoft.com/office/drawing/2014/main" id="{F3A379CD-B46A-01B2-D4A5-88ED1731EC4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78981" y="3282773"/>
            <a:ext cx="2071688" cy="932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961" y="998819"/>
            <a:ext cx="3493814" cy="3833433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43000" y="4956210"/>
            <a:ext cx="188595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50" i="1" dirty="0" err="1">
                <a:solidFill>
                  <a:prstClr val="black"/>
                </a:solidFill>
              </a:rPr>
              <a:t>Gatys</a:t>
            </a:r>
            <a:r>
              <a:rPr lang="en-US" sz="750" i="1" dirty="0">
                <a:solidFill>
                  <a:prstClr val="black"/>
                </a:solidFill>
              </a:rPr>
              <a:t> et al., CVPR 2016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B33454-F9A7-4BAC-9AA8-D45EB5BCA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59" y="3599866"/>
            <a:ext cx="2275013" cy="11358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DFF906-C9C1-421C-BA91-3848320E3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59" y="998820"/>
            <a:ext cx="2275013" cy="11358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0AFA2-D283-4EBF-8473-AB6B7BF846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59" y="2289404"/>
            <a:ext cx="2275013" cy="11358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BFC992-B988-41BD-9E14-92D2B26223BF}"/>
              </a:ext>
            </a:extLst>
          </p:cNvPr>
          <p:cNvSpPr/>
          <p:nvPr/>
        </p:nvSpPr>
        <p:spPr>
          <a:xfrm>
            <a:off x="5058966" y="4771829"/>
            <a:ext cx="265279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DeepArt.io – try it for yourself!</a:t>
            </a:r>
          </a:p>
        </p:txBody>
      </p:sp>
      <p:sp>
        <p:nvSpPr>
          <p:cNvPr id="2" name="Google Shape;87;p18">
            <a:extLst>
              <a:ext uri="{FF2B5EF4-FFF2-40B4-BE49-F238E27FC236}">
                <a16:creationId xmlns:a16="http://schemas.microsoft.com/office/drawing/2014/main" id="{9A39D1AB-7F38-5A3D-F469-696E9CB7C96D}"/>
              </a:ext>
            </a:extLst>
          </p:cNvPr>
          <p:cNvSpPr txBox="1">
            <a:spLocks/>
          </p:cNvSpPr>
          <p:nvPr/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Motivation: Transferring art styles</a:t>
            </a:r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1C97610E-5D11-F049-6FFF-848DE69E3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794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D2669D-09FE-43EB-B083-E1ACEAE4A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8" y="1360283"/>
            <a:ext cx="5915025" cy="266939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482043-B895-40BE-BAE6-B4686FCFAC42}"/>
              </a:ext>
            </a:extLst>
          </p:cNvPr>
          <p:cNvSpPr txBox="1"/>
          <p:nvPr/>
        </p:nvSpPr>
        <p:spPr>
          <a:xfrm>
            <a:off x="1143000" y="4955339"/>
            <a:ext cx="1124026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825" i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Choi et al., CVPR 2018</a:t>
            </a:r>
          </a:p>
        </p:txBody>
      </p:sp>
      <p:sp>
        <p:nvSpPr>
          <p:cNvPr id="2" name="Google Shape;87;p18">
            <a:extLst>
              <a:ext uri="{FF2B5EF4-FFF2-40B4-BE49-F238E27FC236}">
                <a16:creationId xmlns:a16="http://schemas.microsoft.com/office/drawing/2014/main" id="{5E50E95E-9F27-F884-329A-0B0A25424FD3}"/>
              </a:ext>
            </a:extLst>
          </p:cNvPr>
          <p:cNvSpPr txBox="1">
            <a:spLocks/>
          </p:cNvSpPr>
          <p:nvPr/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Motivation: Image Generation (faces)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C359690F-0105-34EE-6766-A3064C9FE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972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143000" y="4950767"/>
            <a:ext cx="188595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</a:rPr>
              <a:t>Yong Jae Lee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 l="19912" t="33333" r="18009" b="18750"/>
          <a:stretch>
            <a:fillRect/>
          </a:stretch>
        </p:blipFill>
        <p:spPr bwMode="auto">
          <a:xfrm>
            <a:off x="1143000" y="1314451"/>
            <a:ext cx="6858000" cy="297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Google Shape;87;p18">
            <a:extLst>
              <a:ext uri="{FF2B5EF4-FFF2-40B4-BE49-F238E27FC236}">
                <a16:creationId xmlns:a16="http://schemas.microsoft.com/office/drawing/2014/main" id="{7B13BFEA-242B-21AA-63C9-228BEFD08A36}"/>
              </a:ext>
            </a:extLst>
          </p:cNvPr>
          <p:cNvSpPr txBox="1">
            <a:spLocks/>
          </p:cNvSpPr>
          <p:nvPr/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Motivation: Interactive Systems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0F216FC-8E2D-E83E-BEFA-5C059E49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297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10" descr="cameramous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"/>
          <a:stretch>
            <a:fillRect/>
          </a:stretch>
        </p:blipFill>
        <p:spPr bwMode="auto">
          <a:xfrm>
            <a:off x="4923235" y="1383507"/>
            <a:ext cx="2591990" cy="180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13"/>
          <p:cNvSpPr txBox="1">
            <a:spLocks noChangeArrowheads="1"/>
          </p:cNvSpPr>
          <p:nvPr/>
        </p:nvSpPr>
        <p:spPr bwMode="auto">
          <a:xfrm>
            <a:off x="1763316" y="3462337"/>
            <a:ext cx="275629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srgbClr val="000000"/>
                </a:solidFill>
              </a:rPr>
              <a:t>Human joystick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err="1">
                <a:solidFill>
                  <a:srgbClr val="000000"/>
                </a:solidFill>
              </a:rPr>
              <a:t>NewsBreaker</a:t>
            </a:r>
            <a:r>
              <a:rPr lang="en-US" altLang="en-US" sz="1050" dirty="0">
                <a:solidFill>
                  <a:srgbClr val="000000"/>
                </a:solidFill>
              </a:rPr>
              <a:t> Live</a:t>
            </a:r>
          </a:p>
        </p:txBody>
      </p:sp>
      <p:pic>
        <p:nvPicPr>
          <p:cNvPr id="29701" name="Picture 6" descr="NB-Live-in-action_550x36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354" y="1437085"/>
            <a:ext cx="2970609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13"/>
          <p:cNvSpPr txBox="1">
            <a:spLocks noChangeArrowheads="1"/>
          </p:cNvSpPr>
          <p:nvPr/>
        </p:nvSpPr>
        <p:spPr bwMode="auto">
          <a:xfrm>
            <a:off x="4868466" y="3246835"/>
            <a:ext cx="2756297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50">
                <a:solidFill>
                  <a:srgbClr val="000000"/>
                </a:solidFill>
              </a:rPr>
              <a:t>Assistive technology systems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50">
                <a:solidFill>
                  <a:srgbClr val="000000"/>
                </a:solidFill>
              </a:rPr>
              <a:t>Camera Mouse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50">
                <a:solidFill>
                  <a:srgbClr val="000000"/>
                </a:solidFill>
              </a:rPr>
              <a:t>Boston College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4956210"/>
            <a:ext cx="188595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</a:rPr>
              <a:t>Kristen </a:t>
            </a:r>
            <a:r>
              <a:rPr lang="en-US" sz="750" dirty="0" err="1">
                <a:solidFill>
                  <a:prstClr val="black"/>
                </a:solidFill>
              </a:rPr>
              <a:t>Grauman</a:t>
            </a:r>
            <a:endParaRPr lang="en-US" sz="75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03863" y="1204928"/>
            <a:ext cx="8963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hlinkClick r:id="rId6"/>
              </a:rPr>
              <a:t>YouTube Link</a:t>
            </a:r>
            <a:endParaRPr lang="en-US" sz="900" dirty="0"/>
          </a:p>
        </p:txBody>
      </p:sp>
      <p:sp>
        <p:nvSpPr>
          <p:cNvPr id="3" name="Google Shape;87;p18">
            <a:extLst>
              <a:ext uri="{FF2B5EF4-FFF2-40B4-BE49-F238E27FC236}">
                <a16:creationId xmlns:a16="http://schemas.microsoft.com/office/drawing/2014/main" id="{ED5CA5FD-99AD-1BBB-B41E-DA718F95E7F1}"/>
              </a:ext>
            </a:extLst>
          </p:cNvPr>
          <p:cNvSpPr txBox="1">
            <a:spLocks/>
          </p:cNvSpPr>
          <p:nvPr/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Motivation: Video-based interfaces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DAA5E7CB-EFF7-0F45-B3AA-65D67C4ED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9458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278" y="1600200"/>
            <a:ext cx="2538413" cy="161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438276" y="3246835"/>
            <a:ext cx="33754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50">
                <a:solidFill>
                  <a:srgbClr val="000000"/>
                </a:solidFill>
              </a:rPr>
              <a:t>Image guided surgery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50">
                <a:solidFill>
                  <a:srgbClr val="000000"/>
                </a:solidFill>
              </a:rPr>
              <a:t>MIT AI Vision Group</a:t>
            </a:r>
          </a:p>
        </p:txBody>
      </p:sp>
      <p:pic>
        <p:nvPicPr>
          <p:cNvPr id="30725" name="Picture 4" descr="br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2"/>
          <a:stretch>
            <a:fillRect/>
          </a:stretch>
        </p:blipFill>
        <p:spPr bwMode="auto">
          <a:xfrm>
            <a:off x="5085160" y="2895600"/>
            <a:ext cx="1669256" cy="180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951310"/>
            <a:ext cx="1728788" cy="165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5732860" y="1496616"/>
            <a:ext cx="33754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50">
                <a:solidFill>
                  <a:srgbClr val="000000"/>
                </a:solidFill>
              </a:rPr>
              <a:t>fMRI data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50">
                <a:solidFill>
                  <a:srgbClr val="000000"/>
                </a:solidFill>
              </a:rPr>
              <a:t>Golland et al.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43000" y="4956210"/>
            <a:ext cx="188595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</a:rPr>
              <a:t>Kristen </a:t>
            </a:r>
            <a:r>
              <a:rPr lang="en-US" sz="750" dirty="0" err="1">
                <a:solidFill>
                  <a:prstClr val="black"/>
                </a:solidFill>
              </a:rPr>
              <a:t>Grauman</a:t>
            </a:r>
            <a:endParaRPr lang="en-US" sz="750" dirty="0">
              <a:solidFill>
                <a:prstClr val="black"/>
              </a:solidFill>
            </a:endParaRPr>
          </a:p>
        </p:txBody>
      </p:sp>
      <p:sp>
        <p:nvSpPr>
          <p:cNvPr id="2" name="Google Shape;87;p18">
            <a:extLst>
              <a:ext uri="{FF2B5EF4-FFF2-40B4-BE49-F238E27FC236}">
                <a16:creationId xmlns:a16="http://schemas.microsoft.com/office/drawing/2014/main" id="{69BBAA0B-DE22-CFBE-9C88-E19600F0E861}"/>
              </a:ext>
            </a:extLst>
          </p:cNvPr>
          <p:cNvSpPr txBox="1">
            <a:spLocks/>
          </p:cNvSpPr>
          <p:nvPr/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Motivation: Computer Vision for Medicine</a:t>
            </a:r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29BBF61D-2683-26C9-F16D-A4374FE8A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723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1" name="Group 7"/>
          <p:cNvGrpSpPr>
            <a:grpSpLocks/>
          </p:cNvGrpSpPr>
          <p:nvPr/>
        </p:nvGrpSpPr>
        <p:grpSpPr bwMode="auto">
          <a:xfrm>
            <a:off x="2112169" y="978694"/>
            <a:ext cx="1643063" cy="1232297"/>
            <a:chOff x="3408" y="1344"/>
            <a:chExt cx="1663" cy="1248"/>
          </a:xfrm>
        </p:grpSpPr>
        <p:pic>
          <p:nvPicPr>
            <p:cNvPr id="32779" name="Picture 8" descr="driving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344"/>
              <a:ext cx="1663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0" name="Rectangle 9"/>
            <p:cNvSpPr>
              <a:spLocks noChangeArrowheads="1"/>
            </p:cNvSpPr>
            <p:nvPr/>
          </p:nvSpPr>
          <p:spPr bwMode="auto">
            <a:xfrm>
              <a:off x="4368" y="2448"/>
              <a:ext cx="672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050">
                <a:solidFill>
                  <a:srgbClr val="000000"/>
                </a:solidFill>
              </a:endParaRPr>
            </a:p>
          </p:txBody>
        </p:sp>
      </p:grpSp>
      <p:sp>
        <p:nvSpPr>
          <p:cNvPr id="32772" name="Text Box 14"/>
          <p:cNvSpPr txBox="1">
            <a:spLocks noChangeArrowheads="1"/>
          </p:cNvSpPr>
          <p:nvPr/>
        </p:nvSpPr>
        <p:spPr bwMode="auto">
          <a:xfrm>
            <a:off x="2384822" y="2265760"/>
            <a:ext cx="125610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050" dirty="0">
                <a:solidFill>
                  <a:srgbClr val="000000"/>
                </a:solidFill>
              </a:rPr>
              <a:t>Navigation, driver safety</a:t>
            </a:r>
          </a:p>
        </p:txBody>
      </p:sp>
      <p:pic>
        <p:nvPicPr>
          <p:cNvPr id="32773" name="Picture 5" descr="surveillance-cameras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165872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 descr="Poseidon_sm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98" y="816769"/>
            <a:ext cx="2278856" cy="167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12"/>
          <p:cNvSpPr txBox="1">
            <a:spLocks noChangeArrowheads="1"/>
          </p:cNvSpPr>
          <p:nvPr/>
        </p:nvSpPr>
        <p:spPr bwMode="auto">
          <a:xfrm>
            <a:off x="5381625" y="2518172"/>
            <a:ext cx="178236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050">
                <a:solidFill>
                  <a:srgbClr val="000000"/>
                </a:solidFill>
              </a:rPr>
              <a:t>Monitoring pool (Poseidon)</a:t>
            </a:r>
          </a:p>
        </p:txBody>
      </p:sp>
      <p:sp>
        <p:nvSpPr>
          <p:cNvPr id="32776" name="Text Box 14"/>
          <p:cNvSpPr txBox="1">
            <a:spLocks noChangeArrowheads="1"/>
          </p:cNvSpPr>
          <p:nvPr/>
        </p:nvSpPr>
        <p:spPr bwMode="auto">
          <a:xfrm>
            <a:off x="5166122" y="4543425"/>
            <a:ext cx="232290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050">
                <a:solidFill>
                  <a:srgbClr val="000000"/>
                </a:solidFill>
              </a:rPr>
              <a:t>Surveillance</a:t>
            </a:r>
          </a:p>
        </p:txBody>
      </p:sp>
      <p:pic>
        <p:nvPicPr>
          <p:cNvPr id="299020" name="pedestrian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279" y="292298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Text Box 14"/>
          <p:cNvSpPr txBox="1">
            <a:spLocks noChangeArrowheads="1"/>
          </p:cNvSpPr>
          <p:nvPr/>
        </p:nvSpPr>
        <p:spPr bwMode="auto">
          <a:xfrm>
            <a:off x="1952625" y="4597003"/>
            <a:ext cx="199786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50">
                <a:solidFill>
                  <a:srgbClr val="000000"/>
                </a:solidFill>
              </a:rPr>
              <a:t>Pedestrian detection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50">
                <a:solidFill>
                  <a:srgbClr val="000000"/>
                </a:solidFill>
              </a:rPr>
              <a:t>MERL, Viola et al.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143000" y="4956210"/>
            <a:ext cx="188595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</a:rPr>
              <a:t>Kristen </a:t>
            </a:r>
            <a:r>
              <a:rPr lang="en-US" sz="750" dirty="0" err="1">
                <a:solidFill>
                  <a:prstClr val="black"/>
                </a:solidFill>
              </a:rPr>
              <a:t>Grauman</a:t>
            </a:r>
            <a:endParaRPr lang="en-US" sz="750" dirty="0">
              <a:solidFill>
                <a:prstClr val="black"/>
              </a:solidFill>
            </a:endParaRPr>
          </a:p>
        </p:txBody>
      </p:sp>
      <p:sp>
        <p:nvSpPr>
          <p:cNvPr id="2" name="Google Shape;87;p18">
            <a:extLst>
              <a:ext uri="{FF2B5EF4-FFF2-40B4-BE49-F238E27FC236}">
                <a16:creationId xmlns:a16="http://schemas.microsoft.com/office/drawing/2014/main" id="{9DA25085-B410-11EC-43D1-9E530D7013C5}"/>
              </a:ext>
            </a:extLst>
          </p:cNvPr>
          <p:cNvSpPr txBox="1">
            <a:spLocks/>
          </p:cNvSpPr>
          <p:nvPr/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Motivation: Safety and security</a:t>
            </a:r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C0E6E884-61DA-D3C9-CAD7-361B457D5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2036275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9020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Setup Environment</a:t>
            </a:r>
            <a:endParaRPr dirty="0"/>
          </a:p>
        </p:txBody>
      </p:sp>
      <p:sp>
        <p:nvSpPr>
          <p:cNvPr id="3" name="Google Shape;88;p18">
            <a:extLst>
              <a:ext uri="{FF2B5EF4-FFF2-40B4-BE49-F238E27FC236}">
                <a16:creationId xmlns:a16="http://schemas.microsoft.com/office/drawing/2014/main" id="{F02F0502-5DEE-4B2B-D9FA-DF4264C3DA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43668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b="0" i="0" dirty="0">
                <a:effectLst/>
                <a:latin typeface="Times New Roman" panose="02020603050405020304" pitchFamily="18" charset="0"/>
              </a:rPr>
              <a:t>Create </a:t>
            </a:r>
            <a:r>
              <a:rPr lang="en-US" sz="2400" b="0" i="0" dirty="0">
                <a:effectLst/>
                <a:latin typeface="Times New Roman" panose="02020603050405020304" pitchFamily="18" charset="0"/>
                <a:hlinkClick r:id="rId3"/>
              </a:rPr>
              <a:t>Github Account</a:t>
            </a:r>
            <a:endParaRPr lang="en-US" sz="2400" b="0" i="0" dirty="0">
              <a:effectLst/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imes New Roman" panose="02020603050405020304" pitchFamily="18" charset="0"/>
              </a:rPr>
              <a:t>Install </a:t>
            </a:r>
            <a:r>
              <a:rPr lang="en-US" sz="2400" dirty="0">
                <a:latin typeface="Times New Roman" panose="02020603050405020304" pitchFamily="18" charset="0"/>
                <a:hlinkClick r:id="rId4"/>
              </a:rPr>
              <a:t>Github Desktop</a:t>
            </a:r>
            <a:endParaRPr lang="en-US" sz="2400" b="0" i="0" dirty="0">
              <a:effectLst/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b="0" i="0" dirty="0">
                <a:effectLst/>
                <a:latin typeface="Times New Roman" panose="02020603050405020304" pitchFamily="18" charset="0"/>
              </a:rPr>
              <a:t>You may use any IDE for Python</a:t>
            </a:r>
          </a:p>
          <a:p>
            <a:pPr lvl="1" indent="-342900">
              <a:buSzPts val="1800"/>
              <a:buChar char="●"/>
            </a:pPr>
            <a:r>
              <a:rPr lang="en-US" sz="2100" b="0" i="0" dirty="0">
                <a:effectLst/>
                <a:latin typeface="Times New Roman" panose="02020603050405020304" pitchFamily="18" charset="0"/>
              </a:rPr>
              <a:t>I use </a:t>
            </a:r>
            <a:r>
              <a:rPr lang="en-US" sz="2100" b="0" i="0" dirty="0" err="1">
                <a:effectLst/>
                <a:latin typeface="Times New Roman" panose="02020603050405020304" pitchFamily="18" charset="0"/>
              </a:rPr>
              <a:t>Pycharm</a:t>
            </a:r>
            <a:r>
              <a:rPr lang="en-US" sz="2100" dirty="0">
                <a:latin typeface="Times New Roman" panose="02020603050405020304" pitchFamily="18" charset="0"/>
              </a:rPr>
              <a:t>: </a:t>
            </a:r>
            <a:r>
              <a:rPr lang="en-US" sz="2100" dirty="0">
                <a:latin typeface="Times New Roman" panose="02020603050405020304" pitchFamily="18" charset="0"/>
                <a:hlinkClick r:id="rId5"/>
              </a:rPr>
              <a:t>https://www.jetbrains.com/pycharm/</a:t>
            </a:r>
            <a:r>
              <a:rPr lang="en-US" sz="2100" dirty="0">
                <a:latin typeface="Times New Roman" panose="02020603050405020304" pitchFamily="18" charset="0"/>
              </a:rPr>
              <a:t>  </a:t>
            </a:r>
            <a:endParaRPr lang="en-US" sz="2100" b="0" i="0" dirty="0">
              <a:effectLst/>
              <a:latin typeface="Times New Roman" panose="02020603050405020304" pitchFamily="18" charset="0"/>
            </a:endParaRPr>
          </a:p>
          <a:p>
            <a:pPr lvl="1" indent="-342900">
              <a:buSzPts val="1800"/>
              <a:buChar char="●"/>
            </a:pPr>
            <a:r>
              <a:rPr lang="en-US" sz="2100" b="0" i="0" dirty="0">
                <a:effectLst/>
                <a:latin typeface="Times New Roman" panose="02020603050405020304" pitchFamily="18" charset="0"/>
              </a:rPr>
              <a:t>Apply for your educational free license: </a:t>
            </a:r>
            <a:r>
              <a:rPr lang="en-US" sz="2100" b="0" i="0" dirty="0">
                <a:effectLst/>
                <a:latin typeface="Times New Roman" panose="02020603050405020304" pitchFamily="18" charset="0"/>
                <a:hlinkClick r:id="rId6"/>
              </a:rPr>
              <a:t>https://www.jetbrains.com/community/education/#students</a:t>
            </a:r>
            <a:r>
              <a:rPr lang="en-US" sz="2100" b="0" i="0" dirty="0">
                <a:effectLst/>
                <a:latin typeface="Times New Roman" panose="02020603050405020304" pitchFamily="18" charset="0"/>
              </a:rPr>
              <a:t> </a:t>
            </a:r>
            <a:br>
              <a:rPr lang="en-US" sz="2400" dirty="0"/>
            </a:br>
            <a:endParaRPr lang="en-US" sz="2400" b="0" i="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2050" name="Picture 2" descr="PyCharm: el IDE de Python para desarrolladores profesionales, por JetBrains">
            <a:extLst>
              <a:ext uri="{FF2B5EF4-FFF2-40B4-BE49-F238E27FC236}">
                <a16:creationId xmlns:a16="http://schemas.microsoft.com/office/drawing/2014/main" id="{332054DE-1627-8E04-F0E4-2FDACE0E8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126" y="2055395"/>
            <a:ext cx="2584174" cy="161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607B15C1-9A72-9F20-88C8-339A90BF8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0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Setup Learning Environment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FCADED-B60F-9CCD-3D08-3C85A6230225}"/>
              </a:ext>
            </a:extLst>
          </p:cNvPr>
          <p:cNvSpPr txBox="1"/>
          <p:nvPr/>
        </p:nvSpPr>
        <p:spPr>
          <a:xfrm>
            <a:off x="572346" y="2571750"/>
            <a:ext cx="79993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0" i="0" dirty="0">
                <a:effectLst/>
                <a:latin typeface="Arial" panose="020B0604020202020204" pitchFamily="34" charset="0"/>
              </a:rPr>
              <a:t>Installation and learning environment: </a:t>
            </a:r>
          </a:p>
          <a:p>
            <a:pPr algn="ctr"/>
            <a:r>
              <a:rPr lang="en-US" sz="3000" b="0" i="0" dirty="0">
                <a:effectLst/>
                <a:latin typeface="Arial" panose="020B0604020202020204" pitchFamily="34" charset="0"/>
                <a:hlinkClick r:id="rId3"/>
              </a:rPr>
              <a:t>https://github.com/nineil-pitt/cs2770_spring25</a:t>
            </a:r>
            <a:r>
              <a:rPr lang="en-US" sz="3000" b="0" i="0" dirty="0"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159CEA54-4C5A-788D-AC30-2A651A1E8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207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am I?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D360-EE44-42AC-A6C7-CCF1DFA7C784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20" name="Google Shape;90;p33"/>
          <p:cNvSpPr txBox="1"/>
          <p:nvPr/>
        </p:nvSpPr>
        <p:spPr>
          <a:xfrm>
            <a:off x="6336506" y="1541573"/>
            <a:ext cx="27051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PhD in Computer Science at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University of Pittsburgh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in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Computer Vision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9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00203" y="1527771"/>
            <a:ext cx="2143125" cy="90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9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7652" y="1487588"/>
            <a:ext cx="1964531" cy="98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94;p33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193006" y="1768873"/>
            <a:ext cx="842872" cy="4179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1;p33">
            <a:extLst>
              <a:ext uri="{FF2B5EF4-FFF2-40B4-BE49-F238E27FC236}">
                <a16:creationId xmlns:a16="http://schemas.microsoft.com/office/drawing/2014/main" id="{25C88B7C-D774-8397-7913-A332474CE54C}"/>
              </a:ext>
            </a:extLst>
          </p:cNvPr>
          <p:cNvSpPr txBox="1"/>
          <p:nvPr/>
        </p:nvSpPr>
        <p:spPr>
          <a:xfrm>
            <a:off x="6488906" y="3459878"/>
            <a:ext cx="24003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 scientist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Snap Inc.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5;p33">
            <a:extLst>
              <a:ext uri="{FF2B5EF4-FFF2-40B4-BE49-F238E27FC236}">
                <a16:creationId xmlns:a16="http://schemas.microsoft.com/office/drawing/2014/main" id="{80E19EC8-3A35-9F1F-23C3-496FAEC6789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6650" y="3258796"/>
            <a:ext cx="2143125" cy="90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6;p33">
            <a:extLst>
              <a:ext uri="{FF2B5EF4-FFF2-40B4-BE49-F238E27FC236}">
                <a16:creationId xmlns:a16="http://schemas.microsoft.com/office/drawing/2014/main" id="{E60F2244-8E64-6406-6186-1ED41B01E884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193006" y="3499898"/>
            <a:ext cx="842872" cy="41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7;p33">
            <a:extLst>
              <a:ext uri="{FF2B5EF4-FFF2-40B4-BE49-F238E27FC236}">
                <a16:creationId xmlns:a16="http://schemas.microsoft.com/office/drawing/2014/main" id="{57598FB2-091F-0445-5F59-D7AC33BF2D4A}"/>
              </a:ext>
            </a:extLst>
          </p:cNvPr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4900981" y="3307771"/>
            <a:ext cx="1069548" cy="80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am I?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D360-EE44-42AC-A6C7-CCF1DFA7C784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21" name="Google Shape;91;p33"/>
          <p:cNvSpPr txBox="1"/>
          <p:nvPr/>
        </p:nvSpPr>
        <p:spPr>
          <a:xfrm>
            <a:off x="6286500" y="1241047"/>
            <a:ext cx="24003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Assistant professor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Weber State University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96;p33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990600" y="1424999"/>
            <a:ext cx="842872" cy="41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/>
          <a:srcRect l="13470" r="13470"/>
          <a:stretch>
            <a:fillRect/>
          </a:stretch>
        </p:blipFill>
        <p:spPr bwMode="auto">
          <a:xfrm>
            <a:off x="5029200" y="1298197"/>
            <a:ext cx="685800" cy="73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9204" name="AutoShape 4" descr="Weber State University – Free-Apply.com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06" name="AutoShape 6" descr="Weber State University – Free-Apply.com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920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183897"/>
            <a:ext cx="2313214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Google Shape;90;p33">
            <a:extLst>
              <a:ext uri="{FF2B5EF4-FFF2-40B4-BE49-F238E27FC236}">
                <a16:creationId xmlns:a16="http://schemas.microsoft.com/office/drawing/2014/main" id="{5BEC616E-3603-6609-CBDC-728B4A47EEEA}"/>
              </a:ext>
            </a:extLst>
          </p:cNvPr>
          <p:cNvSpPr txBox="1"/>
          <p:nvPr/>
        </p:nvSpPr>
        <p:spPr>
          <a:xfrm>
            <a:off x="6403007" y="2732508"/>
            <a:ext cx="220066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Teaching Assistant Professor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University of Pittsburgh</a:t>
            </a:r>
            <a:endParaRPr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92;p33">
            <a:extLst>
              <a:ext uri="{FF2B5EF4-FFF2-40B4-BE49-F238E27FC236}">
                <a16:creationId xmlns:a16="http://schemas.microsoft.com/office/drawing/2014/main" id="{A843FE70-4D9A-5CB8-7E79-2EAD79D4B18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50079" y="2660516"/>
            <a:ext cx="2143125" cy="90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3;p33">
            <a:extLst>
              <a:ext uri="{FF2B5EF4-FFF2-40B4-BE49-F238E27FC236}">
                <a16:creationId xmlns:a16="http://schemas.microsoft.com/office/drawing/2014/main" id="{51FC4391-0F74-3B6C-A3F4-7DF4AD61C6C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32095" y="2620334"/>
            <a:ext cx="1964531" cy="98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4;p33">
            <a:extLst>
              <a:ext uri="{FF2B5EF4-FFF2-40B4-BE49-F238E27FC236}">
                <a16:creationId xmlns:a16="http://schemas.microsoft.com/office/drawing/2014/main" id="{23C5DD6D-7CEF-4D50-B9D9-4C37D12AB88B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976874" y="2918244"/>
            <a:ext cx="842872" cy="4179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DA2794-7278-D48D-CDCD-AC3CFE024920}"/>
              </a:ext>
            </a:extLst>
          </p:cNvPr>
          <p:cNvSpPr txBox="1"/>
          <p:nvPr/>
        </p:nvSpPr>
        <p:spPr>
          <a:xfrm>
            <a:off x="301752" y="3959214"/>
            <a:ext cx="8385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2"/>
                </a:solidFill>
              </a:rPr>
              <a:t>[Students’ presentations]</a:t>
            </a:r>
            <a:endParaRPr lang="en-US" sz="2200" dirty="0"/>
          </a:p>
          <a:p>
            <a:pPr algn="ctr"/>
            <a:r>
              <a:rPr lang="en-US" sz="2200" dirty="0"/>
              <a:t>Name, hobbies, and mention one thing that you expect to learn in this course </a:t>
            </a:r>
            <a:r>
              <a:rPr lang="en-US" sz="2200" dirty="0">
                <a:sym typeface="Wingdings" pitchFamily="2" charset="2"/>
              </a:rPr>
              <a:t> 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Course intro: Syllabus</a:t>
            </a:r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373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Contact Information</a:t>
            </a:r>
            <a:endParaRPr dirty="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 dirty="0"/>
              <a:t>Prof. Nils </a:t>
            </a:r>
            <a:r>
              <a:rPr lang="en" sz="1800" dirty="0" err="1"/>
              <a:t>Murrugarra</a:t>
            </a:r>
            <a:endParaRPr lang="en" sz="1800" dirty="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 dirty="0">
                <a:hlinkClick r:id="rId3"/>
              </a:rPr>
              <a:t>nem177@pitt.edu</a:t>
            </a:r>
            <a:r>
              <a:rPr lang="en" sz="1800" dirty="0"/>
              <a:t> 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 dirty="0"/>
              <a:t>Please, add prefix “[CS 2770]” in all emails.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 dirty="0"/>
              <a:t>Website: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https://nineil.github.io/courses/spring25_cs2770/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Lectures: </a:t>
            </a:r>
          </a:p>
          <a:p>
            <a:pPr lvl="1" indent="-342900">
              <a:buSzPts val="1800"/>
              <a:buFont typeface="Arial"/>
              <a:buChar char="●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Mon/Wed: 9:30am - 10:45am @ IS 405</a:t>
            </a:r>
          </a:p>
          <a:p>
            <a:pPr lvl="1" indent="-342900">
              <a:buSzPts val="1800"/>
              <a:buChar char="●"/>
            </a:pPr>
            <a:endParaRPr lang="en-US" sz="1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1" indent="0">
              <a:buSzPts val="1800"/>
              <a:buNone/>
            </a:pPr>
            <a:endParaRPr lang="en-US"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Office hours: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42900">
              <a:buSzPts val="1800"/>
              <a:buChar char="●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Mon: 11:00 am - 1:00 pm @ SENSQ 5419</a:t>
            </a:r>
          </a:p>
          <a:p>
            <a:pPr lvl="1" indent="-342900">
              <a:buSzPts val="1800"/>
              <a:buChar char="●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Tue: 9:00 am - 11:00 am @ SENSQ 5419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ading">
            <a:extLst>
              <a:ext uri="{FF2B5EF4-FFF2-40B4-BE49-F238E27FC236}">
                <a16:creationId xmlns:a16="http://schemas.microsoft.com/office/drawing/2014/main" id="{A389AB16-C4D5-0034-9B6B-AD02F5485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" t="12327" r="13819"/>
          <a:stretch/>
        </p:blipFill>
        <p:spPr bwMode="auto">
          <a:xfrm>
            <a:off x="6670373" y="1058267"/>
            <a:ext cx="2030053" cy="228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D6911AE5-F41A-7E51-3917-E1CB07C91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580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Course intro</a:t>
            </a:r>
            <a:r>
              <a:rPr lang="en"/>
              <a:t>: Textbook</a:t>
            </a:r>
            <a:endParaRPr dirty="0"/>
          </a:p>
        </p:txBody>
      </p:sp>
      <p:sp>
        <p:nvSpPr>
          <p:cNvPr id="4" name="Google Shape;81;p17">
            <a:extLst>
              <a:ext uri="{FF2B5EF4-FFF2-40B4-BE49-F238E27FC236}">
                <a16:creationId xmlns:a16="http://schemas.microsoft.com/office/drawing/2014/main" id="{ED5689D8-3A9A-62CE-CCFD-FE055334DA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51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/>
              <a:t>Computer Vision algorithms and applications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/>
              <a:t>Edition: 2nd</a:t>
            </a:r>
            <a:endParaRPr dirty="0"/>
          </a:p>
          <a:p>
            <a:pPr marL="0" indent="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ts val="1100"/>
              <a:buNone/>
            </a:pPr>
            <a:r>
              <a:rPr lang="en" dirty="0"/>
              <a:t>By </a:t>
            </a:r>
            <a:r>
              <a:rPr lang="en-US" dirty="0"/>
              <a:t>Richard </a:t>
            </a:r>
            <a:r>
              <a:rPr lang="en-US" dirty="0" err="1"/>
              <a:t>Szeliski</a:t>
            </a:r>
            <a:endParaRPr lang="en-US" dirty="0"/>
          </a:p>
          <a:p>
            <a:pPr marL="0" indent="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ts val="1100"/>
              <a:buNone/>
            </a:pPr>
            <a:r>
              <a:rPr lang="en" dirty="0"/>
              <a:t>ISBN: </a:t>
            </a:r>
            <a:r>
              <a:rPr lang="en-US" b="0" i="0" dirty="0">
                <a:solidFill>
                  <a:srgbClr val="0F1111"/>
                </a:solidFill>
                <a:effectLst/>
                <a:latin typeface="Amazon Ember"/>
              </a:rPr>
              <a:t>978-3030343712</a:t>
            </a:r>
          </a:p>
          <a:p>
            <a:pPr marL="0" indent="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ts val="1100"/>
              <a:buNone/>
            </a:pPr>
            <a:r>
              <a:rPr lang="en" dirty="0"/>
              <a:t>Year: 2022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2E45286-E414-AE26-CBCE-DDCD55089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57" y="1388828"/>
            <a:ext cx="2033472" cy="294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D335C4F1-2AA7-4FBA-630D-C72C490D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166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Course intro: What to expect?</a:t>
            </a:r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528012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0" i="0" dirty="0">
                <a:effectLst/>
                <a:latin typeface="Times New Roman" panose="02020603050405020304" pitchFamily="18" charset="0"/>
              </a:rPr>
              <a:t>Material is based on previous iterations of </a:t>
            </a:r>
            <a:r>
              <a:rPr lang="en-US" b="0" i="0" dirty="0">
                <a:effectLst/>
                <a:latin typeface="Times New Roman" panose="02020603050405020304" pitchFamily="18" charset="0"/>
                <a:hlinkClick r:id="rId3"/>
              </a:rPr>
              <a:t>Computer</a:t>
            </a:r>
            <a:r>
              <a:rPr lang="en-US" b="0" i="0" dirty="0">
                <a:effectLst/>
                <a:latin typeface="Times New Roman" panose="02020603050405020304" pitchFamily="18" charset="0"/>
                <a:hlinkClick r:id="rId4"/>
              </a:rPr>
              <a:t> Vision course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from Prof. Adriana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Kovashka</a:t>
            </a:r>
            <a:r>
              <a:rPr lang="en-US" dirty="0">
                <a:latin typeface="Times New Roman" panose="02020603050405020304" pitchFamily="18" charset="0"/>
              </a:rPr>
              <a:t>, and current courses from recognized US universities.</a:t>
            </a:r>
            <a:endParaRPr lang="en-US" b="0" i="0" dirty="0">
              <a:effectLst/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b="0" i="0" dirty="0">
              <a:effectLst/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b="0" i="0" dirty="0">
              <a:effectLst/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0" i="0" dirty="0">
                <a:effectLst/>
                <a:latin typeface="Times New Roman" panose="02020603050405020304" pitchFamily="18" charset="0"/>
              </a:rPr>
              <a:t>Exams mainly cover this material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b="0" i="0" dirty="0">
              <a:effectLst/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b="0" i="0" dirty="0">
              <a:effectLst/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0" i="0" dirty="0">
                <a:effectLst/>
                <a:latin typeface="Times New Roman" panose="02020603050405020304" pitchFamily="18" charset="0"/>
              </a:rPr>
              <a:t>We will do around 4 to 6 programming assignments</a:t>
            </a:r>
            <a:endParaRPr dirty="0"/>
          </a:p>
        </p:txBody>
      </p:sp>
      <p:pic>
        <p:nvPicPr>
          <p:cNvPr id="1026" name="Picture 2" descr="reading">
            <a:extLst>
              <a:ext uri="{FF2B5EF4-FFF2-40B4-BE49-F238E27FC236}">
                <a16:creationId xmlns:a16="http://schemas.microsoft.com/office/drawing/2014/main" id="{A389AB16-C4D5-0034-9B6B-AD02F5485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" t="12327" r="13819"/>
          <a:stretch/>
        </p:blipFill>
        <p:spPr bwMode="auto">
          <a:xfrm>
            <a:off x="6670373" y="1058267"/>
            <a:ext cx="2030053" cy="228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0263B311-A08E-6DE5-BD7C-CC0766DD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662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Course intro: What to expect?</a:t>
            </a:r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528012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b="0" i="0" dirty="0">
                <a:effectLst/>
                <a:latin typeface="Times New Roman" panose="02020603050405020304" pitchFamily="18" charset="0"/>
              </a:rPr>
              <a:t>There will be a lot of work!</a:t>
            </a: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400" b="0" i="0" dirty="0">
              <a:effectLst/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b="0" i="0" dirty="0">
                <a:effectLst/>
                <a:latin typeface="Times New Roman" panose="02020603050405020304" pitchFamily="18" charset="0"/>
              </a:rPr>
              <a:t>However, you will learn a lot :). Please, ask </a:t>
            </a:r>
            <a:br>
              <a:rPr lang="en-US" sz="2400" b="0" i="0" dirty="0">
                <a:effectLst/>
                <a:latin typeface="Times New Roman" panose="02020603050405020304" pitchFamily="18" charset="0"/>
              </a:rPr>
            </a:br>
            <a:r>
              <a:rPr lang="en-US" sz="2400" b="0" i="0" dirty="0">
                <a:effectLst/>
                <a:latin typeface="Times New Roman" panose="02020603050405020304" pitchFamily="18" charset="0"/>
              </a:rPr>
              <a:t>questions in class and use my office hours </a:t>
            </a:r>
            <a:br>
              <a:rPr lang="en-US" sz="2400" b="0" i="0" dirty="0">
                <a:effectLst/>
                <a:latin typeface="Times New Roman" panose="02020603050405020304" pitchFamily="18" charset="0"/>
              </a:rPr>
            </a:br>
            <a:r>
              <a:rPr lang="en-US" sz="2400" b="0" i="0" dirty="0">
                <a:effectLst/>
                <a:latin typeface="Times New Roman" panose="02020603050405020304" pitchFamily="18" charset="0"/>
              </a:rPr>
              <a:t>as needed. </a:t>
            </a: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b="0" i="0" dirty="0">
                <a:effectLst/>
                <a:latin typeface="Times New Roman" panose="02020603050405020304" pitchFamily="18" charset="0"/>
              </a:rPr>
              <a:t>I would like to help you much as possible.</a:t>
            </a:r>
            <a:endParaRPr lang="en-US" sz="2400" dirty="0"/>
          </a:p>
        </p:txBody>
      </p:sp>
      <p:pic>
        <p:nvPicPr>
          <p:cNvPr id="4098" name="Picture 2" descr="you got it boss">
            <a:extLst>
              <a:ext uri="{FF2B5EF4-FFF2-40B4-BE49-F238E27FC236}">
                <a16:creationId xmlns:a16="http://schemas.microsoft.com/office/drawing/2014/main" id="{CE73032D-40E9-2A64-DAE7-A44D6829B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15402" r="3688" b="3010"/>
          <a:stretch/>
        </p:blipFill>
        <p:spPr bwMode="auto">
          <a:xfrm>
            <a:off x="6592020" y="1152475"/>
            <a:ext cx="2469144" cy="219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7E7CC53E-5D35-9772-09B0-BB9DF1D9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45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Course intro: What to expect? [Warning #1]</a:t>
            </a:r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528012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I’ve opted for shorter, more manageable HW assignments, but there is a lot of them</a:t>
            </a:r>
          </a:p>
          <a:p>
            <a:endParaRPr lang="en-US" sz="2400" dirty="0"/>
          </a:p>
          <a:p>
            <a:r>
              <a:rPr lang="en-US" sz="2400" dirty="0"/>
              <a:t>I expect you’d be spending </a:t>
            </a:r>
            <a:r>
              <a:rPr lang="en-US" sz="2400" b="1" dirty="0"/>
              <a:t>4-6 hours </a:t>
            </a:r>
            <a:r>
              <a:rPr lang="en-US" sz="2400" dirty="0"/>
              <a:t>on each assignment</a:t>
            </a:r>
          </a:p>
          <a:p>
            <a:endParaRPr lang="en-US" sz="2400" dirty="0"/>
          </a:p>
          <a:p>
            <a:r>
              <a:rPr lang="en-US" sz="2400" dirty="0"/>
              <a:t>… But you get to understand algorithms and concepts in detail!</a:t>
            </a:r>
          </a:p>
        </p:txBody>
      </p:sp>
      <p:pic>
        <p:nvPicPr>
          <p:cNvPr id="4098" name="Picture 2" descr="you got it boss">
            <a:extLst>
              <a:ext uri="{FF2B5EF4-FFF2-40B4-BE49-F238E27FC236}">
                <a16:creationId xmlns:a16="http://schemas.microsoft.com/office/drawing/2014/main" id="{CE73032D-40E9-2A64-DAE7-A44D6829B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15402" r="3688" b="3010"/>
          <a:stretch/>
        </p:blipFill>
        <p:spPr bwMode="auto">
          <a:xfrm>
            <a:off x="6592020" y="1152475"/>
            <a:ext cx="2469144" cy="219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538D9238-1215-5D55-5748-5F52CA124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112319"/>
      </p:ext>
    </p:extLst>
  </p:cSld>
  <p:clrMapOvr>
    <a:masterClrMapping/>
  </p:clrMapOvr>
</p:sld>
</file>

<file path=ppt/theme/theme1.xml><?xml version="1.0" encoding="utf-8"?>
<a:theme xmlns:a="http://schemas.openxmlformats.org/drawingml/2006/main" name="Brilho">
  <a:themeElements>
    <a:clrScheme name="Executivo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853</Words>
  <Application>Microsoft Macintosh PowerPoint</Application>
  <PresentationFormat>On-screen Show (16:9)</PresentationFormat>
  <Paragraphs>160</Paragraphs>
  <Slides>27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ＭＳ Ｐゴシック</vt:lpstr>
      <vt:lpstr>Amazon Ember</vt:lpstr>
      <vt:lpstr>Arial</vt:lpstr>
      <vt:lpstr>Calibri</vt:lpstr>
      <vt:lpstr>Times New Roman</vt:lpstr>
      <vt:lpstr>Wingdings</vt:lpstr>
      <vt:lpstr>Brilho</vt:lpstr>
      <vt:lpstr>CS 2770: Computer Vision</vt:lpstr>
      <vt:lpstr>Who am I?</vt:lpstr>
      <vt:lpstr>Who am I?</vt:lpstr>
      <vt:lpstr>Who am I?</vt:lpstr>
      <vt:lpstr>Course intro: Syllabus</vt:lpstr>
      <vt:lpstr>Course intro: Textbook</vt:lpstr>
      <vt:lpstr>Course intro: What to expect?</vt:lpstr>
      <vt:lpstr>Course intro: What to expect?</vt:lpstr>
      <vt:lpstr>Course intro: What to expect? [Warning #1]</vt:lpstr>
      <vt:lpstr>Course intro: What to expect? [Warning #2]</vt:lpstr>
      <vt:lpstr>Course intro: What to expect?</vt:lpstr>
      <vt:lpstr>Course intro: programming assignments</vt:lpstr>
      <vt:lpstr>Review Syllabus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Setup Environment</vt:lpstr>
      <vt:lpstr>Setup Learning Environment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Leveraging Unlabeled Data for Sketch-based Understanding</dc:title>
  <dc:creator>Fernando</dc:creator>
  <cp:lastModifiedBy>Nils Ever Murrugarra Llerena</cp:lastModifiedBy>
  <cp:revision>89</cp:revision>
  <cp:lastPrinted>2025-01-03T02:04:42Z</cp:lastPrinted>
  <dcterms:created xsi:type="dcterms:W3CDTF">2011-07-05T14:46:51Z</dcterms:created>
  <dcterms:modified xsi:type="dcterms:W3CDTF">2025-01-03T02:04:44Z</dcterms:modified>
</cp:coreProperties>
</file>