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10"/>
  </p:notesMasterIdLst>
  <p:sldIdLst>
    <p:sldId id="589" r:id="rId2"/>
    <p:sldId id="2050" r:id="rId3"/>
    <p:sldId id="1994" r:id="rId4"/>
    <p:sldId id="1995" r:id="rId5"/>
    <p:sldId id="1996" r:id="rId6"/>
    <p:sldId id="1997" r:id="rId7"/>
    <p:sldId id="1998" r:id="rId8"/>
    <p:sldId id="1719" r:id="rId9"/>
    <p:sldId id="1720" r:id="rId10"/>
    <p:sldId id="1725" r:id="rId11"/>
    <p:sldId id="1726" r:id="rId12"/>
    <p:sldId id="1727" r:id="rId13"/>
    <p:sldId id="2051" r:id="rId14"/>
    <p:sldId id="2013" r:id="rId15"/>
    <p:sldId id="1999" r:id="rId16"/>
    <p:sldId id="2000" r:id="rId17"/>
    <p:sldId id="2001" r:id="rId18"/>
    <p:sldId id="2002" r:id="rId19"/>
    <p:sldId id="2003" r:id="rId20"/>
    <p:sldId id="2004" r:id="rId21"/>
    <p:sldId id="2005" r:id="rId22"/>
    <p:sldId id="2006" r:id="rId23"/>
    <p:sldId id="2007" r:id="rId24"/>
    <p:sldId id="2008" r:id="rId25"/>
    <p:sldId id="2009" r:id="rId26"/>
    <p:sldId id="2010" r:id="rId27"/>
    <p:sldId id="2011" r:id="rId28"/>
    <p:sldId id="1722" r:id="rId29"/>
    <p:sldId id="2012" r:id="rId30"/>
    <p:sldId id="1730" r:id="rId31"/>
    <p:sldId id="1731" r:id="rId32"/>
    <p:sldId id="1733" r:id="rId33"/>
    <p:sldId id="2014" r:id="rId34"/>
    <p:sldId id="1734" r:id="rId35"/>
    <p:sldId id="1735" r:id="rId36"/>
    <p:sldId id="1736" r:id="rId37"/>
    <p:sldId id="1737" r:id="rId38"/>
    <p:sldId id="1738" r:id="rId39"/>
    <p:sldId id="1739" r:id="rId40"/>
    <p:sldId id="280" r:id="rId41"/>
    <p:sldId id="1742" r:id="rId42"/>
    <p:sldId id="285" r:id="rId43"/>
    <p:sldId id="2016" r:id="rId44"/>
    <p:sldId id="2017" r:id="rId45"/>
    <p:sldId id="2015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5" r:id="rId54"/>
    <p:sldId id="2018" r:id="rId55"/>
    <p:sldId id="1990" r:id="rId56"/>
    <p:sldId id="298" r:id="rId57"/>
    <p:sldId id="2019" r:id="rId58"/>
    <p:sldId id="299" r:id="rId59"/>
    <p:sldId id="301" r:id="rId60"/>
    <p:sldId id="2020" r:id="rId61"/>
    <p:sldId id="302" r:id="rId62"/>
    <p:sldId id="303" r:id="rId63"/>
    <p:sldId id="304" r:id="rId64"/>
    <p:sldId id="2021" r:id="rId65"/>
    <p:sldId id="2022" r:id="rId66"/>
    <p:sldId id="2023" r:id="rId67"/>
    <p:sldId id="310" r:id="rId68"/>
    <p:sldId id="311" r:id="rId69"/>
    <p:sldId id="2025" r:id="rId70"/>
    <p:sldId id="2026" r:id="rId71"/>
    <p:sldId id="2027" r:id="rId72"/>
    <p:sldId id="2028" r:id="rId73"/>
    <p:sldId id="2029" r:id="rId74"/>
    <p:sldId id="2030" r:id="rId75"/>
    <p:sldId id="314" r:id="rId76"/>
    <p:sldId id="2031" r:id="rId77"/>
    <p:sldId id="319" r:id="rId78"/>
    <p:sldId id="2055" r:id="rId79"/>
    <p:sldId id="2052" r:id="rId80"/>
    <p:sldId id="1786" r:id="rId81"/>
    <p:sldId id="2032" r:id="rId82"/>
    <p:sldId id="2033" r:id="rId83"/>
    <p:sldId id="2034" r:id="rId84"/>
    <p:sldId id="2035" r:id="rId85"/>
    <p:sldId id="2036" r:id="rId86"/>
    <p:sldId id="2037" r:id="rId87"/>
    <p:sldId id="2038" r:id="rId88"/>
    <p:sldId id="2039" r:id="rId89"/>
    <p:sldId id="2040" r:id="rId90"/>
    <p:sldId id="1813" r:id="rId91"/>
    <p:sldId id="1814" r:id="rId92"/>
    <p:sldId id="2041" r:id="rId93"/>
    <p:sldId id="1827" r:id="rId94"/>
    <p:sldId id="2042" r:id="rId95"/>
    <p:sldId id="2043" r:id="rId96"/>
    <p:sldId id="2053" r:id="rId97"/>
    <p:sldId id="1991" r:id="rId98"/>
    <p:sldId id="1806" r:id="rId99"/>
    <p:sldId id="1807" r:id="rId100"/>
    <p:sldId id="1808" r:id="rId101"/>
    <p:sldId id="2054" r:id="rId102"/>
    <p:sldId id="2044" r:id="rId103"/>
    <p:sldId id="305" r:id="rId104"/>
    <p:sldId id="2045" r:id="rId105"/>
    <p:sldId id="2046" r:id="rId106"/>
    <p:sldId id="2047" r:id="rId107"/>
    <p:sldId id="2048" r:id="rId108"/>
    <p:sldId id="2049" r:id="rId109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4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6AE40-E63F-448E-B565-BE41378B41F9}" name="Nils Ever Murrugarra Llerena" initials="NEML" userId="Nils Ever Murrugarra Llerena" providerId="None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EDB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3"/>
    <p:restoredTop sz="70873"/>
  </p:normalViewPr>
  <p:slideViewPr>
    <p:cSldViewPr snapToGrid="0">
      <p:cViewPr varScale="1">
        <p:scale>
          <a:sx n="136" d="100"/>
          <a:sy n="136" d="100"/>
        </p:scale>
        <p:origin x="1960" y="184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284" Type="http://customschemas.google.com/relationships/presentationmetadata" Target="metadata"/><Relationship Id="rId289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290" Type="http://schemas.microsoft.com/office/2018/10/relationships/authors" Target="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285" Type="http://schemas.openxmlformats.org/officeDocument/2006/relationships/commentAuthors" Target="comment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86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287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288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3AFFC-1F73-CBCF-EEB8-D606E248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308B47-D71B-395F-C0AC-AA759AF73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E9442-D12C-F846-4B11-1A537CD48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[Zero-Shot (ZS) and Few-Shot (FS) In-Context Learning]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327CB-1B39-2583-1910-31C1719F4E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3689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A8E9-F666-679C-3452-4587CA0B8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5840E-E7FA-8B0D-5BB1-7DF01BC17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95CE6E-AB98-7286-D44A-496B1C057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[Zero-Shot (ZS) and Few-Shot (FS) In-Context Learning]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43800-3EEC-574A-9C20-0C9CC24E6B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456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5A17B-5486-C45B-42D7-565EDFA88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D50800-2805-5F7D-B316-BE9658EBA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630C78-BF4E-CBD4-1E3D-C98800139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6B8D7-D2D7-5376-0BF9-515A6163FC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697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4CB33-1114-FB1A-63A8-E95FEEAC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5046FD-E1BE-F414-9881-C79B1AE5A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07449-4EB8-AA02-E851-977A27EEE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0B416-C44A-ECD7-A3BD-C3490C22CC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744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D0F58-BF83-E42E-2D60-FACBECA58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30ED7-4A65-5BC5-DFA3-CE7F2CE2B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02D55-A237-A5F0-0DFD-B15D60E4F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A3CD4-07E6-CA40-E5E1-602234B821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087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33F48-117B-9724-6C8D-D39D0C87F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8EB5AC-90FC-967D-C240-C2D59EED7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2B863-25BD-DEBF-D24C-7FBD13186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EED2E-9414-9026-5A2C-0EAC32041C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462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B43E2-75A6-6679-9FED-7AA41673B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22AC0E-A613-20FE-7D10-9C85450ED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C852B3-9E83-08DE-6ED9-57B9C4994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E3239-9777-03AD-DFB9-5A38A22585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988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94075-6F58-A9DF-81F1-443E6977E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4FCF5C-B828-A466-1033-7809CB67F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E9316D-4523-3BC9-3F49-81D425E4E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16B34-38AA-F3F2-C2DD-1CBF37EDED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049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F481A-05A7-7803-0D3C-1839A2F8D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191B9-D15F-F28F-AE71-1E7DE09CF7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ACDA70-8A04-13E4-6159-9AD7257DE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2DF5D-D986-8461-2F60-DBF6C7A55B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7940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91A44-312E-2EB2-6F30-47B3AE67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8007B6-0ADF-9474-B908-A5F3A39D7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662486-825C-9FB6-7ACE-9F40595E7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98ED9-9268-41FA-1306-834448A454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16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47227-3762-11DC-2D66-42E4D6BB4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757286-5CBC-3AC1-A024-6A49F7802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D9EE6-989C-4656-584D-7E4F2F620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9987D-2F58-4238-763B-AFEB2017D1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484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B835A-59B2-1DA4-6F5A-24CB402C5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25739-6F34-F392-9390-E906B4EFC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1B84E9-61B2-B5F3-AAC2-3A40644FF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[Zero-Shot (ZS) and Few-Shot (FS) In-Context Learning]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24162-0AEF-2DB2-8901-2F39BEFE06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138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should log derivative to replace p(s)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270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Review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364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RM: Reward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582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DBC0E-D774-9622-B8A8-93081940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00EC2-A3F2-BEC7-63B6-A3ADC7A5B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A78A7-AFA7-F550-05E8-2374EE637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[Zero-Shot (ZS) and Few-Shot (FS) In-Context Learning]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620FC-6607-4A8A-26A8-69466DF6D8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993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912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PPO: Proximal Policy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550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2EA36-D7DF-EB21-7E08-DBB0FC2A2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426FA-D1CF-5D39-2901-4B0C39EAF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11D08-7F4F-1D6A-388F-76C84477F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PPO: Proximal Policy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12311-7A18-DCA6-442F-06C96BFAAF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737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933A2-788A-7F15-3AC5-781A7384B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1CBEC5-1A20-C385-8FC1-FEAABD104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1EEF6-5291-2AFC-8820-5934B835A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PPO: Proximal Policy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B04B1-4359-5C3C-FE73-9DA9E72F7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922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386A0-D185-51EE-862C-41002899B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1FD25B-6E44-D274-4545-CC8C5C22A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366C26-08E0-3D0F-804E-A84E73286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[Zero-Shot (ZS) and Few-Shot (FS) In-Context Learning]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E96BF-C305-3E22-A7FF-75C94EB714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624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paperfinder.allen.ai</a:t>
            </a:r>
            <a:r>
              <a:rPr lang="en-US" dirty="0"/>
              <a:t>/chat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www.alphaxiv.org</a:t>
            </a:r>
            <a:r>
              <a:rPr lang="en-US" dirty="0"/>
              <a:t>/assistant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073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dirty="0">
                <a:solidFill>
                  <a:schemeClr val="bg2"/>
                </a:solidFill>
                <a:latin typeface="+mj-lt"/>
              </a:rPr>
              <a:t>Limitations</a:t>
            </a:r>
            <a:r>
              <a:rPr lang="en-US" sz="1200" spc="-26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b="0" dirty="0">
                <a:solidFill>
                  <a:schemeClr val="bg2"/>
                </a:solidFill>
                <a:latin typeface="+mj-lt"/>
              </a:rPr>
              <a:t>of</a:t>
            </a:r>
            <a:r>
              <a:rPr lang="en-US" sz="1200" spc="-26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b="0" dirty="0">
                <a:solidFill>
                  <a:schemeClr val="bg2"/>
                </a:solidFill>
                <a:latin typeface="+mj-lt"/>
              </a:rPr>
              <a:t>RL</a:t>
            </a:r>
            <a:r>
              <a:rPr lang="en-US" sz="1200" spc="-2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b="0" dirty="0">
                <a:solidFill>
                  <a:schemeClr val="bg2"/>
                </a:solidFill>
                <a:latin typeface="+mj-lt"/>
              </a:rPr>
              <a:t>+</a:t>
            </a:r>
            <a:r>
              <a:rPr lang="en-US" sz="1200" spc="-23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b="0" dirty="0">
                <a:solidFill>
                  <a:schemeClr val="bg2"/>
                </a:solidFill>
                <a:latin typeface="+mj-lt"/>
              </a:rPr>
              <a:t>Reward</a:t>
            </a:r>
            <a:r>
              <a:rPr lang="en-US" sz="1200" spc="-2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spc="-6" dirty="0">
                <a:solidFill>
                  <a:schemeClr val="bg2"/>
                </a:solidFill>
                <a:latin typeface="+mj-lt"/>
              </a:rPr>
              <a:t>Modeling</a:t>
            </a:r>
            <a:endParaRPr lang="en-US" sz="1200" dirty="0">
              <a:solidFill>
                <a:schemeClr val="bg2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7731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9D16F-B5BF-0E2C-8CFD-E5D2162CB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D3757-7655-DD09-FB81-0F002DB52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2B7541-5C0B-2187-442B-963AEC4BF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7029A-13A0-C4F8-99EF-A77DEF49F8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136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97E5E-5579-70B3-1D40-0FD20CC7E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C7D5E-DD32-3237-C63B-593D4A5283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51C74-45ED-DE6A-90DF-5E2D2FC1D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Log p* = log (1/z p exp(1/b RM) )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Log p* = log (1/z) + log(p) +  log (exp (1/b RM))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Log p* = - log(z) + log(p) + 1/b * RM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Log p* + log (z) –log(p) = 1/b * RM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b log p* + b log(z) – b log(p) = RM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b log p* – b log(p) + b log(z) = RM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b (log p* – log(p)) + b log(z) = RM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RM = b log (p* / p) + b log(z)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A89F8-DE80-DF2B-C814-050C5715F5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413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E7AD5-A26F-3461-CD4F-4A59C0D85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05F90-2B07-FC13-4BF5-33F181D99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FDD2A3-EF67-1ADC-3BD2-D33CFE9BE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Replace with KL divergence loss between 2 probabilities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27237-3E79-3E00-430B-E12082CF3A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6237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23117-76E2-EDAC-BF52-CCC0ADFC3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ABC01F-79C0-CC02-D845-F40A2F66E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79C402-E2BE-6085-E763-53416178F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Replace with KL divergence loss between 2 probabilities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TODO: Review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21260-93F8-8B87-8CEA-47C904C122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4932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B7459-D7E9-0EFE-E679-6EAAA28F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150752-4F23-14CA-8841-533E93897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059D1-8B5B-68D4-1E5B-EAB5BA90B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93B0C-2E0A-5C89-7FAD-129F6F1EA1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4095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DBF16-2C71-F63B-4E53-3F86B44BA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449099-1017-86E6-8697-E996E8D17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FE122-E86B-7180-A17B-356D4E8DC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[Zero-Shot (ZS) and Few-Shot (FS) In-Context Learning]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5E7FA-3431-DD68-76FE-B621B22F2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9476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https://github.com/deep-learning-indaba/indaba-pracs-2024</a:t>
            </a:r>
          </a:p>
          <a:p>
            <a:endParaRPr lang="en-US" dirty="0"/>
          </a:p>
          <a:p>
            <a:r>
              <a:rPr lang="en-US" dirty="0"/>
              <a:t>https://github.com/</a:t>
            </a:r>
            <a:r>
              <a:rPr lang="en-US" dirty="0" err="1"/>
              <a:t>khipu</a:t>
            </a:r>
            <a:r>
              <a:rPr lang="en-US" dirty="0"/>
              <a:t>-ai/practicals-2025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5671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9819A-591B-40CB-04EF-9703D1EF9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604FC4-6770-20C0-C8D6-CABA35550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7E12B0-6AA2-A278-DF6C-76AFFCFEE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8645D-BE2B-6C7F-B55E-943AAAD639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66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Delta ??</a:t>
            </a:r>
          </a:p>
          <a:p>
            <a:endParaRPr lang="en-US" dirty="0"/>
          </a:p>
          <a:p>
            <a:r>
              <a:rPr lang="en-US" dirty="0"/>
              <a:t>TODO: </a:t>
            </a:r>
            <a:r>
              <a:rPr lang="en-US"/>
              <a:t>Review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71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E88EC-7BB4-E4D3-C305-143F3954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3AF7A1-E0A6-AFFC-89AE-946C98647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BD909-EADD-98C6-8F88-54917ED2A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00A25-272A-F76E-EE93-DA0D357D0A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5668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 # of parameters (similar to filter separability)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69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0ADE1-CF61-EEE0-83D8-996B227F8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B95AC-7385-13E2-0932-0230595F6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404B7-4DE6-1A0C-39FC-5B43938DE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[Zero-Shot (ZS) and Few-Shot (FS) In-Context Learning]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2B58-2ED0-1813-5BF3-F585614E81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626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56909-F5FC-340B-2E67-D2ADC74F4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65C0E-E46A-EB28-F5DB-09F1FCE43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FEAA61-AD9E-B4AB-96E3-4D7280B48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B740E-D4F7-A01C-604D-3E712F6900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32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570B9-5691-1CED-F6A7-E49FF6027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E1331-0DE7-E356-289E-6ABB4EBDC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A0D2B-B8F1-DC81-7A88-9232BF728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[Zero-Shot (ZS) and Few-Shot (FS) In-Context Learning]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4947E-A068-F8B8-BD4F-E9C9FE055D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842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B1B8E-FBA0-012D-37C4-6BA6BC905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47FFE-4332-055F-2C7A-BED50ED78E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2E5FA-3E15-EAAF-F106-8FF8B8106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[Zero-Shot (ZS) and Few-Shot (FS) In-Context Learning]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BE3EF-189F-13E5-5ED7-A9D9DA6B08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272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8223D-9684-1102-B6E3-66AC2BE66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FA9F90-6D01-BA39-938E-35517F0B6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B1772-37DC-2B0F-AC54-3092E9478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[Zero-Shot (ZS) and Few-Shot (FS) In-Context Learning]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7BE1A-9213-82BA-C584-D432859D04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17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3777" y="253931"/>
            <a:ext cx="71842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7C92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94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21431">
              <a:spcBef>
                <a:spcPts val="17"/>
              </a:spcBef>
            </a:pPr>
            <a:fld id="{81D60167-4931-47E6-BA6A-407CBD079E47}" type="slidenum">
              <a:rPr lang="en-US" spc="-28" smtClean="0"/>
              <a:pPr marL="21431">
                <a:spcBef>
                  <a:spcPts val="17"/>
                </a:spcBef>
              </a:pPr>
              <a:t>‹#›</a:t>
            </a:fld>
            <a:endParaRPr lang="en-US" spc="-28" dirty="0"/>
          </a:p>
        </p:txBody>
      </p:sp>
    </p:spTree>
    <p:extLst>
      <p:ext uri="{BB962C8B-B14F-4D97-AF65-F5344CB8AC3E}">
        <p14:creationId xmlns:p14="http://schemas.microsoft.com/office/powerpoint/2010/main" val="260588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7C92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8075" y="920878"/>
            <a:ext cx="3689033" cy="259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6"/>
            <a:ext cx="3977640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21431">
              <a:spcBef>
                <a:spcPts val="17"/>
              </a:spcBef>
            </a:pPr>
            <a:fld id="{81D60167-4931-47E6-BA6A-407CBD079E47}" type="slidenum">
              <a:rPr lang="en-US" spc="-28" smtClean="0"/>
              <a:pPr marL="21431">
                <a:spcBef>
                  <a:spcPts val="17"/>
                </a:spcBef>
              </a:pPr>
              <a:t>‹#›</a:t>
            </a:fld>
            <a:endParaRPr lang="en-US" spc="-28" dirty="0"/>
          </a:p>
        </p:txBody>
      </p:sp>
    </p:spTree>
    <p:extLst>
      <p:ext uri="{BB962C8B-B14F-4D97-AF65-F5344CB8AC3E}">
        <p14:creationId xmlns:p14="http://schemas.microsoft.com/office/powerpoint/2010/main" val="115884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>
            <a:off x="731520" y="3449574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pic" idx="2"/>
          </p:nvPr>
        </p:nvSpPr>
        <p:spPr>
          <a:xfrm>
            <a:off x="2858610" y="628651"/>
            <a:ext cx="5904390" cy="4125342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139696" cy="318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BD52B7-D744-425C-8876-432B51A66D5D}" type="datetime1">
              <a:rPr lang="en-US" smtClean="0"/>
              <a:t>4/13/25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0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7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71" r:id="rId9"/>
    <p:sldLayoutId id="2147483672" r:id="rId10"/>
    <p:sldLayoutId id="214748367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www.modulardeeplearning.com/" TargetMode="Externa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://proceedings.mlr.press/v97/houlsby19a/houlsby19a.pdf" TargetMode="External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://proceedings.mlr.press/v97/houlsby19a/houlsby19a.pdf" TargetMode="Externa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13406" TargetMode="External"/><Relationship Id="rId2" Type="http://schemas.openxmlformats.org/officeDocument/2006/relationships/hyperlink" Target="https://aclanthology.org/2023.findings-acl.51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adapterhub.ml/" TargetMode="External"/><Relationship Id="rId2" Type="http://schemas.openxmlformats.org/officeDocument/2006/relationships/hyperlink" Target="https://adapterhub.ml/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adapterhub.ml/explore/" TargetMode="External"/><Relationship Id="rId4" Type="http://schemas.openxmlformats.org/officeDocument/2006/relationships/image" Target="../media/image1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eb.stanford.edu/class/archive/cs/cs224n/cs224n.1234/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tanford.edu/class/archive/cs/cs224n/cs224n.1234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eb.stanford.edu/class/archive/cs/cs224n/cs224n.1234/" TargetMode="Externa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eb.stanford.edu/class/archive/cs/cs224n/cs224n.1234/" TargetMode="Externa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jpg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2.jp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hyperlink" Target="http://www.npr.org/2023/02/09/1155650909/google-chatbot--error-bard-shares" TargetMode="External"/><Relationship Id="rId9" Type="http://schemas.openxmlformats.org/officeDocument/2006/relationships/image" Target="../media/image77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eb.stanford.edu/class/archive/cs/cs224n/cs224n.1234/" TargetMode="Externa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github.com/Hannibal046/Awesome-LLM/" TargetMode="External"/><Relationship Id="rId4" Type="http://schemas.openxmlformats.org/officeDocument/2006/relationships/hyperlink" Target="https://huggingface.co/spaces/open-llm-leaderboard/open_llm_leaderboard#/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github.com/deep-learning-indaba/indaba-pracs-2024/blob/main/practicals/Low_Resource_LLMs/Indaba_2024_Low_Resource_LLM.ipynb" TargetMode="External"/><Relationship Id="rId5" Type="http://schemas.openxmlformats.org/officeDocument/2006/relationships/hyperlink" Target="https://colab.research.google.com/github/deep-learning-indaba/indaba-pracs-2023/blob/main/practicals/large_language_models.ipynb" TargetMode="External"/><Relationship Id="rId4" Type="http://schemas.openxmlformats.org/officeDocument/2006/relationships/hyperlink" Target="https://colab.research.google.com/github/khipu-ai/practicals-2025/blob/main/notebooks/Foundations_of_LLMs.ipynb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omist.com/interactive/briefing/2022/06/11/huge-foundation-models-are-turbo-charging-ai-progres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www.modulardeeplearning.com/" TargetMode="Externa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607.04381" TargetMode="Externa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openreview.net/forum?id=rJl-b3RcF7" TargetMode="Externa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proceedings.neurips.cc/paper/2020/file/eae15aabaa768ae4a5993a8a4f4fa6e4-Paper.pdf" TargetMode="Externa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openreview.net/forum?id=nZeVKeeFYf9" TargetMode="Externa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lightning.ai/pages/community/article/lora-llm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arxiv.org/abs/2305.14314" TargetMode="Externa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www.modulardeeplearning.com/" TargetMode="External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1.00190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4.png"/><Relationship Id="rId4" Type="http://schemas.openxmlformats.org/officeDocument/2006/relationships/hyperlink" Target="https://arxiv.org/abs/2104.08691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1.00190" TargetMode="External"/><Relationship Id="rId2" Type="http://schemas.openxmlformats.org/officeDocument/2006/relationships/hyperlink" Target="https://aclanthology.org/2021.acl-long.353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arxiv.org/pdf/2104.08691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dirty="0"/>
              <a:t>CS 2770: Large Language Models</a:t>
            </a:r>
            <a:endParaRPr lang="en-US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en-US" b="1" dirty="0"/>
              <a:t>PhD. Nils </a:t>
            </a:r>
            <a:r>
              <a:rPr lang="en-US" b="1" dirty="0" err="1"/>
              <a:t>Murrugarra-Llerena</a:t>
            </a: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dirty="0"/>
          </a:p>
        </p:txBody>
      </p:sp>
      <p:pic>
        <p:nvPicPr>
          <p:cNvPr id="2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3736E453-8CC9-56CC-33BD-01C5DB06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BD3582-1E8D-11CC-9E80-BC2E42F55F0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Language models as world models?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46FD4-3E5B-A642-BF13-0A879F15F686}"/>
              </a:ext>
            </a:extLst>
          </p:cNvPr>
          <p:cNvSpPr txBox="1"/>
          <p:nvPr/>
        </p:nvSpPr>
        <p:spPr>
          <a:xfrm>
            <a:off x="1143000" y="4937522"/>
            <a:ext cx="1236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/>
              <a:t>Diyi</a:t>
            </a:r>
            <a:r>
              <a:rPr lang="en-US" sz="900" dirty="0"/>
              <a:t> Yang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6E9756E-0D8E-E891-D3E8-A2EDABBD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6B1BD2-0FAD-4C1A-9E2F-BBF3002C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5" r="916"/>
          <a:stretch/>
        </p:blipFill>
        <p:spPr>
          <a:xfrm>
            <a:off x="2169336" y="1059873"/>
            <a:ext cx="4805328" cy="3763667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344268"/>
            <a:ext cx="2568362" cy="2062231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00025" marR="83582" indent="-192881" algn="just">
              <a:lnSpc>
                <a:spcPct val="100600"/>
              </a:lnSpc>
              <a:spcBef>
                <a:spcPts val="45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dirty="0">
                <a:latin typeface="+mn-lt"/>
                <a:cs typeface="Carlito"/>
              </a:rPr>
              <a:t>Only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using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trainable </a:t>
            </a:r>
            <a:r>
              <a:rPr sz="1600" dirty="0">
                <a:latin typeface="+mn-lt"/>
                <a:cs typeface="Carlito"/>
              </a:rPr>
              <a:t>parameters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at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the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11" dirty="0">
                <a:latin typeface="+mn-lt"/>
                <a:cs typeface="Carlito"/>
              </a:rPr>
              <a:t>input </a:t>
            </a:r>
            <a:r>
              <a:rPr sz="1600" dirty="0">
                <a:latin typeface="+mn-lt"/>
                <a:cs typeface="Carlito"/>
              </a:rPr>
              <a:t>layer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limits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capacity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for </a:t>
            </a:r>
            <a:r>
              <a:rPr sz="1600" spc="-6" dirty="0">
                <a:latin typeface="+mn-lt"/>
                <a:cs typeface="Carlito"/>
              </a:rPr>
              <a:t>adaptation</a:t>
            </a:r>
            <a:endParaRPr sz="1600" dirty="0">
              <a:latin typeface="+mn-lt"/>
              <a:cs typeface="Carlito"/>
            </a:endParaRPr>
          </a:p>
          <a:p>
            <a:pPr algn="just">
              <a:spcBef>
                <a:spcPts val="614"/>
              </a:spcBef>
              <a:buClr>
                <a:schemeClr val="bg2"/>
              </a:buClr>
              <a:buFont typeface="Times New Roman"/>
              <a:buChar char="•"/>
            </a:pPr>
            <a:endParaRPr sz="1600" dirty="0">
              <a:latin typeface="+mn-lt"/>
              <a:cs typeface="Carlito"/>
            </a:endParaRPr>
          </a:p>
          <a:p>
            <a:pPr marL="200025" marR="2858" indent="-192881" algn="just">
              <a:lnSpc>
                <a:spcPct val="100400"/>
              </a:lnSpc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dirty="0">
                <a:latin typeface="+mn-lt"/>
                <a:cs typeface="Carlito"/>
              </a:rPr>
              <a:t>Prompt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tuning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performs </a:t>
            </a:r>
            <a:r>
              <a:rPr sz="1600" dirty="0">
                <a:latin typeface="+mn-lt"/>
                <a:cs typeface="Carlito"/>
              </a:rPr>
              <a:t>poorly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at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smaller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spc="-11" dirty="0">
                <a:latin typeface="+mn-lt"/>
                <a:cs typeface="Carlito"/>
              </a:rPr>
              <a:t>model </a:t>
            </a:r>
            <a:r>
              <a:rPr sz="1600" dirty="0">
                <a:latin typeface="+mn-lt"/>
                <a:cs typeface="Carlito"/>
              </a:rPr>
              <a:t>sizes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and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on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harder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11" dirty="0">
                <a:latin typeface="+mn-lt"/>
                <a:cs typeface="Carlito"/>
              </a:rPr>
              <a:t>tasks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4370497"/>
            <a:ext cx="5923852" cy="14571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900" dirty="0">
                <a:latin typeface="Carlito"/>
                <a:cs typeface="Carlito"/>
              </a:rPr>
              <a:t>Lester,</a:t>
            </a:r>
            <a:r>
              <a:rPr sz="900" spc="-17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Brian,</a:t>
            </a:r>
            <a:r>
              <a:rPr sz="900" spc="-14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Rami</a:t>
            </a:r>
            <a:r>
              <a:rPr sz="900" spc="-17" dirty="0">
                <a:latin typeface="Carlito"/>
                <a:cs typeface="Carlito"/>
              </a:rPr>
              <a:t> </a:t>
            </a:r>
            <a:r>
              <a:rPr sz="900" spc="-6" dirty="0">
                <a:latin typeface="Carlito"/>
                <a:cs typeface="Carlito"/>
              </a:rPr>
              <a:t>Al-</a:t>
            </a:r>
            <a:r>
              <a:rPr sz="900" dirty="0">
                <a:latin typeface="Carlito"/>
                <a:cs typeface="Carlito"/>
              </a:rPr>
              <a:t>Rfou,</a:t>
            </a:r>
            <a:r>
              <a:rPr sz="900" spc="-14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and</a:t>
            </a:r>
            <a:r>
              <a:rPr sz="900" spc="-20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Noah</a:t>
            </a:r>
            <a:r>
              <a:rPr sz="900" spc="-17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Constant.</a:t>
            </a:r>
            <a:r>
              <a:rPr sz="900" spc="-17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"The</a:t>
            </a:r>
            <a:r>
              <a:rPr sz="900" spc="-14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power</a:t>
            </a:r>
            <a:r>
              <a:rPr sz="900" spc="-11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of</a:t>
            </a:r>
            <a:r>
              <a:rPr sz="900" spc="-17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scale</a:t>
            </a:r>
            <a:r>
              <a:rPr sz="900" spc="-14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for</a:t>
            </a:r>
            <a:r>
              <a:rPr sz="900" spc="-11" dirty="0">
                <a:latin typeface="Carlito"/>
                <a:cs typeface="Carlito"/>
              </a:rPr>
              <a:t> </a:t>
            </a:r>
            <a:r>
              <a:rPr sz="900" spc="-6" dirty="0">
                <a:latin typeface="Carlito"/>
                <a:cs typeface="Carlito"/>
              </a:rPr>
              <a:t>parameter-</a:t>
            </a:r>
            <a:r>
              <a:rPr sz="900" dirty="0">
                <a:latin typeface="Carlito"/>
                <a:cs typeface="Carlito"/>
              </a:rPr>
              <a:t>efficient</a:t>
            </a:r>
            <a:r>
              <a:rPr sz="900" spc="-20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prompt</a:t>
            </a:r>
            <a:r>
              <a:rPr sz="900" spc="-20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tuning</a:t>
            </a:r>
            <a:r>
              <a:rPr lang="en-US" sz="900" dirty="0">
                <a:latin typeface="Carlito"/>
                <a:cs typeface="Carlito"/>
              </a:rPr>
              <a:t>.” EMNLP 2021.</a:t>
            </a:r>
            <a:endParaRPr sz="900" dirty="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0" y="1143000"/>
            <a:ext cx="3480269" cy="2858297"/>
            <a:chOff x="4589462" y="1314450"/>
            <a:chExt cx="5095240" cy="41846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89462" y="1314450"/>
              <a:ext cx="4857750" cy="41846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999412" y="1942503"/>
              <a:ext cx="1685289" cy="483234"/>
            </a:xfrm>
            <a:custGeom>
              <a:avLst/>
              <a:gdLst/>
              <a:ahLst/>
              <a:cxnLst/>
              <a:rect l="l" t="t" r="r" b="b"/>
              <a:pathLst>
                <a:path w="1685290" h="483235">
                  <a:moveTo>
                    <a:pt x="205816" y="250825"/>
                  </a:moveTo>
                  <a:lnTo>
                    <a:pt x="0" y="419696"/>
                  </a:lnTo>
                  <a:lnTo>
                    <a:pt x="258584" y="483031"/>
                  </a:lnTo>
                  <a:lnTo>
                    <a:pt x="242994" y="414426"/>
                  </a:lnTo>
                  <a:lnTo>
                    <a:pt x="202298" y="414426"/>
                  </a:lnTo>
                  <a:lnTo>
                    <a:pt x="184708" y="337019"/>
                  </a:lnTo>
                  <a:lnTo>
                    <a:pt x="223405" y="328225"/>
                  </a:lnTo>
                  <a:lnTo>
                    <a:pt x="205816" y="250825"/>
                  </a:lnTo>
                  <a:close/>
                </a:path>
                <a:path w="1685290" h="483235">
                  <a:moveTo>
                    <a:pt x="223405" y="328225"/>
                  </a:moveTo>
                  <a:lnTo>
                    <a:pt x="184708" y="337019"/>
                  </a:lnTo>
                  <a:lnTo>
                    <a:pt x="202298" y="414426"/>
                  </a:lnTo>
                  <a:lnTo>
                    <a:pt x="240995" y="405631"/>
                  </a:lnTo>
                  <a:lnTo>
                    <a:pt x="223405" y="328225"/>
                  </a:lnTo>
                  <a:close/>
                </a:path>
                <a:path w="1685290" h="483235">
                  <a:moveTo>
                    <a:pt x="240995" y="405631"/>
                  </a:moveTo>
                  <a:lnTo>
                    <a:pt x="202298" y="414426"/>
                  </a:lnTo>
                  <a:lnTo>
                    <a:pt x="242994" y="414426"/>
                  </a:lnTo>
                  <a:lnTo>
                    <a:pt x="240995" y="405631"/>
                  </a:lnTo>
                  <a:close/>
                </a:path>
                <a:path w="1685290" h="483235">
                  <a:moveTo>
                    <a:pt x="1667598" y="0"/>
                  </a:moveTo>
                  <a:lnTo>
                    <a:pt x="223405" y="328225"/>
                  </a:lnTo>
                  <a:lnTo>
                    <a:pt x="240995" y="405631"/>
                  </a:lnTo>
                  <a:lnTo>
                    <a:pt x="1685188" y="77393"/>
                  </a:lnTo>
                  <a:lnTo>
                    <a:pt x="166759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167629C6-159E-CE82-D2B4-F78E5ACE2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Prompt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tuning</a:t>
            </a:r>
            <a:r>
              <a:rPr lang="en-US" spc="-26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only</a:t>
            </a:r>
            <a:r>
              <a:rPr lang="en-US" spc="-26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works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well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at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spc="-6" dirty="0">
                <a:latin typeface="+mj-lt"/>
                <a:cs typeface="Carlito"/>
              </a:rPr>
              <a:t>scale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161833-C787-2E07-FAA2-9F42D34B67D0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FC3FD66-252E-19B2-EE9E-6EADD25B26A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D10C2-7E70-C2AE-B3FF-3529F0285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CA8E1E-183A-2B49-19DB-282EB252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﻿Different perspectives to think about PEFT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C3120-7A88-649E-2F40-A8AC8E57108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A2733-C55C-48D7-D6D8-CE6D3EF59902}"/>
              </a:ext>
            </a:extLst>
          </p:cNvPr>
          <p:cNvSpPr txBox="1"/>
          <p:nvPr/>
        </p:nvSpPr>
        <p:spPr>
          <a:xfrm>
            <a:off x="612843" y="4589561"/>
            <a:ext cx="8307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﻿Some slides and examples adapted from Ruder, Sebastian, Jonas Pfeiffer, and Ivan Vulić on their EMNLP 2022 Tutorial on "Modular and </a:t>
            </a:r>
            <a:r>
              <a:rPr lang="en-US" sz="1000" dirty="0" err="1"/>
              <a:t>ParameterEfficient</a:t>
            </a:r>
            <a:r>
              <a:rPr lang="en-US" sz="1000" dirty="0"/>
              <a:t> Fine-Tuning for NLP Models”. For details, check out: </a:t>
            </a:r>
            <a:r>
              <a:rPr lang="en-US" sz="1000" dirty="0">
                <a:hlinkClick r:id="rId2"/>
              </a:rPr>
              <a:t>https://www.modulardeeplearning.com/</a:t>
            </a:r>
            <a:r>
              <a:rPr lang="en-US" sz="1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50DA56-29A6-26B7-ADBB-29227591F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15" y="970317"/>
            <a:ext cx="6337570" cy="351148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23D6E2A-4321-12BA-DEB4-760FC1557B35}"/>
              </a:ext>
            </a:extLst>
          </p:cNvPr>
          <p:cNvSpPr/>
          <p:nvPr/>
        </p:nvSpPr>
        <p:spPr>
          <a:xfrm>
            <a:off x="1979629" y="2543469"/>
            <a:ext cx="405352" cy="2374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6A8994-C9E7-4E8D-5764-AF0009E2854F}"/>
              </a:ext>
            </a:extLst>
          </p:cNvPr>
          <p:cNvSpPr/>
          <p:nvPr/>
        </p:nvSpPr>
        <p:spPr>
          <a:xfrm>
            <a:off x="6302509" y="1111507"/>
            <a:ext cx="1465179" cy="3338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186825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0C825-7521-7CF6-1DA1-A7A7A4F18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A182550-4227-1E03-D47E-EF77B992B0D7}"/>
              </a:ext>
            </a:extLst>
          </p:cNvPr>
          <p:cNvSpPr txBox="1"/>
          <p:nvPr/>
        </p:nvSpPr>
        <p:spPr>
          <a:xfrm>
            <a:off x="457200" y="1344268"/>
            <a:ext cx="5437762" cy="222823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00025" marR="83582" indent="-192881" algn="just">
              <a:lnSpc>
                <a:spcPct val="100600"/>
              </a:lnSpc>
              <a:spcBef>
                <a:spcPts val="45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lang="en-US" sz="1600" dirty="0">
                <a:latin typeface="+mn-lt"/>
                <a:cs typeface="Carlito"/>
              </a:rPr>
              <a:t>﻿Function composition augments a model’s functions with new task-specific functions:</a:t>
            </a:r>
          </a:p>
          <a:p>
            <a:pPr marL="200025" marR="83582" indent="-192881" algn="just">
              <a:lnSpc>
                <a:spcPct val="100600"/>
              </a:lnSpc>
              <a:spcBef>
                <a:spcPts val="45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endParaRPr lang="en-US" sz="1600" dirty="0">
              <a:latin typeface="+mn-lt"/>
              <a:cs typeface="Carlito"/>
            </a:endParaRPr>
          </a:p>
          <a:p>
            <a:pPr marL="200025" marR="83582" indent="-192881" algn="just">
              <a:lnSpc>
                <a:spcPct val="100600"/>
              </a:lnSpc>
              <a:spcBef>
                <a:spcPts val="45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endParaRPr lang="en-US" sz="1600" dirty="0">
              <a:latin typeface="+mn-lt"/>
              <a:cs typeface="Carlito"/>
            </a:endParaRPr>
          </a:p>
          <a:p>
            <a:pPr marL="200025" marR="83582" indent="-192881" algn="just">
              <a:lnSpc>
                <a:spcPct val="100600"/>
              </a:lnSpc>
              <a:spcBef>
                <a:spcPts val="45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endParaRPr lang="en-US" sz="1600" dirty="0">
              <a:latin typeface="+mn-lt"/>
              <a:cs typeface="Carlito"/>
            </a:endParaRPr>
          </a:p>
          <a:p>
            <a:pPr marL="200025" marR="83582" indent="-192881" algn="just">
              <a:lnSpc>
                <a:spcPct val="100600"/>
              </a:lnSpc>
              <a:spcBef>
                <a:spcPts val="45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endParaRPr lang="en-US" sz="1600" dirty="0">
              <a:latin typeface="+mn-lt"/>
              <a:cs typeface="Carlito"/>
            </a:endParaRPr>
          </a:p>
          <a:p>
            <a:pPr marL="200025" marR="83582" indent="-192881" algn="just">
              <a:lnSpc>
                <a:spcPct val="100600"/>
              </a:lnSpc>
              <a:spcBef>
                <a:spcPts val="45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endParaRPr lang="en-US" sz="1600" dirty="0">
              <a:latin typeface="+mn-lt"/>
              <a:cs typeface="Carlito"/>
            </a:endParaRPr>
          </a:p>
          <a:p>
            <a:pPr marL="200025" marR="83582" indent="-192881" algn="just">
              <a:lnSpc>
                <a:spcPct val="100600"/>
              </a:lnSpc>
              <a:spcBef>
                <a:spcPts val="45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lang="en-US" sz="1600" dirty="0">
                <a:latin typeface="+mn-lt"/>
                <a:cs typeface="Carlito"/>
              </a:rPr>
              <a:t>Most commonly used in multi-task learning where modules of different tasks are composed.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8FBD38-B897-4957-B2DA-277F13BC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﻿A functional perspective of adaptation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B18C1F-0216-2A95-8879-FC288685A83F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E83E483-A646-E58D-337B-C5F7DCB379B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54777E-37D5-0807-52ED-28799268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87"/>
          <a:stretch/>
        </p:blipFill>
        <p:spPr>
          <a:xfrm>
            <a:off x="6985935" y="1315277"/>
            <a:ext cx="1268130" cy="3138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B5B8A-1935-0133-2682-5096A004C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608" y="2170822"/>
            <a:ext cx="2565940" cy="4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6733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C58B6E65-2CCD-F504-2088-D2471631E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latin typeface="+mj-lt"/>
                <a:cs typeface="Carlito"/>
              </a:rPr>
              <a:t>Adapter</a:t>
            </a:r>
            <a:r>
              <a:rPr lang="da-DK" spc="-26" dirty="0">
                <a:latin typeface="+mj-lt"/>
                <a:cs typeface="Carlito"/>
              </a:rPr>
              <a:t> </a:t>
            </a:r>
            <a:r>
              <a:rPr lang="da-DK" dirty="0">
                <a:latin typeface="+mj-lt"/>
                <a:cs typeface="Carlito"/>
              </a:rPr>
              <a:t>(</a:t>
            </a:r>
            <a:r>
              <a:rPr lang="da-DK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Houlsby</a:t>
            </a:r>
            <a:r>
              <a:rPr lang="da-DK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 </a:t>
            </a:r>
            <a:r>
              <a:rPr lang="da-DK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et</a:t>
            </a:r>
            <a:r>
              <a:rPr lang="da-DK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 </a:t>
            </a:r>
            <a:r>
              <a:rPr lang="da-DK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al., ICML</a:t>
            </a:r>
            <a:r>
              <a:rPr lang="da-DK" u="sng" spc="-26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 </a:t>
            </a:r>
            <a:r>
              <a:rPr lang="da-DK" u="sng" spc="-6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2019</a:t>
            </a:r>
            <a:r>
              <a:rPr lang="da-DK" spc="-6" dirty="0">
                <a:latin typeface="+mj-lt"/>
                <a:cs typeface="Carlito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352E7-7D17-83B6-677F-A3495FCEC549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BBB71157-FFC8-65EB-8547-C24967D0FE6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60C0AC-5F8A-99E5-67CB-02B36C0D4A8B}"/>
              </a:ext>
            </a:extLst>
          </p:cNvPr>
          <p:cNvSpPr txBox="1"/>
          <p:nvPr/>
        </p:nvSpPr>
        <p:spPr>
          <a:xfrm>
            <a:off x="544749" y="1391055"/>
            <a:ext cx="51167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Insert a new function f</a:t>
            </a:r>
            <a:r>
              <a:rPr lang="en-US" sz="1600" baseline="-25000" dirty="0"/>
              <a:t>𝜙</a:t>
            </a:r>
            <a:r>
              <a:rPr lang="en-US" sz="1600" dirty="0"/>
              <a:t> between layers of a pre trained model to </a:t>
            </a:r>
            <a:r>
              <a:rPr lang="en-US" sz="1600" dirty="0">
                <a:solidFill>
                  <a:srgbClr val="FF0000"/>
                </a:solidFill>
              </a:rPr>
              <a:t>adapt to </a:t>
            </a:r>
            <a:r>
              <a:rPr lang="en-US" sz="1600" dirty="0"/>
              <a:t>a downstream task --- known as “</a:t>
            </a:r>
            <a:r>
              <a:rPr lang="en-US" sz="1600" dirty="0">
                <a:solidFill>
                  <a:schemeClr val="bg2"/>
                </a:solidFill>
              </a:rPr>
              <a:t>adapters</a:t>
            </a:r>
            <a:r>
              <a:rPr lang="en-US" sz="1600" dirty="0"/>
              <a:t>”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 An </a:t>
            </a:r>
            <a:r>
              <a:rPr lang="en-US" sz="1600" b="1" dirty="0">
                <a:solidFill>
                  <a:schemeClr val="bg2"/>
                </a:solidFill>
              </a:rPr>
              <a:t>adapter</a:t>
            </a:r>
            <a:r>
              <a:rPr lang="en-US" sz="1600" dirty="0"/>
              <a:t> in a Transformer layer consists of: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	• A feed-forward down-projection 𝑊</a:t>
            </a:r>
            <a:r>
              <a:rPr lang="en-US" sz="1600" baseline="30000" dirty="0"/>
              <a:t>𝐷</a:t>
            </a:r>
            <a:r>
              <a:rPr lang="en-US" sz="1600" dirty="0"/>
              <a:t> ∈ 𝑅</a:t>
            </a:r>
            <a:r>
              <a:rPr lang="en-US" sz="1600" baseline="30000" dirty="0"/>
              <a:t>𝑘×𝑑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	• A feed-forward up-projection 𝑊</a:t>
            </a:r>
            <a:r>
              <a:rPr lang="en-US" sz="1600" baseline="30000" dirty="0"/>
              <a:t>𝑈</a:t>
            </a:r>
            <a:r>
              <a:rPr lang="en-US" sz="1600" dirty="0"/>
              <a:t> ∈ 𝑅</a:t>
            </a:r>
            <a:r>
              <a:rPr lang="en-US" sz="1600" baseline="30000" dirty="0"/>
              <a:t>𝑑×𝑘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	• 𝑓</a:t>
            </a:r>
            <a:r>
              <a:rPr lang="en-US" sz="1600" baseline="-25000" dirty="0"/>
              <a:t>𝜙</a:t>
            </a:r>
            <a:r>
              <a:rPr lang="en-US" sz="1600" dirty="0"/>
              <a:t>(𝒙) = 𝑊</a:t>
            </a:r>
            <a:r>
              <a:rPr lang="en-US" sz="1600" baseline="30000" dirty="0"/>
              <a:t>𝑈</a:t>
            </a:r>
            <a:r>
              <a:rPr lang="en-US" sz="1600" dirty="0"/>
              <a:t>(𝜎 𝑊</a:t>
            </a:r>
            <a:r>
              <a:rPr lang="en-US" sz="1600" baseline="30000" dirty="0"/>
              <a:t>𝐷</a:t>
            </a:r>
            <a:r>
              <a:rPr lang="en-US" sz="1600" dirty="0"/>
              <a:t>𝒙 )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762C231-ABFF-BE22-87B8-A31964A61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413" y="1143000"/>
            <a:ext cx="2285159" cy="363571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2EB7575-30D2-6769-2870-911710FA8492}"/>
              </a:ext>
            </a:extLst>
          </p:cNvPr>
          <p:cNvCxnSpPr>
            <a:cxnSpLocks/>
          </p:cNvCxnSpPr>
          <p:nvPr/>
        </p:nvCxnSpPr>
        <p:spPr>
          <a:xfrm>
            <a:off x="5495827" y="2771480"/>
            <a:ext cx="565608" cy="1102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B943EA-B1A3-3E2D-DE86-340DE709C7A4}"/>
              </a:ext>
            </a:extLst>
          </p:cNvPr>
          <p:cNvCxnSpPr>
            <a:cxnSpLocks/>
          </p:cNvCxnSpPr>
          <p:nvPr/>
        </p:nvCxnSpPr>
        <p:spPr>
          <a:xfrm flipV="1">
            <a:off x="5319309" y="2340796"/>
            <a:ext cx="826967" cy="659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1AF1B-6252-BE18-D256-6BAF5C118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EA5BEB89-5898-B3BC-A311-D19DC4EB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latin typeface="+mj-lt"/>
                <a:cs typeface="Carlito"/>
              </a:rPr>
              <a:t>Adapter</a:t>
            </a:r>
            <a:r>
              <a:rPr lang="da-DK" spc="-26" dirty="0">
                <a:latin typeface="+mj-lt"/>
                <a:cs typeface="Carlito"/>
              </a:rPr>
              <a:t> </a:t>
            </a:r>
            <a:r>
              <a:rPr lang="da-DK" dirty="0">
                <a:latin typeface="+mj-lt"/>
                <a:cs typeface="Carlito"/>
              </a:rPr>
              <a:t>(</a:t>
            </a:r>
            <a:r>
              <a:rPr lang="da-DK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Houlsby</a:t>
            </a:r>
            <a:r>
              <a:rPr lang="da-DK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 </a:t>
            </a:r>
            <a:r>
              <a:rPr lang="da-DK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et</a:t>
            </a:r>
            <a:r>
              <a:rPr lang="da-DK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 </a:t>
            </a:r>
            <a:r>
              <a:rPr lang="da-DK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al., ICML</a:t>
            </a:r>
            <a:r>
              <a:rPr lang="da-DK" u="sng" spc="-26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 </a:t>
            </a:r>
            <a:r>
              <a:rPr lang="da-DK" u="sng" spc="-6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2019</a:t>
            </a:r>
            <a:r>
              <a:rPr lang="da-DK" spc="-6" dirty="0">
                <a:latin typeface="+mj-lt"/>
                <a:cs typeface="Carlito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5099E-8FAE-485C-F6C4-7C23C36520B4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97F9146F-F1E3-E900-C756-EFF45463235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C708FB-A177-CFF9-4F8F-BE451E6E5BD8}"/>
              </a:ext>
            </a:extLst>
          </p:cNvPr>
          <p:cNvSpPr txBox="1"/>
          <p:nvPr/>
        </p:nvSpPr>
        <p:spPr>
          <a:xfrm>
            <a:off x="544750" y="1391055"/>
            <a:ext cx="32587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﻿The adapter is usually placed after the multi-head attention and/or after the feedforward layer</a:t>
            </a:r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Most approaches have used this bottleneck design with linear layers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11047-57E4-2444-1D8F-4E497F115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736" y="1394803"/>
            <a:ext cx="4523276" cy="341869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68740D7-0725-B043-8C3D-410F9A3A38A8}"/>
              </a:ext>
            </a:extLst>
          </p:cNvPr>
          <p:cNvSpPr/>
          <p:nvPr/>
        </p:nvSpPr>
        <p:spPr>
          <a:xfrm>
            <a:off x="4114800" y="1274323"/>
            <a:ext cx="1011677" cy="2918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281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0657F-B70F-DEE7-DA0A-1E15D429C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D5207799-133F-3952-3CD0-F4063B24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>
                <a:latin typeface="+mj-lt"/>
                <a:cs typeface="Carlito"/>
              </a:rPr>
              <a:t>﻿Trade-off btw accuracy and # of trained task specific parameters</a:t>
            </a:r>
            <a:endParaRPr lang="en-US" noProof="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CE7F6-7C84-2FBC-0338-0B2761510B48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E8E22BC0-A65D-EFFE-EAD5-D8696BB34AF9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53A945-5403-8F32-0913-0D6254494479}"/>
              </a:ext>
            </a:extLst>
          </p:cNvPr>
          <p:cNvSpPr txBox="1"/>
          <p:nvPr/>
        </p:nvSpPr>
        <p:spPr>
          <a:xfrm>
            <a:off x="544750" y="1391055"/>
            <a:ext cx="3258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﻿The curves show the 20th, 50th, and 80</a:t>
            </a:r>
            <a:r>
              <a:rPr lang="en-US" sz="1600" baseline="30000" dirty="0"/>
              <a:t>th</a:t>
            </a:r>
            <a:r>
              <a:rPr lang="en-US" sz="1600" dirty="0"/>
              <a:t> performance percentiles across nine tasks from the GLUE benchmark.</a:t>
            </a:r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Adapter based tuning attains a </a:t>
            </a:r>
            <a:r>
              <a:rPr lang="en-US" sz="1600" dirty="0">
                <a:solidFill>
                  <a:schemeClr val="bg2"/>
                </a:solidFill>
              </a:rPr>
              <a:t>similar performance </a:t>
            </a:r>
            <a:r>
              <a:rPr lang="en-US" sz="1600" dirty="0"/>
              <a:t>to full finetuning with two orders of magnitude fewer trained parameters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DE7426-F652-F806-22A7-CF580A4B459C}"/>
              </a:ext>
            </a:extLst>
          </p:cNvPr>
          <p:cNvSpPr/>
          <p:nvPr/>
        </p:nvSpPr>
        <p:spPr>
          <a:xfrm>
            <a:off x="4114800" y="1274323"/>
            <a:ext cx="1011677" cy="2918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62A25-F558-D838-5C6D-77337A34AF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05" t="2733" r="12162" b="9489"/>
          <a:stretch/>
        </p:blipFill>
        <p:spPr>
          <a:xfrm>
            <a:off x="4114800" y="1391055"/>
            <a:ext cx="4417841" cy="30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152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F8AFA-3287-F95F-00DC-A518953FB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8BBA14E3-D706-7CF8-FBF6-E537ABB6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>
                <a:latin typeface="+mj-lt"/>
                <a:cs typeface="Carlito"/>
              </a:rPr>
              <a:t>﻿Language adapters? </a:t>
            </a:r>
            <a:r>
              <a:rPr lang="en-US" noProof="0" dirty="0">
                <a:latin typeface="+mj-lt"/>
                <a:cs typeface="Carlito"/>
              </a:rPr>
              <a:t>Task knowledge ~= language knowledge</a:t>
            </a:r>
            <a:endParaRPr lang="en-US" noProof="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8ACBEA-BDE4-202E-96D4-C00CF66E5E82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47973475-2016-8B79-D1BC-076E30A135A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E9F16D-8DD6-FA9C-8770-F16DAEB581B4}"/>
              </a:ext>
            </a:extLst>
          </p:cNvPr>
          <p:cNvSpPr txBox="1"/>
          <p:nvPr/>
        </p:nvSpPr>
        <p:spPr>
          <a:xfrm>
            <a:off x="4464997" y="1329122"/>
            <a:ext cx="36186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Adapters </a:t>
            </a:r>
            <a:r>
              <a:rPr lang="en-US" sz="1600" b="1" dirty="0"/>
              <a:t>learn transformations</a:t>
            </a:r>
            <a:r>
              <a:rPr lang="en-US" sz="1600" dirty="0"/>
              <a:t> that make the underlying model </a:t>
            </a:r>
            <a:r>
              <a:rPr lang="en-US" sz="1600" b="1" dirty="0"/>
              <a:t>more suited</a:t>
            </a:r>
            <a:r>
              <a:rPr lang="en-US" sz="1600" dirty="0"/>
              <a:t> to a task or language.</a:t>
            </a:r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Using masked language modelling (MLM), we can learn </a:t>
            </a:r>
            <a:r>
              <a:rPr lang="en-US" sz="1600" b="1" dirty="0"/>
              <a:t>language-specific transformations</a:t>
            </a:r>
            <a:r>
              <a:rPr lang="en-US" sz="1600" dirty="0"/>
              <a:t> for e.g. </a:t>
            </a:r>
            <a:r>
              <a:rPr lang="en-US" sz="1600" dirty="0">
                <a:solidFill>
                  <a:schemeClr val="bg2"/>
                </a:solidFill>
              </a:rPr>
              <a:t>English</a:t>
            </a:r>
            <a:r>
              <a:rPr lang="en-US" sz="1600" dirty="0"/>
              <a:t> and </a:t>
            </a:r>
            <a:r>
              <a:rPr lang="en-US" sz="1600" dirty="0">
                <a:solidFill>
                  <a:srgbClr val="00B050"/>
                </a:solidFill>
              </a:rPr>
              <a:t>Quechua</a:t>
            </a:r>
            <a:r>
              <a:rPr lang="en-US" sz="16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28618-EB07-11C0-6E20-54B8D8A1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2446"/>
            <a:ext cx="3459019" cy="3307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F12175-EFB1-10AC-5E41-FD4525225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816" y="3577348"/>
            <a:ext cx="3916870" cy="110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003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50B9A-E900-97A4-53CE-4E139F4B7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DC3C248A-3720-5379-252A-4F42C670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1">
                <a:latin typeface="+mj-lt"/>
                <a:cs typeface="Carlito"/>
              </a:rPr>
              <a:t>﻿Using adapters for English dialect adaptation</a:t>
            </a:r>
            <a:endParaRPr lang="en-US" noProof="1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6E1294-02C1-959D-53D7-73FA932548D8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AB744E19-44F1-A2E1-F99C-C0DE2A727B71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428D06-8B23-E2BB-09A5-CF353B74D433}"/>
              </a:ext>
            </a:extLst>
          </p:cNvPr>
          <p:cNvSpPr txBox="1"/>
          <p:nvPr/>
        </p:nvSpPr>
        <p:spPr>
          <a:xfrm>
            <a:off x="359924" y="4158675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2"/>
              </a:buClr>
            </a:pPr>
            <a:r>
              <a:rPr lang="en-US" sz="1600" dirty="0"/>
              <a:t>Adapting LLMs trained on Standard American English to different English dialects (</a:t>
            </a:r>
            <a:r>
              <a:rPr lang="en-US" sz="1600" dirty="0">
                <a:hlinkClick r:id="rId2"/>
              </a:rPr>
              <a:t>Held et al., 2023</a:t>
            </a:r>
            <a:r>
              <a:rPr lang="en-US" sz="1600" dirty="0"/>
              <a:t>; </a:t>
            </a:r>
            <a:r>
              <a:rPr lang="en-US" sz="1600" dirty="0">
                <a:hlinkClick r:id="rId3"/>
              </a:rPr>
              <a:t>Liu et al., 2023</a:t>
            </a:r>
            <a:r>
              <a:rPr lang="en-US" sz="16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663A5-B732-A3D6-1756-5491F32E2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67058"/>
            <a:ext cx="7772400" cy="28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76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26BDC-6D6E-1FB4-E59A-0D04527E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EFF44354-FA98-C086-F28D-B2046DDC8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>
                <a:latin typeface="+mj-lt"/>
                <a:cs typeface="Carlito"/>
              </a:rPr>
              <a:t>﻿Community-wide sharing a reusing of modules</a:t>
            </a:r>
            <a:endParaRPr lang="en-US" noProof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7F6713-101D-652C-6A68-6C7581565FEC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4EC78D9F-9775-86F2-505A-629A7BFC348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99B3AB-A2D2-ABAD-1CC9-E781B0D5A364}"/>
              </a:ext>
            </a:extLst>
          </p:cNvPr>
          <p:cNvSpPr txBox="1"/>
          <p:nvPr/>
        </p:nvSpPr>
        <p:spPr>
          <a:xfrm>
            <a:off x="359924" y="4158675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2"/>
              </a:buClr>
            </a:pPr>
            <a:r>
              <a:rPr lang="en-US" sz="1600" dirty="0">
                <a:hlinkClick r:id="rId2"/>
              </a:rPr>
              <a:t>﻿https://adapterhub.ml/</a:t>
            </a:r>
            <a:r>
              <a:rPr lang="en-US" sz="1600" dirty="0"/>
              <a:t> </a:t>
            </a:r>
          </a:p>
          <a:p>
            <a:pPr algn="just">
              <a:buClr>
                <a:schemeClr val="bg2"/>
              </a:buClr>
            </a:pPr>
            <a:r>
              <a:rPr lang="en-US" sz="1600" dirty="0">
                <a:hlinkClick r:id="rId3"/>
              </a:rPr>
              <a:t>https://docs.adapterhub.ml/</a:t>
            </a:r>
            <a:r>
              <a:rPr lang="en-US" sz="16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9D8B3-C389-3A6B-E06D-D21E9DD6F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35966"/>
            <a:ext cx="7772400" cy="2671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52EE1A-F553-A24D-33A8-AD3EB91B011C}"/>
              </a:ext>
            </a:extLst>
          </p:cNvPr>
          <p:cNvSpPr txBox="1"/>
          <p:nvPr/>
        </p:nvSpPr>
        <p:spPr>
          <a:xfrm>
            <a:off x="3886200" y="41586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hlinkClick r:id="rId5"/>
              </a:rPr>
              <a:t>https://adapterhub.ml/explore/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1797D-0EAC-2108-3B43-F03A7D8F2547}"/>
              </a:ext>
            </a:extLst>
          </p:cNvPr>
          <p:cNvSpPr txBox="1"/>
          <p:nvPr/>
        </p:nvSpPr>
        <p:spPr>
          <a:xfrm>
            <a:off x="5533534" y="4524865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Let’s explore!</a:t>
            </a:r>
          </a:p>
        </p:txBody>
      </p:sp>
    </p:spTree>
    <p:extLst>
      <p:ext uri="{BB962C8B-B14F-4D97-AF65-F5344CB8AC3E}">
        <p14:creationId xmlns:p14="http://schemas.microsoft.com/office/powerpoint/2010/main" val="384675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58798" y="3232690"/>
            <a:ext cx="2008465" cy="70612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ctr">
              <a:spcBef>
                <a:spcPts val="56"/>
              </a:spcBef>
            </a:pPr>
            <a:r>
              <a:rPr sz="1125" dirty="0">
                <a:latin typeface="Carlito"/>
                <a:cs typeface="Carlito"/>
              </a:rPr>
              <a:t>[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Microsoft</a:t>
            </a:r>
            <a:r>
              <a:rPr sz="1125" u="sng" spc="-5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Bing</a:t>
            </a:r>
            <a:r>
              <a:rPr sz="1125" spc="-11" dirty="0">
                <a:latin typeface="Carlito"/>
                <a:cs typeface="Carlito"/>
              </a:rPr>
              <a:t>]</a:t>
            </a:r>
            <a:endParaRPr sz="1125">
              <a:latin typeface="Carlito"/>
              <a:cs typeface="Carlito"/>
            </a:endParaRPr>
          </a:p>
          <a:p>
            <a:pPr marL="6787" marR="2858" algn="ctr">
              <a:spcBef>
                <a:spcPts val="1350"/>
              </a:spcBef>
            </a:pPr>
            <a:r>
              <a:rPr sz="1125" dirty="0">
                <a:latin typeface="Carlito"/>
                <a:cs typeface="Carlito"/>
              </a:rPr>
              <a:t>(Also</a:t>
            </a:r>
            <a:r>
              <a:rPr sz="1125" spc="-23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see</a:t>
            </a:r>
            <a:r>
              <a:rPr sz="1125" spc="-14" dirty="0">
                <a:latin typeface="Carlito"/>
                <a:cs typeface="Carlito"/>
              </a:rPr>
              <a:t> </a:t>
            </a:r>
            <a:r>
              <a:rPr sz="1125" spc="-11" dirty="0">
                <a:latin typeface="Carlito"/>
                <a:cs typeface="Carlito"/>
              </a:rPr>
              <a:t>OpenAI’s</a:t>
            </a:r>
            <a:r>
              <a:rPr sz="1125" spc="-17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ChatGPT, Google’s</a:t>
            </a:r>
            <a:r>
              <a:rPr sz="1125" spc="-37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Bard,</a:t>
            </a:r>
            <a:r>
              <a:rPr sz="1125" spc="-40" dirty="0">
                <a:latin typeface="Carlito"/>
                <a:cs typeface="Carlito"/>
              </a:rPr>
              <a:t> </a:t>
            </a:r>
            <a:r>
              <a:rPr sz="1125" spc="-11" dirty="0">
                <a:latin typeface="Carlito"/>
                <a:cs typeface="Carlito"/>
              </a:rPr>
              <a:t>Anthropic’s</a:t>
            </a:r>
            <a:r>
              <a:rPr sz="1125" spc="-34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Claude)</a:t>
            </a:r>
            <a:endParaRPr sz="1125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9547" y="1766162"/>
            <a:ext cx="2594681" cy="13375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2417" y="1165081"/>
            <a:ext cx="2500433" cy="312896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E6EEE45-D05A-1EF5-BB1E-C379D54AE4D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Language models as multitask assistants?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5392F-FAF7-1968-5772-5DB3DB68066A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6D2899B-194E-219C-49F4-566D2F13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2D8220-566D-5854-2760-87E573C5594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Language models as multitask assistants?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765ED9-2999-CEAF-F1D5-1CCD6C917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28BC2-47A4-1B6B-0212-AEB129B5F249}"/>
              </a:ext>
            </a:extLst>
          </p:cNvPr>
          <p:cNvSpPr txBox="1"/>
          <p:nvPr/>
        </p:nvSpPr>
        <p:spPr>
          <a:xfrm>
            <a:off x="1143000" y="4937522"/>
            <a:ext cx="1236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/>
              <a:t>Diyi</a:t>
            </a:r>
            <a:r>
              <a:rPr lang="en-US" sz="900" dirty="0"/>
              <a:t> Yang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0E32E-693C-BB7D-F4C6-F90F0DC51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34" y="1159162"/>
            <a:ext cx="7135531" cy="36258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8361E-3C49-E011-CA8B-7010ADEC8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5A1C4A1-71C3-9EA1-64FB-AE1AD2AB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02964-8151-67D1-81F0-01C0B92F7E7E}"/>
              </a:ext>
            </a:extLst>
          </p:cNvPr>
          <p:cNvSpPr txBox="1"/>
          <p:nvPr/>
        </p:nvSpPr>
        <p:spPr>
          <a:xfrm>
            <a:off x="457200" y="1196492"/>
            <a:ext cx="82296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What is Natural Language Generation (NLG)?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From Language Models to Assistants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Prompt tuning and adaptation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F0650D-D22C-6F73-CFF1-3C923E4A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</p:spTree>
    <p:extLst>
      <p:ext uri="{BB962C8B-B14F-4D97-AF65-F5344CB8AC3E}">
        <p14:creationId xmlns:p14="http://schemas.microsoft.com/office/powerpoint/2010/main" val="4194236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82E89-D5A2-C4FC-BE61-C16BF1D64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4A3316D-657D-8237-EA2C-377ABD87A43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From Language Models to Assistants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98D56-3DFC-E6D3-2350-9FFD011DD7F6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7D79D6A-0ADB-4705-2914-6965C2CD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6E2E86-1AEB-1D60-4C9A-E641C14612B0}"/>
              </a:ext>
            </a:extLst>
          </p:cNvPr>
          <p:cNvSpPr txBox="1"/>
          <p:nvPr/>
        </p:nvSpPr>
        <p:spPr>
          <a:xfrm>
            <a:off x="457200" y="1196492"/>
            <a:ext cx="82296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B0F0"/>
                </a:solidFill>
              </a:rPr>
              <a:t>﻿Zero-Shot (ZS) and Few-Shot (FS) In-Context Learning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Instruction Finetuning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Reinforcement Learning from Human Feedback (RLHF)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﻿InstructGPT and ChatGPT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 of RL and reward modeling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﻿Introducing Direct Preference Optimization (DPO)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﻿Human preference data; human vs. AI Feedback - What’s Next?</a:t>
            </a:r>
          </a:p>
        </p:txBody>
      </p:sp>
    </p:spTree>
    <p:extLst>
      <p:ext uri="{BB962C8B-B14F-4D97-AF65-F5344CB8AC3E}">
        <p14:creationId xmlns:p14="http://schemas.microsoft.com/office/powerpoint/2010/main" val="3942985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FBB45-1217-8360-9738-75FFCB3DC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545414F-93E6-F524-A441-FC732DC3079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sz="2500" dirty="0">
                <a:latin typeface="+mj-lt"/>
              </a:rPr>
              <a:t>﻿Emergent abilities of large language models: GPT (2018)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0F1A7-EB2F-C583-B234-62EB6E068BFE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C1E94CE-25D9-D6F5-D4C0-E017E880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4D26D-5844-7311-34EB-9EAD35AD8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70" y="1079164"/>
            <a:ext cx="8268460" cy="36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22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79638-F726-A8DE-6CD0-F7ACC157A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01B383-F4F8-2073-8835-FF2770E0ADE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﻿Emergent abilities of large language models: GPT-2 (2019)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0E43D-F7D2-6365-0F90-E528986FB801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ACDA727-FD2E-CEC8-1E61-9D38DB20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90958-B9BD-4F91-4675-157E791C4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7772400" cy="35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88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EE34A-711F-F0D6-4EA2-DE79147E8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18D419E-2D78-961D-B545-8AB2A8565FD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latin typeface="+mj-lt"/>
              </a:rPr>
              <a:t>﻿Emergent zero-shot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E43F0-C08B-6BA1-42BF-4C314F87AA2F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2FEF6C1-6234-CAC5-48B5-3A5B3D16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4F07F-0C7E-6A53-2381-0BB16E622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94355"/>
            <a:ext cx="7772400" cy="364909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587B8A6-F343-602A-2EF4-34615E2A51CB}"/>
              </a:ext>
            </a:extLst>
          </p:cNvPr>
          <p:cNvSpPr/>
          <p:nvPr/>
        </p:nvSpPr>
        <p:spPr>
          <a:xfrm>
            <a:off x="606829" y="4547062"/>
            <a:ext cx="374073" cy="299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84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44BF9-58C4-A51F-4D21-6F8829CFB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346EF77-310A-2B06-767B-0E9CEDE7BCA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﻿Emergent abilities of large language models: GPT-3 (2020)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88570D-A0BC-DC27-1144-FAF04F101AF6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74532BF-ABCA-E237-CBFE-9BCB2E92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E4D1ACF-EB23-30AD-6CA9-48602690760B}"/>
              </a:ext>
            </a:extLst>
          </p:cNvPr>
          <p:cNvSpPr/>
          <p:nvPr/>
        </p:nvSpPr>
        <p:spPr>
          <a:xfrm>
            <a:off x="606829" y="4547062"/>
            <a:ext cx="374073" cy="299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217C9-28FE-C329-308E-3ADFE7A13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82446"/>
            <a:ext cx="7772400" cy="32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1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9E1FB-82D4-EF7C-9111-29259C215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3C204E-0F95-3B64-3E57-AB8BCD5BB92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﻿Emergent few-shot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51C3D-C832-FA43-79EF-786BAA752DF6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3E97DF6-9AC8-8A5A-8C71-905E338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A0F2EC5-35CA-83B4-EF14-64305F8C80F5}"/>
              </a:ext>
            </a:extLst>
          </p:cNvPr>
          <p:cNvSpPr/>
          <p:nvPr/>
        </p:nvSpPr>
        <p:spPr>
          <a:xfrm>
            <a:off x="606829" y="4547062"/>
            <a:ext cx="374073" cy="299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9CB70-8246-E202-3750-233280A8F257}"/>
              </a:ext>
            </a:extLst>
          </p:cNvPr>
          <p:cNvSpPr txBox="1"/>
          <p:nvPr/>
        </p:nvSpPr>
        <p:spPr>
          <a:xfrm>
            <a:off x="457200" y="1046122"/>
            <a:ext cx="8138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﻿Specify a task by simply </a:t>
            </a:r>
            <a:r>
              <a:rPr lang="en-US" sz="1600" dirty="0">
                <a:solidFill>
                  <a:srgbClr val="0070C0"/>
                </a:solidFill>
              </a:rPr>
              <a:t>prepending examples of the task before your example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Also called </a:t>
            </a:r>
            <a:r>
              <a:rPr lang="en-US" sz="1600" dirty="0">
                <a:solidFill>
                  <a:srgbClr val="FF0000"/>
                </a:solidFill>
              </a:rPr>
              <a:t>in-context learning</a:t>
            </a:r>
            <a:r>
              <a:rPr lang="en-US" sz="1600" dirty="0"/>
              <a:t>, to stress that no gradient updates are performed when learning a new task (there is a separate literature on few-shot learning with gradient updates)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D1BED-186B-EB4B-FD9B-4EABA7169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93" y="2089482"/>
            <a:ext cx="6371013" cy="28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8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E6928-64EE-EB7E-9C09-2D1FF338F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7411657-6704-BFD3-3475-1C264B775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729BF-3261-03C1-6A2F-B876A6BE1865}"/>
              </a:ext>
            </a:extLst>
          </p:cNvPr>
          <p:cNvSpPr txBox="1"/>
          <p:nvPr/>
        </p:nvSpPr>
        <p:spPr>
          <a:xfrm>
            <a:off x="457200" y="1196492"/>
            <a:ext cx="82296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﻿</a:t>
            </a:r>
            <a:r>
              <a:rPr lang="en-US" sz="1800" dirty="0">
                <a:solidFill>
                  <a:schemeClr val="bg2"/>
                </a:solidFill>
              </a:rPr>
              <a:t>What is Natural Language Generation (NLG)?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From Language Models to Assistants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Prompt tuning and adaptation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C2FACB-AB11-2361-C0B0-21860D1E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</p:spTree>
    <p:extLst>
      <p:ext uri="{BB962C8B-B14F-4D97-AF65-F5344CB8AC3E}">
        <p14:creationId xmlns:p14="http://schemas.microsoft.com/office/powerpoint/2010/main" val="4199870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A5490-A4FE-9ACC-C0F7-7BCE47A56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146CC4-EC1F-E4F5-05B4-83B0C8E1540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﻿Emergent few-shot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D9989C-C83A-0F4E-BFD7-98B0BA23C571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91ACB9D-2655-B5A7-AC6D-88D70911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14B3BC2-77A4-CE8C-DC8A-5A42E1B0A4AC}"/>
              </a:ext>
            </a:extLst>
          </p:cNvPr>
          <p:cNvSpPr/>
          <p:nvPr/>
        </p:nvSpPr>
        <p:spPr>
          <a:xfrm>
            <a:off x="606829" y="4547062"/>
            <a:ext cx="374073" cy="299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F4A6F-3CAA-D04E-3A0D-C661AAD1A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33" y="1069376"/>
            <a:ext cx="7207134" cy="386814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B9E6952-8418-B669-AC69-89FBA72025AD}"/>
              </a:ext>
            </a:extLst>
          </p:cNvPr>
          <p:cNvSpPr/>
          <p:nvPr/>
        </p:nvSpPr>
        <p:spPr>
          <a:xfrm>
            <a:off x="881149" y="4322618"/>
            <a:ext cx="448887" cy="6149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F0EF5A-5F0F-75F5-8304-FE6D7EC1FBD8}"/>
              </a:ext>
            </a:extLst>
          </p:cNvPr>
          <p:cNvSpPr/>
          <p:nvPr/>
        </p:nvSpPr>
        <p:spPr>
          <a:xfrm>
            <a:off x="1126376" y="964276"/>
            <a:ext cx="2963486" cy="3514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8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AC0AC-7FE9-2923-14A5-E81606F4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E5F327D-309C-7A12-5261-02C5BC077B2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﻿Few-shot learning is an emergent property of model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3BF17-ADB9-3E0B-0C42-B4CFD7156F71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CF67DB1-7210-DA15-E1A4-A0BC31DF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EFF5AA-2A01-A024-4BEA-AAF43275DE3B}"/>
              </a:ext>
            </a:extLst>
          </p:cNvPr>
          <p:cNvSpPr/>
          <p:nvPr/>
        </p:nvSpPr>
        <p:spPr>
          <a:xfrm>
            <a:off x="606829" y="4547062"/>
            <a:ext cx="374073" cy="299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0AB25-2B28-95AA-E864-D64A40640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91" y="1074820"/>
            <a:ext cx="7084810" cy="366863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C509F4-0205-96FB-9007-DAB573477734}"/>
              </a:ext>
            </a:extLst>
          </p:cNvPr>
          <p:cNvSpPr/>
          <p:nvPr/>
        </p:nvSpPr>
        <p:spPr>
          <a:xfrm>
            <a:off x="1055716" y="4547062"/>
            <a:ext cx="357448" cy="299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27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D11DD-19DF-1F1C-5E0D-D95C78938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16C8F48-05AE-46DF-2D57-F54F64C1A02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﻿New methods of “prompting” LMs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5419B-5334-68A0-C7A1-12CB62A2D161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AA91A-9282-7F53-8143-A93B8805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EF48504-65BA-8E0A-4BE7-F3A90D00F870}"/>
              </a:ext>
            </a:extLst>
          </p:cNvPr>
          <p:cNvSpPr/>
          <p:nvPr/>
        </p:nvSpPr>
        <p:spPr>
          <a:xfrm>
            <a:off x="606829" y="4547062"/>
            <a:ext cx="374073" cy="299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B0F3E87-7165-7EDE-3901-314E98CE2FF3}"/>
              </a:ext>
            </a:extLst>
          </p:cNvPr>
          <p:cNvSpPr/>
          <p:nvPr/>
        </p:nvSpPr>
        <p:spPr>
          <a:xfrm>
            <a:off x="1055716" y="4547062"/>
            <a:ext cx="357448" cy="299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854E7-C66B-8BD4-87E0-B80C7CCCB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633173"/>
            <a:ext cx="3749561" cy="2423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A1A78-5E46-63AC-3A8A-AC9350637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80" y="527692"/>
            <a:ext cx="3616036" cy="44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12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C8B1A-4AAA-DB33-EE56-E4855C692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CBA5E21-54FC-B7C8-D1D9-BD0639CF603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﻿Chain-of-thought prompting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2163AB-90F3-42AF-2CB1-928B39865E6D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52E6642-5F13-B53F-65E4-F69F714A3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8288C-951D-A69B-EFC4-215617578E9C}"/>
              </a:ext>
            </a:extLst>
          </p:cNvPr>
          <p:cNvSpPr/>
          <p:nvPr/>
        </p:nvSpPr>
        <p:spPr>
          <a:xfrm>
            <a:off x="606829" y="4547062"/>
            <a:ext cx="374073" cy="299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7CC6CC1-2588-F576-2BC8-B71A6AD05D2D}"/>
              </a:ext>
            </a:extLst>
          </p:cNvPr>
          <p:cNvSpPr/>
          <p:nvPr/>
        </p:nvSpPr>
        <p:spPr>
          <a:xfrm>
            <a:off x="1055716" y="4547062"/>
            <a:ext cx="357448" cy="2992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A8A15-3BF1-081E-F802-FA8EF0BC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72" y="968627"/>
            <a:ext cx="7252855" cy="392329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E099E1-AC74-D519-DD8D-AC345A2F23F3}"/>
              </a:ext>
            </a:extLst>
          </p:cNvPr>
          <p:cNvSpPr/>
          <p:nvPr/>
        </p:nvSpPr>
        <p:spPr>
          <a:xfrm>
            <a:off x="793865" y="4743450"/>
            <a:ext cx="349136" cy="194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A438F52-BA76-575B-63F1-21C97DDC8AE0}"/>
              </a:ext>
            </a:extLst>
          </p:cNvPr>
          <p:cNvSpPr/>
          <p:nvPr/>
        </p:nvSpPr>
        <p:spPr>
          <a:xfrm>
            <a:off x="881148" y="948928"/>
            <a:ext cx="3075710" cy="3904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8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C7AB2-585E-63DE-662E-57788AAD7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E476FE-100A-2CDA-F3B7-566AB3F1627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﻿Chain-of-thought prompting is an emergent property of model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FCF19-C6B6-1C21-6752-0D04865FE8DE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4B1A2F0-3911-2D66-7857-359B119A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F962ADC-94A7-AE58-1B0C-11956F85C346}"/>
              </a:ext>
            </a:extLst>
          </p:cNvPr>
          <p:cNvSpPr/>
          <p:nvPr/>
        </p:nvSpPr>
        <p:spPr>
          <a:xfrm>
            <a:off x="793865" y="4743450"/>
            <a:ext cx="349136" cy="194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234439-6247-C870-7F55-CF1131EA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24" y="1235244"/>
            <a:ext cx="7186352" cy="34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2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9BD66-D329-7095-5C5C-88DD8DC92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97FE45-EC31-E1E8-B66B-559889AA5D6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﻿Chain-of-thought prompting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1C9FB-B5B9-E471-4E13-CFE7A9E6018F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A0B59E8-C5F7-1573-7697-7693520E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C13B49-AEAB-0F91-B7D7-2E09F5866786}"/>
              </a:ext>
            </a:extLst>
          </p:cNvPr>
          <p:cNvSpPr/>
          <p:nvPr/>
        </p:nvSpPr>
        <p:spPr>
          <a:xfrm>
            <a:off x="793865" y="4743450"/>
            <a:ext cx="349136" cy="194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0F7FC-44E8-E84E-F8EF-BE323EA5C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62" y="1027742"/>
            <a:ext cx="7503076" cy="383096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DBEFE-B669-AE54-49D8-4F9B6F5B6E89}"/>
              </a:ext>
            </a:extLst>
          </p:cNvPr>
          <p:cNvSpPr/>
          <p:nvPr/>
        </p:nvSpPr>
        <p:spPr>
          <a:xfrm>
            <a:off x="820462" y="4743450"/>
            <a:ext cx="322539" cy="194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55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722BE-35D0-B55A-002C-BD328EFB6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54D32CE-3799-5EB4-8696-B5877B44A6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﻿Zero-shot chain-of-thought prompting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101161-C1B0-F4BE-651C-38A67EC81844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8A22C15-CDE8-1CB0-772C-DD99D3670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94D262-320C-EAF0-7C0C-DE73EC59C444}"/>
              </a:ext>
            </a:extLst>
          </p:cNvPr>
          <p:cNvSpPr/>
          <p:nvPr/>
        </p:nvSpPr>
        <p:spPr>
          <a:xfrm>
            <a:off x="793865" y="4743450"/>
            <a:ext cx="349136" cy="194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6D58B6F-303F-BA6D-4D3D-997FE05D03F1}"/>
              </a:ext>
            </a:extLst>
          </p:cNvPr>
          <p:cNvSpPr/>
          <p:nvPr/>
        </p:nvSpPr>
        <p:spPr>
          <a:xfrm>
            <a:off x="820462" y="4743450"/>
            <a:ext cx="322539" cy="194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97B7B-ADC9-7D81-08AE-D574F036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6" y="1143000"/>
            <a:ext cx="7276407" cy="37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72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D90BD-F6DE-47DB-9FE0-9BDD0B161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CE44E99-1F24-4D34-BD97-DBB84766B5C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dirty="0">
                <a:latin typeface="+mj-lt"/>
              </a:rPr>
              <a:t>﻿The new dark art of “prompt engineering”?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E9D32-5C1E-6062-BDE2-282BDE4C19E8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29CDD45-8509-DABA-96B1-482A4276A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B9B5D6-E70E-D0A4-7208-0F88AAC8FDE0}"/>
              </a:ext>
            </a:extLst>
          </p:cNvPr>
          <p:cNvSpPr/>
          <p:nvPr/>
        </p:nvSpPr>
        <p:spPr>
          <a:xfrm>
            <a:off x="793865" y="4743450"/>
            <a:ext cx="349136" cy="194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13B8E9-92D2-8EDB-8EB2-6A4406C5BB82}"/>
              </a:ext>
            </a:extLst>
          </p:cNvPr>
          <p:cNvSpPr/>
          <p:nvPr/>
        </p:nvSpPr>
        <p:spPr>
          <a:xfrm>
            <a:off x="820462" y="4743450"/>
            <a:ext cx="322539" cy="194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E8EA9-F343-0DC0-7A65-38C014785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76" y="1143000"/>
            <a:ext cx="7249047" cy="367144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ECBB0B0-3E3D-77A7-E843-F50DD672E6AA}"/>
              </a:ext>
            </a:extLst>
          </p:cNvPr>
          <p:cNvSpPr/>
          <p:nvPr/>
        </p:nvSpPr>
        <p:spPr>
          <a:xfrm>
            <a:off x="820462" y="4613564"/>
            <a:ext cx="322539" cy="2269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26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92E41-96A9-6AC2-8BF2-E0FD0AC8C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7D39C69-B884-0503-C4AE-E990AE1E1899}"/>
              </a:ext>
            </a:extLst>
          </p:cNvPr>
          <p:cNvSpPr txBox="1"/>
          <p:nvPr/>
        </p:nvSpPr>
        <p:spPr>
          <a:xfrm>
            <a:off x="7669132" y="4828659"/>
            <a:ext cx="9685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9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Vicente </a:t>
            </a:r>
            <a:r>
              <a:rPr lang="en-US" sz="9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Ordoñez</a:t>
            </a:r>
            <a:endParaRPr lang="en-US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223B1E6-2489-926F-651D-27F5140A756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1292C6C8-2024-4E72-9ACD-1142C60DBCFA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/>
              <a:t>Prompt Engineering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6B57F-8DFC-12A9-EADE-913682A68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72400" cy="35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4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A139E-45AB-1F02-DFDF-C36A6133F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83B9E95-07EE-1A6B-3967-E551E311948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From Language Models to Assistants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1A1751-D2E8-6E79-7DE0-768BB09B188C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5FB563D-9674-EF81-A589-1BDE627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A74AD-CCDD-2265-8346-74D182F99878}"/>
              </a:ext>
            </a:extLst>
          </p:cNvPr>
          <p:cNvSpPr txBox="1"/>
          <p:nvPr/>
        </p:nvSpPr>
        <p:spPr>
          <a:xfrm>
            <a:off x="457200" y="1196492"/>
            <a:ext cx="82296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Zero-Shot (ZS) and Few-Shot (FS) In-Context Learning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B0F0"/>
                </a:solidFill>
              </a:rPr>
              <a:t>Instruction Finetuning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Reinforcement Learning from Human Feedback (RLHF)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﻿InstructGPT and ChatGPT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 of RL and reward modeling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﻿Introducing Direct Preference Optimization (DPO)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﻿Human preference data; human vs. AI Feedback - What’s Next?</a:t>
            </a:r>
          </a:p>
        </p:txBody>
      </p:sp>
    </p:spTree>
    <p:extLst>
      <p:ext uri="{BB962C8B-B14F-4D97-AF65-F5344CB8AC3E}">
        <p14:creationId xmlns:p14="http://schemas.microsoft.com/office/powerpoint/2010/main" val="153428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83337-9821-DDC7-791F-B9E438506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620CAC-E76D-45DD-3A11-6EEDB379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cs typeface="Carlito"/>
              </a:rPr>
              <a:t>What is Natural Language Generation (NLG)?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6921F5-A9ED-E754-F8E8-4D797537EB17}"/>
              </a:ext>
            </a:extLst>
          </p:cNvPr>
          <p:cNvSpPr txBox="1"/>
          <p:nvPr/>
        </p:nvSpPr>
        <p:spPr>
          <a:xfrm>
            <a:off x="3412375" y="4912668"/>
            <a:ext cx="5827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﻿Xiang Lisa Li, Antoine </a:t>
            </a:r>
            <a:r>
              <a:rPr lang="en-US" sz="900" dirty="0" err="1"/>
              <a:t>Bosselut</a:t>
            </a:r>
            <a:r>
              <a:rPr lang="en-US" sz="900" dirty="0"/>
              <a:t>, Chris Maning - </a:t>
            </a:r>
            <a:r>
              <a:rPr lang="en-US" sz="900" dirty="0">
                <a:hlinkClick r:id="rId2"/>
              </a:rPr>
              <a:t>https://web.stanford.edu/class/archive/cs/cs224n/cs224n.1234/</a:t>
            </a:r>
            <a:r>
              <a:rPr lang="en-US" sz="900" dirty="0"/>
              <a:t>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A39D2E9-7F95-BCBE-B857-83B670DD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D3CAD-33F9-23B4-17D7-B4683FB8A00A}"/>
              </a:ext>
            </a:extLst>
          </p:cNvPr>
          <p:cNvSpPr txBox="1"/>
          <p:nvPr/>
        </p:nvSpPr>
        <p:spPr>
          <a:xfrm>
            <a:off x="640080" y="1371600"/>
            <a:ext cx="55778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﻿Natural language generation is one side of natural language processing. NLP =</a:t>
            </a:r>
          </a:p>
          <a:p>
            <a:endParaRPr lang="en-US" sz="1800" dirty="0"/>
          </a:p>
          <a:p>
            <a:r>
              <a:rPr lang="en-US" sz="1800" dirty="0"/>
              <a:t>	Natural Language Understanding (NLU) +</a:t>
            </a:r>
          </a:p>
          <a:p>
            <a:r>
              <a:rPr lang="en-US" sz="1800" dirty="0"/>
              <a:t>	Natural Language Generation (NLG)</a:t>
            </a:r>
          </a:p>
          <a:p>
            <a:endParaRPr lang="en-US" sz="1800" dirty="0"/>
          </a:p>
          <a:p>
            <a:r>
              <a:rPr lang="en-US" sz="1800" dirty="0"/>
              <a:t>NLG focuses on systems that produce </a:t>
            </a:r>
            <a:r>
              <a:rPr lang="en-US" sz="1800" dirty="0">
                <a:solidFill>
                  <a:schemeClr val="bg2"/>
                </a:solidFill>
              </a:rPr>
              <a:t>fluent</a:t>
            </a:r>
            <a:r>
              <a:rPr lang="en-US" sz="1800" dirty="0"/>
              <a:t>, </a:t>
            </a:r>
            <a:r>
              <a:rPr lang="en-US" sz="1800" dirty="0">
                <a:solidFill>
                  <a:schemeClr val="bg2"/>
                </a:solidFill>
              </a:rPr>
              <a:t>coherent</a:t>
            </a:r>
            <a:r>
              <a:rPr lang="en-US" sz="1800" dirty="0"/>
              <a:t> and </a:t>
            </a:r>
            <a:r>
              <a:rPr lang="en-US" sz="1800" dirty="0">
                <a:solidFill>
                  <a:schemeClr val="bg2"/>
                </a:solidFill>
              </a:rPr>
              <a:t>useful</a:t>
            </a:r>
            <a:r>
              <a:rPr lang="en-US" sz="1800" dirty="0"/>
              <a:t> language output for human consumption</a:t>
            </a:r>
          </a:p>
          <a:p>
            <a:endParaRPr lang="en-US" sz="1800" dirty="0"/>
          </a:p>
          <a:p>
            <a:r>
              <a:rPr lang="en-US" sz="1800" dirty="0"/>
              <a:t>Deep Learning is powering next-gen NLG systems!</a:t>
            </a:r>
          </a:p>
        </p:txBody>
      </p:sp>
      <p:pic>
        <p:nvPicPr>
          <p:cNvPr id="1026" name="Picture 2" descr="Natural language processing ">
            <a:extLst>
              <a:ext uri="{FF2B5EF4-FFF2-40B4-BE49-F238E27FC236}">
                <a16:creationId xmlns:a16="http://schemas.microsoft.com/office/drawing/2014/main" id="{4F748E8C-DC03-FC11-FD86-0D86847DC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85039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849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764770" y="4000500"/>
            <a:ext cx="6434051" cy="222657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dirty="0">
                <a:latin typeface="+mn-lt"/>
                <a:cs typeface="Carlito"/>
              </a:rPr>
              <a:t>Language</a:t>
            </a:r>
            <a:r>
              <a:rPr spc="-34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models</a:t>
            </a:r>
            <a:r>
              <a:rPr spc="-40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are</a:t>
            </a:r>
            <a:r>
              <a:rPr spc="-34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not</a:t>
            </a:r>
            <a:r>
              <a:rPr spc="-37" dirty="0">
                <a:latin typeface="+mn-lt"/>
                <a:cs typeface="Carlito"/>
              </a:rPr>
              <a:t> </a:t>
            </a:r>
            <a:r>
              <a:rPr i="1" dirty="0">
                <a:latin typeface="+mn-lt"/>
                <a:cs typeface="Carlito"/>
              </a:rPr>
              <a:t>aligned</a:t>
            </a:r>
            <a:r>
              <a:rPr i="1" spc="-37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with</a:t>
            </a:r>
            <a:r>
              <a:rPr spc="-37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user</a:t>
            </a:r>
            <a:r>
              <a:rPr spc="-34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intent</a:t>
            </a:r>
            <a:r>
              <a:rPr spc="-40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[</a:t>
            </a:r>
            <a:r>
              <a:rPr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Ouyang</a:t>
            </a:r>
            <a:r>
              <a:rPr u="sng" spc="-40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et</a:t>
            </a:r>
            <a:r>
              <a:rPr u="sng" spc="-3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al.,</a:t>
            </a:r>
            <a:r>
              <a:rPr u="sng" spc="-3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2022</a:t>
            </a:r>
            <a:r>
              <a:rPr spc="-6" dirty="0">
                <a:latin typeface="+mn-lt"/>
                <a:cs typeface="Carlito"/>
              </a:rPr>
              <a:t>].</a:t>
            </a:r>
            <a:endParaRPr dirty="0">
              <a:latin typeface="+mn-lt"/>
              <a:cs typeface="Carlito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AA44B6E-1DCF-1C03-0BCD-61DCB85E1A9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Language modeling ≠ assisting users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6B3F8-12FB-47DE-BAC4-87414214B263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1FB9392-C27D-AFD0-F5B9-49F3B7DB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C7CF6D-51D8-90A5-45D8-36B6124B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75278"/>
            <a:ext cx="7772400" cy="259294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4D15D9-4154-1299-74E3-44A6E13EBE2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Language modeling ≠ assisting users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BC579-7562-A0E1-1B25-19518F054E84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3058F64-BC5C-5538-A140-47644D30A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0153636-4629-E686-1F7F-42D36384C8D3}"/>
              </a:ext>
            </a:extLst>
          </p:cNvPr>
          <p:cNvSpPr txBox="1"/>
          <p:nvPr/>
        </p:nvSpPr>
        <p:spPr>
          <a:xfrm>
            <a:off x="764770" y="4000500"/>
            <a:ext cx="6434051" cy="222657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dirty="0">
                <a:latin typeface="+mn-lt"/>
                <a:cs typeface="Carlito"/>
              </a:rPr>
              <a:t>Language</a:t>
            </a:r>
            <a:r>
              <a:rPr spc="-34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models</a:t>
            </a:r>
            <a:r>
              <a:rPr spc="-40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are</a:t>
            </a:r>
            <a:r>
              <a:rPr spc="-34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not</a:t>
            </a:r>
            <a:r>
              <a:rPr spc="-37" dirty="0">
                <a:latin typeface="+mn-lt"/>
                <a:cs typeface="Carlito"/>
              </a:rPr>
              <a:t> </a:t>
            </a:r>
            <a:r>
              <a:rPr i="1" dirty="0">
                <a:latin typeface="+mn-lt"/>
                <a:cs typeface="Carlito"/>
              </a:rPr>
              <a:t>aligned</a:t>
            </a:r>
            <a:r>
              <a:rPr i="1" spc="-37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with</a:t>
            </a:r>
            <a:r>
              <a:rPr spc="-37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user</a:t>
            </a:r>
            <a:r>
              <a:rPr spc="-34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intent</a:t>
            </a:r>
            <a:r>
              <a:rPr spc="-40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[</a:t>
            </a:r>
            <a:r>
              <a:rPr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Ouyang</a:t>
            </a:r>
            <a:r>
              <a:rPr u="sng" spc="-40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et</a:t>
            </a:r>
            <a:r>
              <a:rPr u="sng" spc="-3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al.,</a:t>
            </a:r>
            <a:r>
              <a:rPr u="sng" spc="-3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2022</a:t>
            </a:r>
            <a:r>
              <a:rPr spc="-6" dirty="0">
                <a:latin typeface="+mn-lt"/>
                <a:cs typeface="Carlito"/>
              </a:rPr>
              <a:t>].</a:t>
            </a:r>
            <a:endParaRPr dirty="0">
              <a:latin typeface="+mn-lt"/>
              <a:cs typeface="Carli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87DEEB-4F8E-F614-A458-F8E1F12A5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70997"/>
            <a:ext cx="7772400" cy="26015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72">
            <a:extLst>
              <a:ext uri="{FF2B5EF4-FFF2-40B4-BE49-F238E27FC236}">
                <a16:creationId xmlns:a16="http://schemas.microsoft.com/office/drawing/2014/main" id="{070E9BFF-004E-4F17-F282-EA1AF9A9D7C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Scaling up finetuning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1CC16B-8DBF-5B12-B9DE-0297AA804F16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F1751AA8-F2BE-5249-E673-11402796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2A27D391-8B96-D0DA-6E9E-73762E36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24466"/>
            <a:ext cx="7772400" cy="2758597"/>
          </a:xfrm>
          <a:prstGeom prst="rect">
            <a:avLst/>
          </a:prstGeom>
        </p:spPr>
      </p:pic>
      <p:sp>
        <p:nvSpPr>
          <p:cNvPr id="74" name="object 3">
            <a:extLst>
              <a:ext uri="{FF2B5EF4-FFF2-40B4-BE49-F238E27FC236}">
                <a16:creationId xmlns:a16="http://schemas.microsoft.com/office/drawing/2014/main" id="{2D60ED6F-6D00-F617-4F72-A9BEC4262088}"/>
              </a:ext>
            </a:extLst>
          </p:cNvPr>
          <p:cNvSpPr txBox="1"/>
          <p:nvPr/>
        </p:nvSpPr>
        <p:spPr>
          <a:xfrm>
            <a:off x="457200" y="1297877"/>
            <a:ext cx="8229600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600" dirty="0">
                <a:latin typeface="+mn-lt"/>
                <a:cs typeface="Carlito"/>
              </a:rPr>
              <a:t>Pretraining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can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improve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NLP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applications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by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serving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as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parameter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initialization.</a:t>
            </a:r>
            <a:endParaRPr sz="1600" dirty="0">
              <a:latin typeface="+mn-lt"/>
              <a:cs typeface="Carli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66E81-1203-151D-25EC-2BFDF6D3B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72">
            <a:extLst>
              <a:ext uri="{FF2B5EF4-FFF2-40B4-BE49-F238E27FC236}">
                <a16:creationId xmlns:a16="http://schemas.microsoft.com/office/drawing/2014/main" id="{8B30D8D8-863F-DED2-4AE9-9CBAE744353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Scaling up finetuning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D84D87-CC72-A439-88E9-E4674EC379DA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089EAC36-D114-1E94-CDDB-7C503BAE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  <p:sp>
        <p:nvSpPr>
          <p:cNvPr id="74" name="object 3">
            <a:extLst>
              <a:ext uri="{FF2B5EF4-FFF2-40B4-BE49-F238E27FC236}">
                <a16:creationId xmlns:a16="http://schemas.microsoft.com/office/drawing/2014/main" id="{8953D1D7-071A-32B2-A0AD-8B6EDD948F80}"/>
              </a:ext>
            </a:extLst>
          </p:cNvPr>
          <p:cNvSpPr txBox="1"/>
          <p:nvPr/>
        </p:nvSpPr>
        <p:spPr>
          <a:xfrm>
            <a:off x="457200" y="1297877"/>
            <a:ext cx="8229600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600" dirty="0">
                <a:latin typeface="+mn-lt"/>
                <a:cs typeface="Carlito"/>
              </a:rPr>
              <a:t>Pretraining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can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improve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NLP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applications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by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serving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as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parameter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initialization.</a:t>
            </a:r>
            <a:endParaRPr sz="1600" dirty="0">
              <a:latin typeface="+mn-lt"/>
              <a:cs typeface="Carli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F0929-FFA0-0E33-6DCB-028A447AD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80414"/>
            <a:ext cx="7772400" cy="28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77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319DD0A-8525-00C4-EE15-4B9161802D76}"/>
              </a:ext>
            </a:extLst>
          </p:cNvPr>
          <p:cNvGrpSpPr/>
          <p:nvPr/>
        </p:nvGrpSpPr>
        <p:grpSpPr>
          <a:xfrm>
            <a:off x="825451" y="1424594"/>
            <a:ext cx="5461586" cy="2783902"/>
            <a:chOff x="4572000" y="1279654"/>
            <a:chExt cx="5461586" cy="2783902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3229305"/>
              <a:ext cx="5461586" cy="834251"/>
            </a:xfrm>
            <a:prstGeom prst="rect">
              <a:avLst/>
            </a:prstGeom>
          </p:spPr>
        </p:pic>
        <p:grpSp>
          <p:nvGrpSpPr>
            <p:cNvPr id="3" name="object 3"/>
            <p:cNvGrpSpPr/>
            <p:nvPr/>
          </p:nvGrpSpPr>
          <p:grpSpPr>
            <a:xfrm>
              <a:off x="4606355" y="1279654"/>
              <a:ext cx="5310307" cy="1952387"/>
              <a:chOff x="1212850" y="1334554"/>
              <a:chExt cx="9440545" cy="3470910"/>
            </a:xfrm>
          </p:grpSpPr>
          <p:pic>
            <p:nvPicPr>
              <p:cNvPr id="4" name="object 4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19829" y="1458386"/>
                <a:ext cx="9232947" cy="3274408"/>
              </a:xfrm>
              <a:prstGeom prst="rect">
                <a:avLst/>
              </a:prstGeom>
            </p:spPr>
          </p:pic>
          <p:sp>
            <p:nvSpPr>
              <p:cNvPr id="5" name="object 5"/>
              <p:cNvSpPr/>
              <p:nvPr/>
            </p:nvSpPr>
            <p:spPr>
              <a:xfrm>
                <a:off x="2077224" y="1339316"/>
                <a:ext cx="249301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2493010" h="377825">
                    <a:moveTo>
                      <a:pt x="2492502" y="0"/>
                    </a:moveTo>
                    <a:lnTo>
                      <a:pt x="0" y="0"/>
                    </a:lnTo>
                    <a:lnTo>
                      <a:pt x="0" y="377761"/>
                    </a:lnTo>
                    <a:lnTo>
                      <a:pt x="2492502" y="377761"/>
                    </a:lnTo>
                    <a:lnTo>
                      <a:pt x="24925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13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2077224" y="1339316"/>
                <a:ext cx="249301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2493010" h="377825">
                    <a:moveTo>
                      <a:pt x="0" y="0"/>
                    </a:moveTo>
                    <a:lnTo>
                      <a:pt x="2492501" y="0"/>
                    </a:lnTo>
                    <a:lnTo>
                      <a:pt x="2492501" y="377771"/>
                    </a:lnTo>
                    <a:lnTo>
                      <a:pt x="0" y="37777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13"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2008886" y="2699283"/>
                <a:ext cx="2712085" cy="226695"/>
              </a:xfrm>
              <a:custGeom>
                <a:avLst/>
                <a:gdLst/>
                <a:ahLst/>
                <a:cxnLst/>
                <a:rect l="l" t="t" r="r" b="b"/>
                <a:pathLst>
                  <a:path w="2712085" h="226694">
                    <a:moveTo>
                      <a:pt x="2711945" y="0"/>
                    </a:moveTo>
                    <a:lnTo>
                      <a:pt x="0" y="0"/>
                    </a:lnTo>
                    <a:lnTo>
                      <a:pt x="0" y="226669"/>
                    </a:lnTo>
                    <a:lnTo>
                      <a:pt x="2711945" y="226669"/>
                    </a:lnTo>
                    <a:lnTo>
                      <a:pt x="271194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13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008886" y="2699283"/>
                <a:ext cx="2712085" cy="226695"/>
              </a:xfrm>
              <a:custGeom>
                <a:avLst/>
                <a:gdLst/>
                <a:ahLst/>
                <a:cxnLst/>
                <a:rect l="l" t="t" r="r" b="b"/>
                <a:pathLst>
                  <a:path w="2712085" h="226694">
                    <a:moveTo>
                      <a:pt x="0" y="0"/>
                    </a:moveTo>
                    <a:lnTo>
                      <a:pt x="2711951" y="0"/>
                    </a:lnTo>
                    <a:lnTo>
                      <a:pt x="2711951" y="226663"/>
                    </a:lnTo>
                    <a:lnTo>
                      <a:pt x="0" y="226663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13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1217612" y="4495800"/>
                <a:ext cx="41148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304800">
                    <a:moveTo>
                      <a:pt x="4114800" y="0"/>
                    </a:moveTo>
                    <a:lnTo>
                      <a:pt x="0" y="0"/>
                    </a:lnTo>
                    <a:lnTo>
                      <a:pt x="0" y="304800"/>
                    </a:lnTo>
                    <a:lnTo>
                      <a:pt x="4114800" y="304800"/>
                    </a:lnTo>
                    <a:lnTo>
                      <a:pt x="4114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13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1217612" y="4495800"/>
                <a:ext cx="41148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304800">
                    <a:moveTo>
                      <a:pt x="0" y="0"/>
                    </a:moveTo>
                    <a:lnTo>
                      <a:pt x="4114802" y="0"/>
                    </a:lnTo>
                    <a:lnTo>
                      <a:pt x="4114802" y="304800"/>
                    </a:lnTo>
                    <a:lnTo>
                      <a:pt x="0" y="30480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13"/>
              </a:p>
            </p:txBody>
          </p:sp>
        </p:grpSp>
        <p:grpSp>
          <p:nvGrpSpPr>
            <p:cNvPr id="11" name="object 11"/>
            <p:cNvGrpSpPr/>
            <p:nvPr/>
          </p:nvGrpSpPr>
          <p:grpSpPr>
            <a:xfrm>
              <a:off x="4600505" y="3301167"/>
              <a:ext cx="2319933" cy="176808"/>
              <a:chOff x="1136650" y="4868811"/>
              <a:chExt cx="4124325" cy="314325"/>
            </a:xfrm>
          </p:grpSpPr>
          <p:sp>
            <p:nvSpPr>
              <p:cNvPr id="12" name="object 12"/>
              <p:cNvSpPr/>
              <p:nvPr/>
            </p:nvSpPr>
            <p:spPr>
              <a:xfrm>
                <a:off x="1141412" y="4873574"/>
                <a:ext cx="41148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304800">
                    <a:moveTo>
                      <a:pt x="4114800" y="0"/>
                    </a:moveTo>
                    <a:lnTo>
                      <a:pt x="0" y="0"/>
                    </a:lnTo>
                    <a:lnTo>
                      <a:pt x="0" y="304800"/>
                    </a:lnTo>
                    <a:lnTo>
                      <a:pt x="4114800" y="304800"/>
                    </a:lnTo>
                    <a:lnTo>
                      <a:pt x="4114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13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1141412" y="4873574"/>
                <a:ext cx="41148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304800">
                    <a:moveTo>
                      <a:pt x="0" y="0"/>
                    </a:moveTo>
                    <a:lnTo>
                      <a:pt x="4114802" y="0"/>
                    </a:lnTo>
                    <a:lnTo>
                      <a:pt x="4114802" y="304800"/>
                    </a:lnTo>
                    <a:lnTo>
                      <a:pt x="0" y="30480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13"/>
              </a:p>
            </p:txBody>
          </p:sp>
        </p:grpSp>
      </p:grpSp>
      <p:sp>
        <p:nvSpPr>
          <p:cNvPr id="16" name="object 16"/>
          <p:cNvSpPr txBox="1"/>
          <p:nvPr/>
        </p:nvSpPr>
        <p:spPr>
          <a:xfrm>
            <a:off x="457200" y="1297877"/>
            <a:ext cx="8013469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99668" indent="-192524">
              <a:spcBef>
                <a:spcPts val="56"/>
              </a:spcBef>
              <a:buClr>
                <a:srgbClr val="8C1515"/>
              </a:buClr>
              <a:buFont typeface="Times New Roman"/>
              <a:buChar char="•"/>
              <a:tabLst>
                <a:tab pos="199668" algn="l"/>
              </a:tabLst>
            </a:pPr>
            <a:r>
              <a:rPr sz="1600" b="1" dirty="0">
                <a:latin typeface="+mn-lt"/>
                <a:cs typeface="Carlito"/>
              </a:rPr>
              <a:t>Collect</a:t>
            </a:r>
            <a:r>
              <a:rPr sz="1600" b="1" spc="-26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examples</a:t>
            </a:r>
            <a:r>
              <a:rPr sz="1600" b="1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(instruction,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output)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pairs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across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many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tasks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and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finetune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an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LM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87037" y="4261962"/>
            <a:ext cx="1539121" cy="16309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013" spc="-6" dirty="0">
                <a:latin typeface="Carlito"/>
                <a:cs typeface="Carlito"/>
              </a:rPr>
              <a:t>[FLAN-</a:t>
            </a:r>
            <a:r>
              <a:rPr sz="1013" dirty="0">
                <a:latin typeface="Carlito"/>
                <a:cs typeface="Carlito"/>
              </a:rPr>
              <a:t>T5;</a:t>
            </a:r>
            <a:r>
              <a:rPr sz="1013" spc="-6" dirty="0">
                <a:latin typeface="Carlito"/>
                <a:cs typeface="Carlito"/>
              </a:rPr>
              <a:t> 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Chung</a:t>
            </a:r>
            <a:r>
              <a:rPr sz="1013" u="sng" spc="-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sz="1013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sz="1013" u="sng" spc="-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2022</a:t>
            </a:r>
            <a:r>
              <a:rPr sz="1013" spc="-6" dirty="0">
                <a:latin typeface="Carlito"/>
                <a:cs typeface="Carlito"/>
              </a:rPr>
              <a:t>]</a:t>
            </a:r>
            <a:endParaRPr sz="1013" dirty="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5389" y="3392996"/>
            <a:ext cx="2795560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99668" indent="-192524">
              <a:spcBef>
                <a:spcPts val="56"/>
              </a:spcBef>
              <a:buClr>
                <a:srgbClr val="8C1515"/>
              </a:buClr>
              <a:buFont typeface="Times New Roman"/>
              <a:buChar char="•"/>
              <a:tabLst>
                <a:tab pos="199668" algn="l"/>
              </a:tabLst>
            </a:pPr>
            <a:r>
              <a:rPr sz="1600" dirty="0">
                <a:latin typeface="+mn-lt"/>
                <a:cs typeface="Carlito"/>
              </a:rPr>
              <a:t>Evaluate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on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unseen</a:t>
            </a:r>
            <a:r>
              <a:rPr sz="1600" b="1" spc="-28" dirty="0">
                <a:latin typeface="+mn-lt"/>
                <a:cs typeface="Carlito"/>
              </a:rPr>
              <a:t> </a:t>
            </a:r>
            <a:r>
              <a:rPr sz="1600" b="1" spc="-11" dirty="0">
                <a:latin typeface="+mn-lt"/>
                <a:cs typeface="Carlito"/>
              </a:rPr>
              <a:t>tasks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9996044-61E6-ED43-3D96-3CE208FBCE5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Instruction finetuning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068B7-410A-97B1-5975-ACE5E80B9E01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7F3EC35A-9B75-4F33-465B-3BA4288A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95335" y="944427"/>
            <a:ext cx="4089797" cy="3791902"/>
            <a:chOff x="4924794" y="18789"/>
            <a:chExt cx="7270750" cy="67411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24794" y="18789"/>
              <a:ext cx="6740561" cy="67405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34356" y="4267199"/>
              <a:ext cx="656590" cy="1764664"/>
            </a:xfrm>
            <a:custGeom>
              <a:avLst/>
              <a:gdLst/>
              <a:ahLst/>
              <a:cxnLst/>
              <a:rect l="l" t="t" r="r" b="b"/>
              <a:pathLst>
                <a:path w="656590" h="1764664">
                  <a:moveTo>
                    <a:pt x="656056" y="0"/>
                  </a:moveTo>
                  <a:lnTo>
                    <a:pt x="0" y="0"/>
                  </a:lnTo>
                  <a:lnTo>
                    <a:pt x="0" y="1764267"/>
                  </a:lnTo>
                  <a:lnTo>
                    <a:pt x="656056" y="1764267"/>
                  </a:lnTo>
                  <a:lnTo>
                    <a:pt x="656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5" name="object 5"/>
            <p:cNvSpPr/>
            <p:nvPr/>
          </p:nvSpPr>
          <p:spPr>
            <a:xfrm>
              <a:off x="11534356" y="4267199"/>
              <a:ext cx="656590" cy="1764664"/>
            </a:xfrm>
            <a:custGeom>
              <a:avLst/>
              <a:gdLst/>
              <a:ahLst/>
              <a:cxnLst/>
              <a:rect l="l" t="t" r="r" b="b"/>
              <a:pathLst>
                <a:path w="656590" h="1764664">
                  <a:moveTo>
                    <a:pt x="0" y="0"/>
                  </a:moveTo>
                  <a:lnTo>
                    <a:pt x="656051" y="0"/>
                  </a:lnTo>
                  <a:lnTo>
                    <a:pt x="656051" y="1764271"/>
                  </a:lnTo>
                  <a:lnTo>
                    <a:pt x="0" y="176427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49346" y="4654452"/>
            <a:ext cx="1004054" cy="16309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013" dirty="0">
                <a:latin typeface="Carlito"/>
                <a:cs typeface="Carlito"/>
              </a:rPr>
              <a:t>[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Wang</a:t>
            </a:r>
            <a:r>
              <a:rPr sz="1013" u="sng" spc="-2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sz="1013" u="sng" spc="-2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sz="1013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2022</a:t>
            </a:r>
            <a:r>
              <a:rPr sz="1013" spc="-11" dirty="0">
                <a:latin typeface="Carlito"/>
                <a:cs typeface="Carlito"/>
              </a:rPr>
              <a:t>]</a:t>
            </a:r>
            <a:endParaRPr sz="1013" dirty="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200" y="1297878"/>
            <a:ext cx="3538597" cy="2197757"/>
          </a:xfrm>
          <a:prstGeom prst="rect">
            <a:avLst/>
          </a:prstGeom>
        </p:spPr>
        <p:txBody>
          <a:bodyPr vert="horz" wrap="square" lIns="0" tIns="17502" rIns="0" bIns="0" rtlCol="0">
            <a:spAutoFit/>
          </a:bodyPr>
          <a:lstStyle/>
          <a:p>
            <a:pPr marL="292537" marR="2858" indent="-285750" algn="just">
              <a:lnSpc>
                <a:spcPts val="1514"/>
              </a:lnSpc>
              <a:spcBef>
                <a:spcPts val="138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199668" algn="l"/>
              </a:tabLst>
            </a:pPr>
            <a:r>
              <a:rPr lang="en-US" sz="1600" dirty="0">
                <a:latin typeface="+mn-lt"/>
                <a:cs typeface="Carlito"/>
              </a:rPr>
              <a:t>﻿As is usually the case, </a:t>
            </a:r>
            <a:r>
              <a:rPr lang="en-US" sz="1600" b="1" dirty="0">
                <a:latin typeface="+mn-lt"/>
                <a:cs typeface="Carlito"/>
              </a:rPr>
              <a:t>data + model </a:t>
            </a:r>
            <a:r>
              <a:rPr lang="en-US" sz="1600" dirty="0">
                <a:latin typeface="+mn-lt"/>
                <a:cs typeface="Carlito"/>
              </a:rPr>
              <a:t>scale is key for this to work!</a:t>
            </a:r>
          </a:p>
          <a:p>
            <a:pPr marL="292537" marR="2858" indent="-285750" algn="just">
              <a:lnSpc>
                <a:spcPts val="1514"/>
              </a:lnSpc>
              <a:spcBef>
                <a:spcPts val="138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199668" algn="l"/>
              </a:tabLst>
            </a:pPr>
            <a:endParaRPr lang="en-US" sz="1600" dirty="0">
              <a:latin typeface="+mn-lt"/>
              <a:cs typeface="Carlito"/>
            </a:endParaRPr>
          </a:p>
          <a:p>
            <a:pPr marL="292537" marR="2858" indent="-285750" algn="just">
              <a:lnSpc>
                <a:spcPts val="1514"/>
              </a:lnSpc>
              <a:spcBef>
                <a:spcPts val="138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199668" algn="l"/>
              </a:tabLst>
            </a:pPr>
            <a:r>
              <a:rPr lang="en-US" sz="1600" b="1" dirty="0">
                <a:latin typeface="+mn-lt"/>
                <a:cs typeface="Carlito"/>
              </a:rPr>
              <a:t>Super-Natural Instructions</a:t>
            </a:r>
            <a:r>
              <a:rPr lang="en-US" sz="1600" dirty="0">
                <a:latin typeface="+mn-lt"/>
                <a:cs typeface="Carlito"/>
              </a:rPr>
              <a:t> dataset contains over </a:t>
            </a:r>
            <a:r>
              <a:rPr lang="en-US" sz="1600" b="1" dirty="0">
                <a:latin typeface="+mn-lt"/>
                <a:cs typeface="Carlito"/>
              </a:rPr>
              <a:t>1.6K tasks</a:t>
            </a:r>
            <a:r>
              <a:rPr lang="en-US" sz="1600" dirty="0">
                <a:latin typeface="+mn-lt"/>
                <a:cs typeface="Carlito"/>
              </a:rPr>
              <a:t>, </a:t>
            </a:r>
            <a:r>
              <a:rPr lang="en-US" sz="1600" b="1" dirty="0">
                <a:latin typeface="+mn-lt"/>
                <a:cs typeface="Carlito"/>
              </a:rPr>
              <a:t>3M+</a:t>
            </a:r>
            <a:r>
              <a:rPr lang="en-US" sz="1600" dirty="0">
                <a:latin typeface="+mn-lt"/>
                <a:cs typeface="Carlito"/>
              </a:rPr>
              <a:t> examples</a:t>
            </a:r>
          </a:p>
          <a:p>
            <a:pPr marL="6787" marR="2858" lvl="2" algn="just">
              <a:lnSpc>
                <a:spcPts val="1514"/>
              </a:lnSpc>
              <a:spcBef>
                <a:spcPts val="138"/>
              </a:spcBef>
              <a:buClr>
                <a:schemeClr val="bg2"/>
              </a:buClr>
              <a:tabLst>
                <a:tab pos="199668" algn="l"/>
              </a:tabLst>
            </a:pPr>
            <a:r>
              <a:rPr lang="en-US" sz="1600" dirty="0">
                <a:latin typeface="+mn-lt"/>
                <a:cs typeface="Carlito"/>
              </a:rPr>
              <a:t>		Classification, sequence 		tagging, rewriting,			translation, QA...</a:t>
            </a:r>
          </a:p>
          <a:p>
            <a:pPr marL="6787" marR="2858" algn="just">
              <a:lnSpc>
                <a:spcPts val="1514"/>
              </a:lnSpc>
              <a:spcBef>
                <a:spcPts val="138"/>
              </a:spcBef>
              <a:buClr>
                <a:schemeClr val="bg2"/>
              </a:buClr>
              <a:tabLst>
                <a:tab pos="199668" algn="l"/>
              </a:tabLst>
            </a:pPr>
            <a:endParaRPr lang="en-US" sz="1600" dirty="0">
              <a:latin typeface="+mn-lt"/>
              <a:cs typeface="Carlito"/>
            </a:endParaRPr>
          </a:p>
          <a:p>
            <a:pPr marL="6787" marR="2858" algn="just">
              <a:lnSpc>
                <a:spcPts val="1514"/>
              </a:lnSpc>
              <a:spcBef>
                <a:spcPts val="138"/>
              </a:spcBef>
              <a:buClr>
                <a:schemeClr val="bg2"/>
              </a:buClr>
              <a:tabLst>
                <a:tab pos="199668" algn="l"/>
              </a:tabLst>
            </a:pPr>
            <a:r>
              <a:rPr lang="en-US" sz="1600" dirty="0">
                <a:solidFill>
                  <a:schemeClr val="bg2"/>
                </a:solidFill>
                <a:latin typeface="+mn-lt"/>
                <a:cs typeface="Carlito"/>
              </a:rPr>
              <a:t>Q: </a:t>
            </a:r>
            <a:r>
              <a:rPr lang="en-US" sz="1600" dirty="0">
                <a:latin typeface="+mn-lt"/>
                <a:cs typeface="Carlito"/>
              </a:rPr>
              <a:t>how do we evaluate such a model?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FFBCC22-6B30-95E4-F227-D736C075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+mj-lt"/>
                <a:cs typeface="Carlito"/>
              </a:rPr>
              <a:t>Instruction</a:t>
            </a:r>
            <a:r>
              <a:rPr lang="en-US" spc="-74" dirty="0">
                <a:latin typeface="+mj-lt"/>
                <a:cs typeface="Carlito"/>
              </a:rPr>
              <a:t> </a:t>
            </a:r>
            <a:r>
              <a:rPr lang="en-US" strike="sngStrike" spc="-6" dirty="0">
                <a:latin typeface="+mj-lt"/>
                <a:cs typeface="Carlito"/>
              </a:rPr>
              <a:t>finetuning</a:t>
            </a:r>
            <a:r>
              <a:rPr lang="en-US" b="0" dirty="0">
                <a:latin typeface="+mj-lt"/>
                <a:cs typeface="Carlito"/>
              </a:rPr>
              <a:t>	</a:t>
            </a:r>
            <a:r>
              <a:rPr lang="en-US" spc="-8" dirty="0">
                <a:solidFill>
                  <a:srgbClr val="C00000"/>
                </a:solidFill>
                <a:latin typeface="+mj-lt"/>
                <a:cs typeface="Carlito"/>
              </a:rPr>
              <a:t>pretraining?</a:t>
            </a:r>
            <a:endParaRPr lang="en-US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383F3E-3C98-E4EA-D9A2-7440CB1006AB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977740E-16B5-B652-7A81-221B9A7A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57200" y="1906964"/>
            <a:ext cx="3173276" cy="172345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323255">
              <a:spcBef>
                <a:spcPts val="56"/>
              </a:spcBef>
            </a:pPr>
            <a:r>
              <a:rPr sz="1600" b="1" dirty="0">
                <a:latin typeface="+mn-lt"/>
                <a:cs typeface="Carlito"/>
              </a:rPr>
              <a:t>Massive</a:t>
            </a:r>
            <a:r>
              <a:rPr sz="1600" b="1" spc="-59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Multitask</a:t>
            </a:r>
            <a:r>
              <a:rPr sz="1600" b="1" spc="-53" dirty="0">
                <a:latin typeface="+mn-lt"/>
                <a:cs typeface="Carlito"/>
              </a:rPr>
              <a:t> </a:t>
            </a:r>
            <a:r>
              <a:rPr sz="1600" b="1" spc="-6" dirty="0">
                <a:latin typeface="+mn-lt"/>
                <a:cs typeface="Carlito"/>
              </a:rPr>
              <a:t>Language </a:t>
            </a:r>
            <a:r>
              <a:rPr sz="1600" b="1" dirty="0">
                <a:latin typeface="+mn-lt"/>
                <a:cs typeface="Carlito"/>
              </a:rPr>
              <a:t>Understanding</a:t>
            </a:r>
            <a:r>
              <a:rPr sz="1600" b="1" spc="-87" dirty="0">
                <a:latin typeface="+mn-lt"/>
                <a:cs typeface="Carlito"/>
              </a:rPr>
              <a:t> </a:t>
            </a:r>
            <a:r>
              <a:rPr sz="1600" b="1" spc="-6" dirty="0">
                <a:latin typeface="+mn-lt"/>
                <a:cs typeface="Carlito"/>
              </a:rPr>
              <a:t>(MMLU) </a:t>
            </a:r>
            <a:r>
              <a:rPr sz="1600" dirty="0">
                <a:latin typeface="+mn-lt"/>
                <a:cs typeface="Carlito"/>
              </a:rPr>
              <a:t>[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Hendrycks</a:t>
            </a:r>
            <a:r>
              <a:rPr sz="1600" u="sng" spc="-34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et</a:t>
            </a:r>
            <a:r>
              <a:rPr sz="1600" u="sng" spc="-34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al.,</a:t>
            </a:r>
            <a:r>
              <a:rPr sz="1600" u="sng" spc="-3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2021</a:t>
            </a:r>
            <a:r>
              <a:rPr sz="1600" spc="-6" dirty="0">
                <a:latin typeface="+mn-lt"/>
                <a:cs typeface="Carlito"/>
              </a:rPr>
              <a:t>]</a:t>
            </a:r>
            <a:endParaRPr sz="1600" dirty="0">
              <a:latin typeface="+mn-lt"/>
              <a:cs typeface="Carlito"/>
            </a:endParaRPr>
          </a:p>
          <a:p>
            <a:pPr>
              <a:spcBef>
                <a:spcPts val="14"/>
              </a:spcBef>
            </a:pPr>
            <a:endParaRPr sz="1600" dirty="0">
              <a:latin typeface="+mn-lt"/>
              <a:cs typeface="Carlito"/>
            </a:endParaRPr>
          </a:p>
          <a:p>
            <a:pPr marL="7144" marR="2858">
              <a:lnSpc>
                <a:spcPct val="99200"/>
              </a:lnSpc>
              <a:spcBef>
                <a:spcPts val="3"/>
              </a:spcBef>
            </a:pPr>
            <a:r>
              <a:rPr sz="1600" dirty="0">
                <a:latin typeface="+mn-lt"/>
                <a:cs typeface="Carlito"/>
              </a:rPr>
              <a:t>New</a:t>
            </a:r>
            <a:r>
              <a:rPr sz="1600" spc="-45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benchmarks</a:t>
            </a:r>
            <a:r>
              <a:rPr sz="1600" spc="-42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for</a:t>
            </a:r>
            <a:r>
              <a:rPr sz="1600" spc="-42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measuring</a:t>
            </a:r>
            <a:r>
              <a:rPr sz="1600" spc="-42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LM </a:t>
            </a:r>
            <a:r>
              <a:rPr sz="1600" spc="-6" dirty="0">
                <a:latin typeface="+mn-lt"/>
                <a:cs typeface="Carlito"/>
              </a:rPr>
              <a:t>performance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on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57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diverse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i="1" spc="-6" dirty="0">
                <a:latin typeface="+mn-lt"/>
                <a:cs typeface="Carlito"/>
              </a:rPr>
              <a:t>knowledge </a:t>
            </a:r>
            <a:r>
              <a:rPr sz="1600" i="1" dirty="0">
                <a:latin typeface="+mn-lt"/>
                <a:cs typeface="Carlito"/>
              </a:rPr>
              <a:t>intensive</a:t>
            </a:r>
            <a:r>
              <a:rPr sz="1600" i="1" spc="-76" dirty="0">
                <a:latin typeface="+mn-lt"/>
                <a:cs typeface="Carlito"/>
              </a:rPr>
              <a:t> </a:t>
            </a:r>
            <a:r>
              <a:rPr sz="1600" spc="-11" dirty="0">
                <a:latin typeface="+mn-lt"/>
                <a:cs typeface="Carlito"/>
              </a:rPr>
              <a:t>tasks</a:t>
            </a:r>
            <a:endParaRPr sz="1600" dirty="0">
              <a:latin typeface="+mn-lt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2074" y="1282446"/>
            <a:ext cx="3644726" cy="319624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1D955AD-C9A9-08EA-F1F1-846EB232E35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New benchmarks for multitask LMs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2D9DA7-9440-9B48-8CB6-AF39E45C7396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E9C9490-9665-348C-2DCC-3E154487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2D3B64-3CD7-FF5D-DE6D-73FC2BDF230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Some intuition: examples from MMLU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7CDFBB-D2DA-F2C0-E93B-7DADF3845E69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CBAA0-F36A-1EE7-F3BD-C95FAE2CA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2A316-5F3B-8EAA-6287-4AE7953A0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04" y="986361"/>
            <a:ext cx="6018992" cy="380582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4135505"/>
            <a:ext cx="6450747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  <a:buClr>
                <a:srgbClr val="8C1515"/>
              </a:buClr>
              <a:tabLst>
                <a:tab pos="199668" algn="l"/>
              </a:tabLst>
            </a:pPr>
            <a:r>
              <a:rPr sz="1600" dirty="0">
                <a:latin typeface="Carlito"/>
                <a:cs typeface="Carlito"/>
              </a:rPr>
              <a:t>Rapid,</a:t>
            </a:r>
            <a:r>
              <a:rPr sz="1600" spc="-34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impressive</a:t>
            </a:r>
            <a:r>
              <a:rPr sz="1600" spc="-31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progress</a:t>
            </a:r>
            <a:r>
              <a:rPr sz="1600" spc="-37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on</a:t>
            </a:r>
            <a:r>
              <a:rPr sz="1600" spc="-31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challenging</a:t>
            </a:r>
            <a:r>
              <a:rPr sz="1600" spc="-37" dirty="0">
                <a:latin typeface="Carlito"/>
                <a:cs typeface="Carlito"/>
              </a:rPr>
              <a:t> </a:t>
            </a:r>
            <a:r>
              <a:rPr sz="1600" spc="-6" dirty="0">
                <a:latin typeface="Carlito"/>
                <a:cs typeface="Carlito"/>
              </a:rPr>
              <a:t>knowledge-</a:t>
            </a:r>
            <a:r>
              <a:rPr sz="1600" dirty="0">
                <a:latin typeface="Carlito"/>
                <a:cs typeface="Carlito"/>
              </a:rPr>
              <a:t>intensive</a:t>
            </a:r>
            <a:r>
              <a:rPr sz="1600" spc="-31" dirty="0">
                <a:latin typeface="Carlito"/>
                <a:cs typeface="Carlito"/>
              </a:rPr>
              <a:t> </a:t>
            </a:r>
            <a:r>
              <a:rPr sz="1600" spc="-6" dirty="0">
                <a:latin typeface="Carlito"/>
                <a:cs typeface="Carlito"/>
              </a:rPr>
              <a:t>benchmarks</a:t>
            </a:r>
            <a:endParaRPr sz="1600" dirty="0">
              <a:latin typeface="Carlito"/>
              <a:cs typeface="Carlito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35ABC6-1580-601B-D45A-06973CA306A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Progress on MMLU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3FD5C4-3D3C-CD08-552D-F6EFC2B62ED6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2D5DC0E-0B59-46D7-09CE-21F6C9DB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741CF-FC6E-2141-9AD9-C516396C9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38883"/>
            <a:ext cx="7772400" cy="286573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4044" y="1157288"/>
            <a:ext cx="2468880" cy="30331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98781" y="1347882"/>
            <a:ext cx="2806780" cy="485405"/>
          </a:xfrm>
          <a:prstGeom prst="rect">
            <a:avLst/>
          </a:prstGeom>
        </p:spPr>
        <p:txBody>
          <a:bodyPr vert="horz" wrap="square" lIns="0" tIns="3572" rIns="0" bIns="0" rtlCol="0">
            <a:spAutoFit/>
          </a:bodyPr>
          <a:lstStyle/>
          <a:p>
            <a:pPr marL="7144" marR="2858">
              <a:lnSpc>
                <a:spcPct val="101400"/>
              </a:lnSpc>
              <a:spcBef>
                <a:spcPts val="28"/>
              </a:spcBef>
            </a:pPr>
            <a:r>
              <a:rPr sz="1575" b="1" spc="-6" dirty="0">
                <a:latin typeface="Carlito"/>
                <a:cs typeface="Carlito"/>
              </a:rPr>
              <a:t>BIG-</a:t>
            </a:r>
            <a:r>
              <a:rPr sz="1575" b="1" dirty="0">
                <a:latin typeface="Carlito"/>
                <a:cs typeface="Carlito"/>
              </a:rPr>
              <a:t>Bench</a:t>
            </a:r>
            <a:r>
              <a:rPr sz="1575" b="1" spc="-40" dirty="0">
                <a:latin typeface="Carlito"/>
                <a:cs typeface="Carlito"/>
              </a:rPr>
              <a:t> </a:t>
            </a:r>
            <a:r>
              <a:rPr sz="1575" spc="-6" dirty="0">
                <a:latin typeface="Carlito"/>
                <a:cs typeface="Carlito"/>
              </a:rPr>
              <a:t>[</a:t>
            </a:r>
            <a:r>
              <a:rPr sz="1575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Srivastava</a:t>
            </a:r>
            <a:r>
              <a:rPr sz="1575" u="sng" spc="-3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57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sz="1575" u="sng" spc="-34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57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sz="1575" u="sng" spc="-34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575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2022</a:t>
            </a:r>
            <a:r>
              <a:rPr sz="1575" spc="-6" dirty="0">
                <a:latin typeface="Carlito"/>
                <a:cs typeface="Carlito"/>
              </a:rPr>
              <a:t>] </a:t>
            </a:r>
            <a:r>
              <a:rPr sz="1575" dirty="0">
                <a:latin typeface="Carlito"/>
                <a:cs typeface="Carlito"/>
              </a:rPr>
              <a:t>200+</a:t>
            </a:r>
            <a:r>
              <a:rPr sz="1575" spc="-34" dirty="0">
                <a:latin typeface="Carlito"/>
                <a:cs typeface="Carlito"/>
              </a:rPr>
              <a:t> </a:t>
            </a:r>
            <a:r>
              <a:rPr sz="1575" dirty="0">
                <a:latin typeface="Carlito"/>
                <a:cs typeface="Carlito"/>
              </a:rPr>
              <a:t>tasks,</a:t>
            </a:r>
            <a:r>
              <a:rPr sz="1575" spc="-37" dirty="0">
                <a:latin typeface="Carlito"/>
                <a:cs typeface="Carlito"/>
              </a:rPr>
              <a:t> </a:t>
            </a:r>
            <a:r>
              <a:rPr sz="1575" spc="-6" dirty="0">
                <a:latin typeface="Carlito"/>
                <a:cs typeface="Carlito"/>
              </a:rPr>
              <a:t>spanning:</a:t>
            </a:r>
            <a:endParaRPr sz="1575" dirty="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2182" y="2051920"/>
            <a:ext cx="2864129" cy="17306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29231" y="3840765"/>
            <a:ext cx="2778205" cy="29030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7144" marR="2858">
              <a:lnSpc>
                <a:spcPts val="1069"/>
              </a:lnSpc>
              <a:spcBef>
                <a:spcPts val="101"/>
              </a:spcBef>
            </a:pPr>
            <a:r>
              <a:rPr sz="900" u="sng" spc="-6" dirty="0">
                <a:solidFill>
                  <a:srgbClr val="175E54"/>
                </a:solidFill>
                <a:uFill>
                  <a:solidFill>
                    <a:srgbClr val="175E54"/>
                  </a:solidFill>
                </a:uFill>
                <a:latin typeface="Carlito"/>
                <a:cs typeface="Carlito"/>
              </a:rPr>
              <a:t>https://github.com/google/BIG-</a:t>
            </a:r>
            <a:r>
              <a:rPr sz="900" spc="-6" dirty="0">
                <a:solidFill>
                  <a:srgbClr val="175E54"/>
                </a:solidFill>
                <a:latin typeface="Carlito"/>
                <a:cs typeface="Carlito"/>
              </a:rPr>
              <a:t> </a:t>
            </a:r>
            <a:r>
              <a:rPr sz="900" u="sng" spc="-6" dirty="0">
                <a:solidFill>
                  <a:srgbClr val="175E54"/>
                </a:solidFill>
                <a:uFill>
                  <a:solidFill>
                    <a:srgbClr val="175E54"/>
                  </a:solidFill>
                </a:uFill>
                <a:latin typeface="Carlito"/>
                <a:cs typeface="Carlito"/>
              </a:rPr>
              <a:t>bench/blob/main/bigbench/benchmark_tasks/README.md</a:t>
            </a:r>
            <a:endParaRPr sz="900">
              <a:latin typeface="Carlito"/>
              <a:cs typeface="Carlito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02B675-6475-ACA7-F85E-856AB90F8CE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New benchmarks for multitask LMs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61C92-EC17-21D2-CC7C-6ECF1F87C0BD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27948BF-6BB1-C20D-7812-289F7A43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44479-733F-51EB-98CF-DF0F4374A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CB6E3A-D049-258B-AE66-BB44758A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cs typeface="Carlito"/>
              </a:rPr>
              <a:t>Examples of NLG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8E79F3-F919-DEC4-130E-1FB89BAF3B83}"/>
              </a:ext>
            </a:extLst>
          </p:cNvPr>
          <p:cNvSpPr txBox="1"/>
          <p:nvPr/>
        </p:nvSpPr>
        <p:spPr>
          <a:xfrm>
            <a:off x="3412375" y="4912668"/>
            <a:ext cx="5827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﻿Xiang Lisa Li, Antoine </a:t>
            </a:r>
            <a:r>
              <a:rPr lang="en-US" sz="900" dirty="0" err="1"/>
              <a:t>Bosselut</a:t>
            </a:r>
            <a:r>
              <a:rPr lang="en-US" sz="900" dirty="0"/>
              <a:t>, Chris Maning - </a:t>
            </a:r>
            <a:r>
              <a:rPr lang="en-US" sz="900" dirty="0">
                <a:hlinkClick r:id="rId3"/>
              </a:rPr>
              <a:t>https://web.stanford.edu/class/archive/cs/cs224n/cs224n.1234/</a:t>
            </a:r>
            <a:r>
              <a:rPr lang="en-US" sz="900" dirty="0"/>
              <a:t>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CCA4566-D1B9-FCC9-ABD2-D79E8B0A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64DE6-74F1-1B40-3B6A-8F8F3336D774}"/>
              </a:ext>
            </a:extLst>
          </p:cNvPr>
          <p:cNvSpPr txBox="1"/>
          <p:nvPr/>
        </p:nvSpPr>
        <p:spPr>
          <a:xfrm>
            <a:off x="457199" y="1057766"/>
            <a:ext cx="5436525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﻿</a:t>
            </a:r>
            <a:r>
              <a:rPr lang="en-US" sz="1700" dirty="0">
                <a:solidFill>
                  <a:schemeClr val="bg2"/>
                </a:solidFill>
              </a:rPr>
              <a:t>Machine Translation systems</a:t>
            </a:r>
          </a:p>
          <a:p>
            <a:r>
              <a:rPr lang="en-US" sz="1700" dirty="0"/>
              <a:t>	</a:t>
            </a:r>
            <a:r>
              <a:rPr lang="en-US" sz="1700" dirty="0">
                <a:solidFill>
                  <a:srgbClr val="00B050"/>
                </a:solidFill>
              </a:rPr>
              <a:t>input</a:t>
            </a:r>
            <a:r>
              <a:rPr lang="en-US" sz="1700" dirty="0"/>
              <a:t>: utterances in source languages</a:t>
            </a:r>
          </a:p>
          <a:p>
            <a:r>
              <a:rPr lang="en-US" sz="1700" dirty="0"/>
              <a:t>	</a:t>
            </a:r>
            <a:r>
              <a:rPr lang="en-US" sz="1700" dirty="0">
                <a:solidFill>
                  <a:srgbClr val="00B050"/>
                </a:solidFill>
              </a:rPr>
              <a:t>output</a:t>
            </a:r>
            <a:r>
              <a:rPr lang="en-US" sz="1700" dirty="0"/>
              <a:t>: translated text in target languages.</a:t>
            </a:r>
          </a:p>
          <a:p>
            <a:endParaRPr lang="en-US" sz="1700" dirty="0"/>
          </a:p>
          <a:p>
            <a:r>
              <a:rPr lang="en-US" sz="1700" dirty="0">
                <a:solidFill>
                  <a:schemeClr val="bg2"/>
                </a:solidFill>
              </a:rPr>
              <a:t>Digital assistant (dialogue) systems use NLG</a:t>
            </a:r>
          </a:p>
          <a:p>
            <a:r>
              <a:rPr lang="en-US" sz="1700" dirty="0"/>
              <a:t>	</a:t>
            </a:r>
            <a:r>
              <a:rPr lang="en-US" sz="1700" dirty="0">
                <a:solidFill>
                  <a:srgbClr val="00B050"/>
                </a:solidFill>
              </a:rPr>
              <a:t>input</a:t>
            </a:r>
            <a:r>
              <a:rPr lang="en-US" sz="1700" dirty="0"/>
              <a:t>: dialog history</a:t>
            </a:r>
          </a:p>
          <a:p>
            <a:r>
              <a:rPr lang="en-US" sz="1700" dirty="0"/>
              <a:t>	</a:t>
            </a:r>
            <a:r>
              <a:rPr lang="en-US" sz="1700" dirty="0">
                <a:solidFill>
                  <a:srgbClr val="00B050"/>
                </a:solidFill>
              </a:rPr>
              <a:t>output</a:t>
            </a:r>
            <a:r>
              <a:rPr lang="en-US" sz="1700" dirty="0"/>
              <a:t>: text that respond / continue the 	conversation</a:t>
            </a:r>
          </a:p>
          <a:p>
            <a:endParaRPr lang="en-US" sz="1700" dirty="0"/>
          </a:p>
          <a:p>
            <a:r>
              <a:rPr lang="en-US" sz="1700" dirty="0">
                <a:solidFill>
                  <a:schemeClr val="bg2"/>
                </a:solidFill>
              </a:rPr>
              <a:t>Summarization systems </a:t>
            </a:r>
            <a:r>
              <a:rPr lang="en-US" sz="1700" dirty="0"/>
              <a:t>(for research articles, email, meetings, documents) use NLG</a:t>
            </a:r>
          </a:p>
          <a:p>
            <a:r>
              <a:rPr lang="en-US" sz="1700" dirty="0"/>
              <a:t>	</a:t>
            </a:r>
            <a:r>
              <a:rPr lang="en-US" sz="1700" dirty="0">
                <a:solidFill>
                  <a:srgbClr val="00B050"/>
                </a:solidFill>
              </a:rPr>
              <a:t>input</a:t>
            </a:r>
            <a:r>
              <a:rPr lang="en-US" sz="1700" dirty="0"/>
              <a:t>: long documents</a:t>
            </a:r>
          </a:p>
          <a:p>
            <a:pPr algn="just"/>
            <a:r>
              <a:rPr lang="en-US" sz="1700" dirty="0"/>
              <a:t>	</a:t>
            </a:r>
            <a:r>
              <a:rPr lang="en-US" sz="1700" dirty="0">
                <a:solidFill>
                  <a:srgbClr val="00B050"/>
                </a:solidFill>
              </a:rPr>
              <a:t>output</a:t>
            </a:r>
            <a:r>
              <a:rPr lang="en-US" sz="1700" dirty="0"/>
              <a:t>: summarization of the long documents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3C9D0-2819-FDF5-9D78-A0F0AAA843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31"/>
          <a:stretch/>
        </p:blipFill>
        <p:spPr>
          <a:xfrm>
            <a:off x="6059978" y="770817"/>
            <a:ext cx="2967644" cy="37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3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930627" y="1180474"/>
            <a:ext cx="7282746" cy="2912466"/>
            <a:chOff x="281277" y="1417420"/>
            <a:chExt cx="11653520" cy="44202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277" y="1417420"/>
              <a:ext cx="11653402" cy="44198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58823" y="1552155"/>
              <a:ext cx="2910205" cy="257175"/>
            </a:xfrm>
            <a:custGeom>
              <a:avLst/>
              <a:gdLst/>
              <a:ahLst/>
              <a:cxnLst/>
              <a:rect l="l" t="t" r="r" b="b"/>
              <a:pathLst>
                <a:path w="2910204" h="257175">
                  <a:moveTo>
                    <a:pt x="2909849" y="0"/>
                  </a:moveTo>
                  <a:lnTo>
                    <a:pt x="0" y="0"/>
                  </a:lnTo>
                  <a:lnTo>
                    <a:pt x="0" y="256743"/>
                  </a:lnTo>
                  <a:lnTo>
                    <a:pt x="2909849" y="256743"/>
                  </a:lnTo>
                  <a:lnTo>
                    <a:pt x="2909849" y="0"/>
                  </a:lnTo>
                  <a:close/>
                </a:path>
              </a:pathLst>
            </a:custGeom>
            <a:solidFill>
              <a:srgbClr val="F5CCCD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208603" y="1258363"/>
            <a:ext cx="1723430" cy="18033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125" b="1" spc="-6" dirty="0">
                <a:latin typeface="Carlito"/>
                <a:cs typeface="Carlito"/>
              </a:rPr>
              <a:t>Before</a:t>
            </a:r>
            <a:r>
              <a:rPr sz="1125" b="1" spc="-20" dirty="0">
                <a:latin typeface="Carlito"/>
                <a:cs typeface="Carlito"/>
              </a:rPr>
              <a:t> </a:t>
            </a:r>
            <a:r>
              <a:rPr sz="1125" b="1" spc="-6" dirty="0">
                <a:latin typeface="Carlito"/>
                <a:cs typeface="Carlito"/>
              </a:rPr>
              <a:t>instruction</a:t>
            </a:r>
            <a:r>
              <a:rPr sz="1125" b="1" spc="-20" dirty="0">
                <a:latin typeface="Carlito"/>
                <a:cs typeface="Carlito"/>
              </a:rPr>
              <a:t> </a:t>
            </a:r>
            <a:r>
              <a:rPr sz="1125" b="1" spc="-6" dirty="0">
                <a:latin typeface="Carlito"/>
                <a:cs typeface="Carlito"/>
              </a:rPr>
              <a:t>finetuning</a:t>
            </a:r>
            <a:endParaRPr sz="1125" dirty="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8556" y="4407245"/>
            <a:ext cx="6401444" cy="492803"/>
          </a:xfrm>
          <a:prstGeom prst="rect">
            <a:avLst/>
          </a:prstGeom>
        </p:spPr>
        <p:txBody>
          <a:bodyPr vert="horz" wrap="square" lIns="0" tIns="357" rIns="0" bIns="0" rtlCol="0">
            <a:spAutoFit/>
          </a:bodyPr>
          <a:lstStyle/>
          <a:p>
            <a:pPr marL="856893" marR="2858" indent="-850106" algn="ctr">
              <a:spcBef>
                <a:spcPts val="3"/>
              </a:spcBef>
            </a:pPr>
            <a:r>
              <a:rPr sz="1600" dirty="0">
                <a:latin typeface="+mn-lt"/>
                <a:cs typeface="Carlito"/>
              </a:rPr>
              <a:t>Highly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recommend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trying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FLAN-</a:t>
            </a:r>
            <a:r>
              <a:rPr sz="1600" dirty="0">
                <a:latin typeface="+mn-lt"/>
                <a:cs typeface="Carlito"/>
              </a:rPr>
              <a:t>T5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out</a:t>
            </a:r>
            <a:r>
              <a:rPr sz="1600" spc="-1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to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get</a:t>
            </a:r>
            <a:r>
              <a:rPr sz="1600" spc="-1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sense</a:t>
            </a:r>
            <a:r>
              <a:rPr sz="1600" spc="-1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its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capabilities:</a:t>
            </a:r>
            <a:r>
              <a:rPr lang="en-US" sz="1600" spc="-6" dirty="0">
                <a:latin typeface="+mn-lt"/>
                <a:cs typeface="Carlito"/>
              </a:rPr>
              <a:t> </a:t>
            </a:r>
            <a:r>
              <a:rPr sz="16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https://huggingface.co/google/flan-</a:t>
            </a:r>
            <a:r>
              <a:rPr sz="1600" u="sng" spc="-1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t5-</a:t>
            </a:r>
            <a:r>
              <a:rPr sz="1600" u="sng" spc="-14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xxl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35450" y="4743450"/>
            <a:ext cx="1037272" cy="156598"/>
          </a:xfrm>
          <a:prstGeom prst="rect">
            <a:avLst/>
          </a:prstGeom>
        </p:spPr>
        <p:txBody>
          <a:bodyPr vert="horz" wrap="square" lIns="0" tIns="715" rIns="0" bIns="0" rtlCol="0">
            <a:spAutoFit/>
          </a:bodyPr>
          <a:lstStyle/>
          <a:p>
            <a:pPr marL="7144">
              <a:spcBef>
                <a:spcPts val="6"/>
              </a:spcBef>
            </a:pPr>
            <a:r>
              <a:rPr sz="1013" dirty="0">
                <a:latin typeface="Carlito"/>
                <a:cs typeface="Carlito"/>
              </a:rPr>
              <a:t>[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Chung</a:t>
            </a:r>
            <a:r>
              <a:rPr sz="1013" u="sng" spc="-1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sz="1013" u="sng" spc="-1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sz="1013" u="sng" spc="-14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2022</a:t>
            </a:r>
            <a:r>
              <a:rPr sz="1013" spc="-11" dirty="0">
                <a:latin typeface="Carlito"/>
                <a:cs typeface="Carlito"/>
              </a:rPr>
              <a:t>]</a:t>
            </a:r>
            <a:endParaRPr sz="1013" dirty="0">
              <a:latin typeface="Carlito"/>
              <a:cs typeface="Carli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EFF58-857E-D31B-2262-B1CF7D8DE406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120CDD3-211E-7A71-08DA-1D7EAA9822D9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5171E053-94C4-48C6-70BB-47E123205BA7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1800" b="1" i="0" u="none" strike="noStrike" cap="none">
                <a:solidFill>
                  <a:srgbClr val="007C92"/>
                </a:solidFill>
                <a:latin typeface="Carlito"/>
                <a:ea typeface="Arial"/>
                <a:cs typeface="Carlito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0" dirty="0">
                <a:solidFill>
                  <a:schemeClr val="bg2"/>
                </a:solidFill>
                <a:latin typeface="+mj-lt"/>
              </a:rPr>
              <a:t>Instruction Finetuning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1D71F43-AB3C-B3BD-AAD7-7B929AD4068B}"/>
              </a:ext>
            </a:extLst>
          </p:cNvPr>
          <p:cNvGrpSpPr/>
          <p:nvPr/>
        </p:nvGrpSpPr>
        <p:grpSpPr>
          <a:xfrm>
            <a:off x="966265" y="1180474"/>
            <a:ext cx="7211470" cy="2998170"/>
            <a:chOff x="1301227" y="1371601"/>
            <a:chExt cx="6699952" cy="2696051"/>
          </a:xfrm>
        </p:grpSpPr>
        <p:grpSp>
          <p:nvGrpSpPr>
            <p:cNvPr id="3" name="object 3"/>
            <p:cNvGrpSpPr/>
            <p:nvPr/>
          </p:nvGrpSpPr>
          <p:grpSpPr>
            <a:xfrm>
              <a:off x="4571107" y="1371601"/>
              <a:ext cx="3430072" cy="2696051"/>
              <a:chOff x="6094412" y="1295400"/>
              <a:chExt cx="6097905" cy="4792980"/>
            </a:xfrm>
          </p:grpSpPr>
          <p:pic>
            <p:nvPicPr>
              <p:cNvPr id="4" name="object 4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306076" y="1474422"/>
                <a:ext cx="5689499" cy="4413313"/>
              </a:xfrm>
              <a:prstGeom prst="rect">
                <a:avLst/>
              </a:prstGeom>
            </p:spPr>
          </p:pic>
          <p:pic>
            <p:nvPicPr>
              <p:cNvPr id="5" name="object 5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094412" y="1295400"/>
                <a:ext cx="6097587" cy="4792687"/>
              </a:xfrm>
              <a:prstGeom prst="rect">
                <a:avLst/>
              </a:prstGeom>
            </p:spPr>
          </p:pic>
          <p:sp>
            <p:nvSpPr>
              <p:cNvPr id="6" name="object 6"/>
              <p:cNvSpPr/>
              <p:nvPr/>
            </p:nvSpPr>
            <p:spPr>
              <a:xfrm>
                <a:off x="7618412" y="1524000"/>
                <a:ext cx="33528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3352800" h="304800">
                    <a:moveTo>
                      <a:pt x="3352800" y="0"/>
                    </a:moveTo>
                    <a:lnTo>
                      <a:pt x="0" y="0"/>
                    </a:lnTo>
                    <a:lnTo>
                      <a:pt x="0" y="304800"/>
                    </a:lnTo>
                    <a:lnTo>
                      <a:pt x="3352800" y="304800"/>
                    </a:lnTo>
                    <a:lnTo>
                      <a:pt x="3352800" y="0"/>
                    </a:lnTo>
                    <a:close/>
                  </a:path>
                </a:pathLst>
              </a:custGeom>
              <a:solidFill>
                <a:srgbClr val="D9EAD4"/>
              </a:solidFill>
            </p:spPr>
            <p:txBody>
              <a:bodyPr wrap="square" lIns="0" tIns="0" rIns="0" bIns="0" rtlCol="0"/>
              <a:lstStyle/>
              <a:p>
                <a:endParaRPr sz="1013"/>
              </a:p>
            </p:txBody>
          </p:sp>
        </p:grp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1227" y="1440236"/>
              <a:ext cx="3205880" cy="2482352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5394967" y="1489043"/>
              <a:ext cx="1632347" cy="180338"/>
            </a:xfrm>
            <a:prstGeom prst="rect">
              <a:avLst/>
            </a:prstGeom>
          </p:spPr>
          <p:txBody>
            <a:bodyPr vert="horz" wrap="square" lIns="0" tIns="7144" rIns="0" bIns="0" rtlCol="0">
              <a:spAutoFit/>
            </a:bodyPr>
            <a:lstStyle/>
            <a:p>
              <a:pPr marL="7144">
                <a:spcBef>
                  <a:spcPts val="56"/>
                </a:spcBef>
              </a:pPr>
              <a:r>
                <a:rPr sz="1125" b="1" dirty="0">
                  <a:latin typeface="Carlito"/>
                  <a:cs typeface="Carlito"/>
                </a:rPr>
                <a:t>After</a:t>
              </a:r>
              <a:r>
                <a:rPr sz="1125" b="1" spc="-26" dirty="0">
                  <a:latin typeface="Carlito"/>
                  <a:cs typeface="Carlito"/>
                </a:rPr>
                <a:t> </a:t>
              </a:r>
              <a:r>
                <a:rPr sz="1125" b="1" spc="-6" dirty="0">
                  <a:latin typeface="Carlito"/>
                  <a:cs typeface="Carlito"/>
                </a:rPr>
                <a:t>instruction</a:t>
              </a:r>
              <a:r>
                <a:rPr sz="1125" b="1" spc="-26" dirty="0">
                  <a:latin typeface="Carlito"/>
                  <a:cs typeface="Carlito"/>
                </a:rPr>
                <a:t> </a:t>
              </a:r>
              <a:r>
                <a:rPr sz="1125" b="1" spc="-6" dirty="0">
                  <a:latin typeface="Carlito"/>
                  <a:cs typeface="Carlito"/>
                </a:rPr>
                <a:t>finetuning</a:t>
              </a:r>
              <a:endParaRPr sz="1125" dirty="0">
                <a:latin typeface="Carlito"/>
                <a:cs typeface="Carlito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5A7F47-643D-8BCF-DE1A-69A7FA2FCF88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7A5A8AC-B6B5-C0B1-AAFC-27951E07445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F9133E0F-79FB-F555-ABAF-74902BADDF4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1800" b="1" i="0" u="none" strike="noStrike" cap="none">
                <a:solidFill>
                  <a:srgbClr val="007C92"/>
                </a:solidFill>
                <a:latin typeface="Carlito"/>
                <a:ea typeface="Arial"/>
                <a:cs typeface="Carlito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0" dirty="0">
                <a:solidFill>
                  <a:schemeClr val="bg2"/>
                </a:solidFill>
                <a:latin typeface="+mj-lt"/>
              </a:rPr>
              <a:t>Instruction Finetuning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CA2AE410-C6F4-9E42-DB4C-02C802916643}"/>
              </a:ext>
            </a:extLst>
          </p:cNvPr>
          <p:cNvSpPr txBox="1"/>
          <p:nvPr/>
        </p:nvSpPr>
        <p:spPr>
          <a:xfrm>
            <a:off x="1218556" y="4407245"/>
            <a:ext cx="6401444" cy="492803"/>
          </a:xfrm>
          <a:prstGeom prst="rect">
            <a:avLst/>
          </a:prstGeom>
        </p:spPr>
        <p:txBody>
          <a:bodyPr vert="horz" wrap="square" lIns="0" tIns="357" rIns="0" bIns="0" rtlCol="0">
            <a:spAutoFit/>
          </a:bodyPr>
          <a:lstStyle/>
          <a:p>
            <a:pPr marL="856893" marR="2858" indent="-850106" algn="ctr">
              <a:spcBef>
                <a:spcPts val="3"/>
              </a:spcBef>
            </a:pPr>
            <a:r>
              <a:rPr sz="1600" dirty="0">
                <a:latin typeface="+mn-lt"/>
                <a:cs typeface="Carlito"/>
              </a:rPr>
              <a:t>Highly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recommend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trying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FLAN-</a:t>
            </a:r>
            <a:r>
              <a:rPr sz="1600" dirty="0">
                <a:latin typeface="+mn-lt"/>
                <a:cs typeface="Carlito"/>
              </a:rPr>
              <a:t>T5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out</a:t>
            </a:r>
            <a:r>
              <a:rPr sz="1600" spc="-1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to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get</a:t>
            </a:r>
            <a:r>
              <a:rPr sz="1600" spc="-1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sense</a:t>
            </a:r>
            <a:r>
              <a:rPr sz="1600" spc="-1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its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capabilities:</a:t>
            </a:r>
            <a:r>
              <a:rPr lang="en-US" sz="1600" spc="-6" dirty="0">
                <a:latin typeface="+mn-lt"/>
                <a:cs typeface="Carlito"/>
              </a:rPr>
              <a:t> </a:t>
            </a:r>
            <a:r>
              <a:rPr sz="16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https://huggingface.co/google/flan-</a:t>
            </a:r>
            <a:r>
              <a:rPr sz="1600" u="sng" spc="-1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t5-</a:t>
            </a:r>
            <a:r>
              <a:rPr sz="1600" u="sng" spc="-14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xxl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AC149A78-7AF0-F376-4995-AFB36557624B}"/>
              </a:ext>
            </a:extLst>
          </p:cNvPr>
          <p:cNvSpPr txBox="1"/>
          <p:nvPr/>
        </p:nvSpPr>
        <p:spPr>
          <a:xfrm>
            <a:off x="6735450" y="4743450"/>
            <a:ext cx="1037272" cy="156598"/>
          </a:xfrm>
          <a:prstGeom prst="rect">
            <a:avLst/>
          </a:prstGeom>
        </p:spPr>
        <p:txBody>
          <a:bodyPr vert="horz" wrap="square" lIns="0" tIns="715" rIns="0" bIns="0" rtlCol="0">
            <a:spAutoFit/>
          </a:bodyPr>
          <a:lstStyle/>
          <a:p>
            <a:pPr marL="7144">
              <a:spcBef>
                <a:spcPts val="6"/>
              </a:spcBef>
            </a:pPr>
            <a:r>
              <a:rPr sz="1013" dirty="0">
                <a:latin typeface="Carlito"/>
                <a:cs typeface="Carlito"/>
              </a:rPr>
              <a:t>[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Chung</a:t>
            </a:r>
            <a:r>
              <a:rPr sz="1013" u="sng" spc="-1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sz="1013" u="sng" spc="-1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sz="1013" u="sng" spc="-14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013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2022</a:t>
            </a:r>
            <a:r>
              <a:rPr sz="1013" spc="-11" dirty="0">
                <a:latin typeface="Carlito"/>
                <a:cs typeface="Carlito"/>
              </a:rPr>
              <a:t>]</a:t>
            </a:r>
            <a:endParaRPr sz="1013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79354CFE-DD78-7492-15A3-D69074E7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Carlito"/>
                <a:cs typeface="Carlito"/>
              </a:rPr>
              <a:t>﻿A huge diversity of instruction-tuning datasets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315115-264D-4D0C-BA51-751E57B2A059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568D17F6-6A0B-DEC3-A2AD-4200DB034FA0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083FF5-D349-A79A-B086-CC663B516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72400" cy="22477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1DB8657-0FC0-3500-82DD-290C9833C28A}"/>
              </a:ext>
            </a:extLst>
          </p:cNvPr>
          <p:cNvSpPr txBox="1"/>
          <p:nvPr/>
        </p:nvSpPr>
        <p:spPr>
          <a:xfrm>
            <a:off x="1143000" y="3719739"/>
            <a:ext cx="6856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﻿The release of </a:t>
            </a:r>
            <a:r>
              <a:rPr lang="en-US" dirty="0" err="1"/>
              <a:t>LLaMA</a:t>
            </a:r>
            <a:r>
              <a:rPr lang="en-US" dirty="0"/>
              <a:t> led to open-source attempts to `create’ instruction tuning data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2B1AE-9B77-1B2E-B038-123147FF1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12F219DC-72B4-42A5-F80A-3A7490122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Carlito"/>
                <a:cs typeface="Carlito"/>
              </a:rPr>
              <a:t>﻿What have we learned from this?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B932A-9172-6AED-4A38-5A75E076C0E6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8AB5032A-1D13-021A-1FB5-35411448D7A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9831B6-A751-B4C5-3CCF-7DB34B28C01B}"/>
              </a:ext>
            </a:extLst>
          </p:cNvPr>
          <p:cNvSpPr txBox="1"/>
          <p:nvPr/>
        </p:nvSpPr>
        <p:spPr>
          <a:xfrm>
            <a:off x="457200" y="1392175"/>
            <a:ext cx="32669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﻿You can generate data synthetically (from bigger LMs)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You don’t need many samples to instruction tune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Crowdsourcing can be pretty effective!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B79A6-C377-4CC2-F843-BA4B00974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009" y="1143000"/>
            <a:ext cx="4637543" cy="37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94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FF90C-DF84-F711-52BD-9349C8C90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3344F0-5C8B-85DC-7584-B8E2E5E386F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From Language Models to Assistants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9C460E-995A-DB0B-8C05-E441F555A9CA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2846220-7767-0B71-F99F-6BEA565E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A1E50-E427-10C3-7B13-8F81836CDB3C}"/>
              </a:ext>
            </a:extLst>
          </p:cNvPr>
          <p:cNvSpPr txBox="1"/>
          <p:nvPr/>
        </p:nvSpPr>
        <p:spPr>
          <a:xfrm>
            <a:off x="457200" y="1196492"/>
            <a:ext cx="82296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Zero-Shot (ZS) and Few-Shot (FS) In-Context Learning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Instruction Finetuning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B0F0"/>
                </a:solidFill>
              </a:rPr>
              <a:t>Reinforcement Learning from Human Feedback (RLHF)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﻿InstructGPT and ChatGPT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 of RL and reward modeling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﻿Introducing Direct Preference Optimization (DPO)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﻿Human preference data; human vs. AI Feedback - What’s Next?</a:t>
            </a:r>
          </a:p>
        </p:txBody>
      </p:sp>
    </p:spTree>
    <p:extLst>
      <p:ext uri="{BB962C8B-B14F-4D97-AF65-F5344CB8AC3E}">
        <p14:creationId xmlns:p14="http://schemas.microsoft.com/office/powerpoint/2010/main" val="6921030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B982E-57B1-02DD-468E-BD0A5FE06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61959CBC-3679-37FE-3C2D-30D021E1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Carlito"/>
                <a:cs typeface="Carlito"/>
              </a:rPr>
              <a:t>Limitations</a:t>
            </a:r>
            <a:r>
              <a:rPr lang="en-US" spc="-48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of</a:t>
            </a:r>
            <a:r>
              <a:rPr lang="en-US" spc="-48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instruction</a:t>
            </a:r>
            <a:r>
              <a:rPr lang="en-US" spc="-42" dirty="0">
                <a:latin typeface="Carlito"/>
                <a:cs typeface="Carlito"/>
              </a:rPr>
              <a:t> </a:t>
            </a:r>
            <a:r>
              <a:rPr lang="en-US" spc="-6" dirty="0">
                <a:latin typeface="Carlito"/>
                <a:cs typeface="Carlito"/>
              </a:rPr>
              <a:t>finetuning?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641678-68EC-EC28-5864-92CC40E29B5B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8CE7B400-284F-2298-3231-F0336A676111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FAF3AB-1A0A-19F2-6C28-7DEE296C92B6}"/>
              </a:ext>
            </a:extLst>
          </p:cNvPr>
          <p:cNvSpPr txBox="1"/>
          <p:nvPr/>
        </p:nvSpPr>
        <p:spPr>
          <a:xfrm>
            <a:off x="457199" y="1021408"/>
            <a:ext cx="8487295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﻿One limitation of instruction finetuning is obvious: it’s </a:t>
            </a:r>
            <a:r>
              <a:rPr lang="en-US" sz="1500" dirty="0">
                <a:solidFill>
                  <a:schemeClr val="bg2"/>
                </a:solidFill>
              </a:rPr>
              <a:t>expensive</a:t>
            </a:r>
            <a:r>
              <a:rPr lang="en-US" sz="1500" dirty="0"/>
              <a:t> to collect ground-truth data for tasks.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But there are other, subtler limitations too. Can you think of any?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Problem 1: </a:t>
            </a:r>
            <a:r>
              <a:rPr lang="en-US" sz="1500" dirty="0">
                <a:solidFill>
                  <a:schemeClr val="bg2"/>
                </a:solidFill>
              </a:rPr>
              <a:t>tasks like open-ended creative generation have no right answer.</a:t>
            </a:r>
          </a:p>
          <a:p>
            <a:pPr lvl="5"/>
            <a:r>
              <a:rPr lang="en-US" sz="1500" dirty="0"/>
              <a:t>	Write me a story about a dog and her pet grasshopper.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Problem 2: </a:t>
            </a:r>
            <a:r>
              <a:rPr lang="en-US" sz="1500" dirty="0">
                <a:solidFill>
                  <a:schemeClr val="bg2"/>
                </a:solidFill>
              </a:rPr>
              <a:t>language modeling penalizes all token-level mistakes equally, but some errors are worse than others.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Even with instruction finetuning, there a </a:t>
            </a:r>
          </a:p>
          <a:p>
            <a:r>
              <a:rPr lang="en-US" sz="1500" dirty="0"/>
              <a:t>mismatch between the LM objective and the </a:t>
            </a:r>
          </a:p>
          <a:p>
            <a:r>
              <a:rPr lang="en-US" sz="1500" dirty="0"/>
              <a:t>objective of “satisfy human preferences”!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Can we </a:t>
            </a:r>
            <a:r>
              <a:rPr lang="en-US" sz="1500" dirty="0">
                <a:solidFill>
                  <a:schemeClr val="bg2"/>
                </a:solidFill>
              </a:rPr>
              <a:t>explicitly attempt to satisfy</a:t>
            </a:r>
          </a:p>
          <a:p>
            <a:r>
              <a:rPr lang="en-US" sz="1500" dirty="0">
                <a:solidFill>
                  <a:schemeClr val="bg2"/>
                </a:solidFill>
              </a:rPr>
              <a:t>human preferences?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B9AFEA3-9565-35FF-86EF-E99B87968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002" y="3216172"/>
            <a:ext cx="3039798" cy="18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6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68415" y="1167639"/>
            <a:ext cx="7965466" cy="823270"/>
          </a:xfrm>
          <a:prstGeom prst="rect">
            <a:avLst/>
          </a:prstGeom>
        </p:spPr>
        <p:txBody>
          <a:bodyPr vert="horz" wrap="square" lIns="0" tIns="50006" rIns="0" bIns="0" rtlCol="0">
            <a:spAutoFit/>
          </a:bodyPr>
          <a:lstStyle/>
          <a:p>
            <a:pPr marL="178594" indent="-171450">
              <a:spcBef>
                <a:spcPts val="394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199668" algn="l"/>
              </a:tabLst>
            </a:pPr>
            <a:r>
              <a:rPr sz="1600" dirty="0">
                <a:latin typeface="+mn-lt"/>
                <a:cs typeface="Carlito"/>
              </a:rPr>
              <a:t>Let’s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say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were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training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language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model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on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some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task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(e.g.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summarization).</a:t>
            </a:r>
            <a:endParaRPr sz="1600" dirty="0">
              <a:latin typeface="+mn-lt"/>
              <a:cs typeface="Carlito"/>
            </a:endParaRPr>
          </a:p>
          <a:p>
            <a:pPr marL="178594" marR="46435" indent="-171450">
              <a:lnSpc>
                <a:spcPct val="100800"/>
              </a:lnSpc>
              <a:spcBef>
                <a:spcPts val="323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200025" algn="l"/>
                <a:tab pos="1119068" algn="l"/>
                <a:tab pos="1320880" algn="l"/>
              </a:tabLst>
            </a:pPr>
            <a:r>
              <a:rPr sz="1600" dirty="0">
                <a:latin typeface="+mn-lt"/>
                <a:cs typeface="Carlito"/>
              </a:rPr>
              <a:t>For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each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LM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sample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28" dirty="0">
                <a:latin typeface="+mn-lt"/>
                <a:cs typeface="FreeSerif"/>
              </a:rPr>
              <a:t>𝑠</a:t>
            </a:r>
            <a:r>
              <a:rPr sz="1600" spc="-28" dirty="0">
                <a:latin typeface="+mn-lt"/>
                <a:cs typeface="Carlito"/>
              </a:rPr>
              <a:t>,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imagine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we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had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way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to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obtain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i="1" dirty="0">
                <a:latin typeface="+mn-lt"/>
                <a:cs typeface="Carlito"/>
              </a:rPr>
              <a:t>human</a:t>
            </a:r>
            <a:r>
              <a:rPr sz="1600" i="1" spc="-23" dirty="0">
                <a:latin typeface="+mn-lt"/>
                <a:cs typeface="Carlito"/>
              </a:rPr>
              <a:t> </a:t>
            </a:r>
            <a:r>
              <a:rPr sz="1600" i="1" dirty="0">
                <a:latin typeface="+mn-lt"/>
                <a:cs typeface="Carlito"/>
              </a:rPr>
              <a:t>reward</a:t>
            </a:r>
            <a:r>
              <a:rPr sz="1600" i="1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spc="-11" dirty="0">
                <a:latin typeface="+mn-lt"/>
                <a:cs typeface="Carlito"/>
              </a:rPr>
              <a:t>that </a:t>
            </a:r>
            <a:r>
              <a:rPr sz="1600" dirty="0">
                <a:latin typeface="+mn-lt"/>
                <a:cs typeface="Carlito"/>
              </a:rPr>
              <a:t>summary:</a:t>
            </a:r>
            <a:r>
              <a:rPr sz="1600" spc="-40" dirty="0">
                <a:latin typeface="+mn-lt"/>
                <a:cs typeface="Carlito"/>
              </a:rPr>
              <a:t> </a:t>
            </a:r>
            <a:r>
              <a:rPr sz="1600" spc="-28" dirty="0">
                <a:latin typeface="+mn-lt"/>
                <a:cs typeface="FreeSerif"/>
              </a:rPr>
              <a:t>𝑅</a:t>
            </a:r>
            <a:r>
              <a:rPr lang="en-US" sz="1600" spc="-28" dirty="0">
                <a:latin typeface="+mn-lt"/>
                <a:cs typeface="FreeSerif"/>
              </a:rPr>
              <a:t>(</a:t>
            </a:r>
            <a:r>
              <a:rPr sz="1600" spc="65" dirty="0">
                <a:latin typeface="+mn-lt"/>
                <a:cs typeface="FreeSerif"/>
              </a:rPr>
              <a:t>𝑠</a:t>
            </a:r>
            <a:r>
              <a:rPr lang="en-US" sz="1600" spc="65" dirty="0">
                <a:latin typeface="+mn-lt"/>
                <a:cs typeface="FreeSerif"/>
              </a:rPr>
              <a:t>) </a:t>
            </a:r>
            <a:r>
              <a:rPr sz="1600" spc="115" dirty="0">
                <a:latin typeface="+mn-lt"/>
                <a:cs typeface="FreeSerif"/>
              </a:rPr>
              <a:t>∈</a:t>
            </a:r>
            <a:r>
              <a:rPr sz="1600" spc="23" dirty="0">
                <a:latin typeface="+mn-lt"/>
                <a:cs typeface="FreeSerif"/>
              </a:rPr>
              <a:t> </a:t>
            </a:r>
            <a:r>
              <a:rPr sz="1600" dirty="0">
                <a:latin typeface="+mn-lt"/>
                <a:cs typeface="FreeSerif"/>
              </a:rPr>
              <a:t>ℝ</a:t>
            </a:r>
            <a:r>
              <a:rPr sz="1600" dirty="0">
                <a:latin typeface="+mn-lt"/>
                <a:cs typeface="Carlito"/>
              </a:rPr>
              <a:t>,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higher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is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better.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2448" y="2212563"/>
            <a:ext cx="1500188" cy="142426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21431" marR="17145">
              <a:spcBef>
                <a:spcPts val="56"/>
              </a:spcBef>
            </a:pPr>
            <a:r>
              <a:rPr sz="1125" dirty="0">
                <a:latin typeface="Courier New"/>
                <a:cs typeface="Courier New"/>
              </a:rPr>
              <a:t>An</a:t>
            </a:r>
            <a:r>
              <a:rPr sz="1125" spc="-17" dirty="0">
                <a:latin typeface="Courier New"/>
                <a:cs typeface="Courier New"/>
              </a:rPr>
              <a:t> </a:t>
            </a:r>
            <a:r>
              <a:rPr sz="1125" dirty="0">
                <a:latin typeface="Courier New"/>
                <a:cs typeface="Courier New"/>
              </a:rPr>
              <a:t>earthquake</a:t>
            </a:r>
            <a:r>
              <a:rPr sz="1125" spc="-17" dirty="0">
                <a:latin typeface="Courier New"/>
                <a:cs typeface="Courier New"/>
              </a:rPr>
              <a:t> </a:t>
            </a:r>
            <a:r>
              <a:rPr sz="1125" spc="-14" dirty="0">
                <a:latin typeface="Courier New"/>
                <a:cs typeface="Courier New"/>
              </a:rPr>
              <a:t>hit </a:t>
            </a:r>
            <a:r>
              <a:rPr sz="1125" dirty="0">
                <a:latin typeface="Courier New"/>
                <a:cs typeface="Courier New"/>
              </a:rPr>
              <a:t>San</a:t>
            </a:r>
            <a:r>
              <a:rPr sz="1125" spc="-8" dirty="0">
                <a:latin typeface="Courier New"/>
                <a:cs typeface="Courier New"/>
              </a:rPr>
              <a:t> </a:t>
            </a:r>
            <a:r>
              <a:rPr sz="1125" spc="-6" dirty="0">
                <a:latin typeface="Courier New"/>
                <a:cs typeface="Courier New"/>
              </a:rPr>
              <a:t>Francisco.</a:t>
            </a:r>
            <a:endParaRPr sz="1125" dirty="0">
              <a:latin typeface="Courier New"/>
              <a:cs typeface="Courier New"/>
            </a:endParaRPr>
          </a:p>
          <a:p>
            <a:pPr marL="21431" marR="103227"/>
            <a:r>
              <a:rPr sz="1125" dirty="0">
                <a:latin typeface="Courier New"/>
                <a:cs typeface="Courier New"/>
              </a:rPr>
              <a:t>There</a:t>
            </a:r>
            <a:r>
              <a:rPr sz="1125" spc="-11" dirty="0">
                <a:latin typeface="Courier New"/>
                <a:cs typeface="Courier New"/>
              </a:rPr>
              <a:t> </a:t>
            </a:r>
            <a:r>
              <a:rPr sz="1125" dirty="0">
                <a:latin typeface="Courier New"/>
                <a:cs typeface="Courier New"/>
              </a:rPr>
              <a:t>was</a:t>
            </a:r>
            <a:r>
              <a:rPr sz="1125" spc="-11" dirty="0">
                <a:latin typeface="Courier New"/>
                <a:cs typeface="Courier New"/>
              </a:rPr>
              <a:t> </a:t>
            </a:r>
            <a:r>
              <a:rPr sz="1125" spc="-6" dirty="0">
                <a:latin typeface="Courier New"/>
                <a:cs typeface="Courier New"/>
              </a:rPr>
              <a:t>minor </a:t>
            </a:r>
            <a:r>
              <a:rPr sz="1125" dirty="0">
                <a:latin typeface="Courier New"/>
                <a:cs typeface="Courier New"/>
              </a:rPr>
              <a:t>property</a:t>
            </a:r>
            <a:r>
              <a:rPr sz="1125" spc="-23" dirty="0">
                <a:latin typeface="Courier New"/>
                <a:cs typeface="Courier New"/>
              </a:rPr>
              <a:t> </a:t>
            </a:r>
            <a:r>
              <a:rPr sz="1125" spc="-6" dirty="0">
                <a:latin typeface="Courier New"/>
                <a:cs typeface="Courier New"/>
              </a:rPr>
              <a:t>damage, </a:t>
            </a:r>
            <a:r>
              <a:rPr sz="1125" dirty="0">
                <a:latin typeface="Courier New"/>
                <a:cs typeface="Courier New"/>
              </a:rPr>
              <a:t>but</a:t>
            </a:r>
            <a:r>
              <a:rPr sz="1125" spc="-8" dirty="0">
                <a:latin typeface="Courier New"/>
                <a:cs typeface="Courier New"/>
              </a:rPr>
              <a:t> </a:t>
            </a:r>
            <a:r>
              <a:rPr sz="1125" dirty="0">
                <a:latin typeface="Courier New"/>
                <a:cs typeface="Courier New"/>
              </a:rPr>
              <a:t>no</a:t>
            </a:r>
            <a:r>
              <a:rPr sz="1125" spc="-6" dirty="0">
                <a:latin typeface="Courier New"/>
                <a:cs typeface="Courier New"/>
              </a:rPr>
              <a:t> injuries.</a:t>
            </a:r>
            <a:endParaRPr sz="1125" dirty="0">
              <a:latin typeface="Courier New"/>
              <a:cs typeface="Courier New"/>
            </a:endParaRPr>
          </a:p>
          <a:p>
            <a:pPr marR="110729" algn="ctr">
              <a:lnSpc>
                <a:spcPts val="2146"/>
              </a:lnSpc>
              <a:spcBef>
                <a:spcPts val="121"/>
              </a:spcBef>
            </a:pPr>
            <a:r>
              <a:rPr sz="1800" spc="-14" dirty="0">
                <a:latin typeface="DejaVu Serif Condensed"/>
                <a:cs typeface="DejaVu Serif Condensed"/>
              </a:rPr>
              <a:t>𝑠</a:t>
            </a:r>
            <a:r>
              <a:rPr sz="1941" spc="-21" baseline="-15700" dirty="0">
                <a:latin typeface="Noto Sans Math"/>
                <a:cs typeface="Noto Sans Math"/>
              </a:rPr>
              <a:t>1</a:t>
            </a:r>
            <a:endParaRPr sz="1941" baseline="-15700" dirty="0">
              <a:latin typeface="Noto Sans Math"/>
              <a:cs typeface="Noto Sans Math"/>
            </a:endParaRPr>
          </a:p>
          <a:p>
            <a:pPr marR="100013" algn="ctr">
              <a:lnSpc>
                <a:spcPts val="2146"/>
              </a:lnSpc>
              <a:tabLst>
                <a:tab pos="246816" algn="l"/>
                <a:tab pos="605790" algn="l"/>
              </a:tabLst>
            </a:pPr>
            <a:r>
              <a:rPr sz="1800" spc="-28" dirty="0">
                <a:latin typeface="DejaVu Serif Condensed"/>
                <a:cs typeface="DejaVu Serif Condensed"/>
              </a:rPr>
              <a:t>𝑅</a:t>
            </a:r>
            <a:r>
              <a:rPr lang="en-US" sz="1800" spc="-28" dirty="0">
                <a:latin typeface="DejaVu Serif Condensed"/>
                <a:cs typeface="DejaVu Serif Condensed"/>
              </a:rPr>
              <a:t> </a:t>
            </a:r>
            <a:r>
              <a:rPr lang="en-US" sz="1800" dirty="0">
                <a:latin typeface="DejaVu Serif Condensed"/>
                <a:cs typeface="DejaVu Serif Condensed"/>
              </a:rPr>
              <a:t>	</a:t>
            </a:r>
            <a:r>
              <a:rPr sz="1800" spc="-14" dirty="0">
                <a:latin typeface="DejaVu Serif Condensed"/>
                <a:cs typeface="DejaVu Serif Condensed"/>
              </a:rPr>
              <a:t>𝑠</a:t>
            </a:r>
            <a:r>
              <a:rPr sz="1941" spc="-21" baseline="-15700" dirty="0">
                <a:latin typeface="Noto Sans Math"/>
                <a:cs typeface="Noto Sans Math"/>
              </a:rPr>
              <a:t>1</a:t>
            </a:r>
            <a:r>
              <a:rPr sz="1941" baseline="-15700" dirty="0">
                <a:latin typeface="Noto Sans Math"/>
                <a:cs typeface="Noto Sans Math"/>
              </a:rPr>
              <a:t>	</a:t>
            </a:r>
            <a:r>
              <a:rPr sz="1800" dirty="0">
                <a:latin typeface="DejaVu Serif Condensed"/>
                <a:cs typeface="DejaVu Serif Condensed"/>
              </a:rPr>
              <a:t>=</a:t>
            </a:r>
            <a:r>
              <a:rPr sz="1800" spc="-31" dirty="0">
                <a:latin typeface="DejaVu Serif Condensed"/>
                <a:cs typeface="DejaVu Serif Condensed"/>
              </a:rPr>
              <a:t> </a:t>
            </a:r>
            <a:r>
              <a:rPr sz="1800" spc="-14" dirty="0">
                <a:latin typeface="DejaVu Serif Condensed"/>
                <a:cs typeface="DejaVu Serif Condensed"/>
              </a:rPr>
              <a:t>8.0</a:t>
            </a:r>
            <a:endParaRPr sz="1800" dirty="0">
              <a:latin typeface="DejaVu Serif Condensed"/>
              <a:cs typeface="DejaVu Serif Condense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36129" y="2212562"/>
            <a:ext cx="1671638" cy="142426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21431" marR="17145">
              <a:spcBef>
                <a:spcPts val="56"/>
              </a:spcBef>
            </a:pPr>
            <a:r>
              <a:rPr sz="1125" dirty="0">
                <a:latin typeface="Courier New"/>
                <a:cs typeface="Courier New"/>
              </a:rPr>
              <a:t>The</a:t>
            </a:r>
            <a:r>
              <a:rPr sz="1125" spc="-11" dirty="0">
                <a:latin typeface="Courier New"/>
                <a:cs typeface="Courier New"/>
              </a:rPr>
              <a:t> </a:t>
            </a:r>
            <a:r>
              <a:rPr sz="1125" dirty="0">
                <a:latin typeface="Courier New"/>
                <a:cs typeface="Courier New"/>
              </a:rPr>
              <a:t>Bay</a:t>
            </a:r>
            <a:r>
              <a:rPr sz="1125" spc="-8" dirty="0">
                <a:latin typeface="Courier New"/>
                <a:cs typeface="Courier New"/>
              </a:rPr>
              <a:t> </a:t>
            </a:r>
            <a:r>
              <a:rPr sz="1125" dirty="0">
                <a:latin typeface="Courier New"/>
                <a:cs typeface="Courier New"/>
              </a:rPr>
              <a:t>Area</a:t>
            </a:r>
            <a:r>
              <a:rPr sz="1125" spc="-8" dirty="0">
                <a:latin typeface="Courier New"/>
                <a:cs typeface="Courier New"/>
              </a:rPr>
              <a:t> </a:t>
            </a:r>
            <a:r>
              <a:rPr sz="1125" spc="-14" dirty="0">
                <a:latin typeface="Courier New"/>
                <a:cs typeface="Courier New"/>
              </a:rPr>
              <a:t>has </a:t>
            </a:r>
            <a:r>
              <a:rPr sz="1125" dirty="0">
                <a:latin typeface="Courier New"/>
                <a:cs typeface="Courier New"/>
              </a:rPr>
              <a:t>good</a:t>
            </a:r>
            <a:r>
              <a:rPr sz="1125" spc="-20" dirty="0">
                <a:latin typeface="Courier New"/>
                <a:cs typeface="Courier New"/>
              </a:rPr>
              <a:t> </a:t>
            </a:r>
            <a:r>
              <a:rPr sz="1125" dirty="0">
                <a:latin typeface="Courier New"/>
                <a:cs typeface="Courier New"/>
              </a:rPr>
              <a:t>weather</a:t>
            </a:r>
            <a:r>
              <a:rPr sz="1125" spc="-14" dirty="0">
                <a:latin typeface="Courier New"/>
                <a:cs typeface="Courier New"/>
              </a:rPr>
              <a:t> </a:t>
            </a:r>
            <a:r>
              <a:rPr sz="1125" dirty="0">
                <a:latin typeface="Courier New"/>
                <a:cs typeface="Courier New"/>
              </a:rPr>
              <a:t>but</a:t>
            </a:r>
            <a:r>
              <a:rPr sz="1125" spc="-11" dirty="0">
                <a:latin typeface="Courier New"/>
                <a:cs typeface="Courier New"/>
              </a:rPr>
              <a:t> </a:t>
            </a:r>
            <a:r>
              <a:rPr sz="1125" spc="-14" dirty="0">
                <a:latin typeface="Courier New"/>
                <a:cs typeface="Courier New"/>
              </a:rPr>
              <a:t>is </a:t>
            </a:r>
            <a:r>
              <a:rPr sz="1125" dirty="0">
                <a:latin typeface="Courier New"/>
                <a:cs typeface="Courier New"/>
              </a:rPr>
              <a:t>prone</a:t>
            </a:r>
            <a:r>
              <a:rPr sz="1125" spc="-14" dirty="0">
                <a:latin typeface="Courier New"/>
                <a:cs typeface="Courier New"/>
              </a:rPr>
              <a:t> to </a:t>
            </a:r>
            <a:r>
              <a:rPr sz="1125" dirty="0">
                <a:latin typeface="Courier New"/>
                <a:cs typeface="Courier New"/>
              </a:rPr>
              <a:t>earthquakes</a:t>
            </a:r>
            <a:r>
              <a:rPr sz="1125" spc="-31" dirty="0">
                <a:latin typeface="Courier New"/>
                <a:cs typeface="Courier New"/>
              </a:rPr>
              <a:t> </a:t>
            </a:r>
            <a:r>
              <a:rPr sz="1125" spc="-14" dirty="0">
                <a:latin typeface="Courier New"/>
                <a:cs typeface="Courier New"/>
              </a:rPr>
              <a:t>and </a:t>
            </a:r>
            <a:r>
              <a:rPr sz="1125" spc="-6" dirty="0">
                <a:latin typeface="Courier New"/>
                <a:cs typeface="Courier New"/>
              </a:rPr>
              <a:t>wildfires.</a:t>
            </a:r>
            <a:endParaRPr sz="1125">
              <a:latin typeface="Courier New"/>
              <a:cs typeface="Courier New"/>
            </a:endParaRPr>
          </a:p>
          <a:p>
            <a:pPr marR="263605" algn="ctr">
              <a:lnSpc>
                <a:spcPts val="2146"/>
              </a:lnSpc>
              <a:spcBef>
                <a:spcPts val="121"/>
              </a:spcBef>
            </a:pPr>
            <a:r>
              <a:rPr sz="1800" spc="-14" dirty="0">
                <a:latin typeface="DejaVu Serif Condensed"/>
                <a:cs typeface="DejaVu Serif Condensed"/>
              </a:rPr>
              <a:t>𝑠</a:t>
            </a:r>
            <a:r>
              <a:rPr sz="1941" spc="-21" baseline="-15700" dirty="0">
                <a:latin typeface="Noto Sans Math"/>
                <a:cs typeface="Noto Sans Math"/>
              </a:rPr>
              <a:t>2</a:t>
            </a:r>
            <a:endParaRPr sz="1941" baseline="-15700">
              <a:latin typeface="Noto Sans Math"/>
              <a:cs typeface="Noto Sans Math"/>
            </a:endParaRPr>
          </a:p>
          <a:p>
            <a:pPr marR="252889" algn="ctr">
              <a:lnSpc>
                <a:spcPts val="2146"/>
              </a:lnSpc>
              <a:tabLst>
                <a:tab pos="246816" algn="l"/>
                <a:tab pos="611148" algn="l"/>
              </a:tabLst>
            </a:pPr>
            <a:r>
              <a:rPr sz="1800" spc="-28" dirty="0">
                <a:latin typeface="DejaVu Serif Condensed"/>
                <a:cs typeface="DejaVu Serif Condensed"/>
              </a:rPr>
              <a:t>𝑅</a:t>
            </a:r>
            <a:r>
              <a:rPr sz="1800" dirty="0">
                <a:latin typeface="DejaVu Serif Condensed"/>
                <a:cs typeface="DejaVu Serif Condensed"/>
              </a:rPr>
              <a:t>	</a:t>
            </a:r>
            <a:r>
              <a:rPr sz="1800" spc="-14" dirty="0">
                <a:latin typeface="DejaVu Serif Condensed"/>
                <a:cs typeface="DejaVu Serif Condensed"/>
              </a:rPr>
              <a:t>𝑠</a:t>
            </a:r>
            <a:r>
              <a:rPr sz="1941" spc="-21" baseline="-15700" dirty="0">
                <a:latin typeface="Noto Sans Math"/>
                <a:cs typeface="Noto Sans Math"/>
              </a:rPr>
              <a:t>2</a:t>
            </a:r>
            <a:r>
              <a:rPr sz="1941" baseline="-15700" dirty="0">
                <a:latin typeface="Noto Sans Math"/>
                <a:cs typeface="Noto Sans Math"/>
              </a:rPr>
              <a:t>	</a:t>
            </a:r>
            <a:r>
              <a:rPr sz="1800" dirty="0">
                <a:latin typeface="DejaVu Serif Condensed"/>
                <a:cs typeface="DejaVu Serif Condensed"/>
              </a:rPr>
              <a:t>=</a:t>
            </a:r>
            <a:r>
              <a:rPr sz="1800" spc="-31" dirty="0">
                <a:latin typeface="DejaVu Serif Condensed"/>
                <a:cs typeface="DejaVu Serif Condensed"/>
              </a:rPr>
              <a:t> </a:t>
            </a:r>
            <a:r>
              <a:rPr sz="1800" spc="-14" dirty="0">
                <a:latin typeface="DejaVu Serif Condensed"/>
                <a:cs typeface="DejaVu Serif Condensed"/>
              </a:rPr>
              <a:t>1.2</a:t>
            </a:r>
            <a:endParaRPr sz="1800">
              <a:latin typeface="DejaVu Serif Condensed"/>
              <a:cs typeface="DejaVu Serif Condense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7200" y="3804190"/>
            <a:ext cx="7976681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292894" indent="-285750">
              <a:spcBef>
                <a:spcPts val="5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199668" algn="l"/>
              </a:tabLst>
            </a:pPr>
            <a:r>
              <a:rPr sz="1600" dirty="0">
                <a:latin typeface="+mn-lt"/>
                <a:cs typeface="Carlito"/>
              </a:rPr>
              <a:t>Now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want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to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maximize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the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expected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reward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samples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from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our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lang="en-US" sz="1600" spc="-14" dirty="0">
                <a:latin typeface="+mn-lt"/>
                <a:cs typeface="Carlito"/>
              </a:rPr>
              <a:t>L</a:t>
            </a:r>
            <a:r>
              <a:rPr sz="1600" spc="-14" dirty="0">
                <a:latin typeface="+mn-lt"/>
                <a:cs typeface="Carlito"/>
              </a:rPr>
              <a:t>M: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66317" y="4279002"/>
            <a:ext cx="1264040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21431">
              <a:spcBef>
                <a:spcPts val="56"/>
              </a:spcBef>
            </a:pPr>
            <a:r>
              <a:rPr lang="en-US" sz="1600" spc="105" baseline="11574" dirty="0">
                <a:latin typeface="FreeSerif"/>
                <a:cs typeface="FreeSerif"/>
              </a:rPr>
              <a:t>E</a:t>
            </a:r>
            <a:r>
              <a:rPr sz="1600" spc="71" dirty="0">
                <a:latin typeface="FreeSerif"/>
                <a:cs typeface="FreeSerif"/>
              </a:rPr>
              <a:t>𝑠</a:t>
            </a:r>
            <a:r>
              <a:rPr sz="1600" spc="105" baseline="1543" dirty="0">
                <a:latin typeface="FreeSerif"/>
                <a:cs typeface="FreeSerif"/>
              </a:rPr>
              <a:t>̂</a:t>
            </a:r>
            <a:r>
              <a:rPr sz="1600" spc="71" dirty="0">
                <a:latin typeface="FreeSerif"/>
                <a:cs typeface="FreeSerif"/>
              </a:rPr>
              <a:t>~𝑝</a:t>
            </a:r>
            <a:r>
              <a:rPr sz="1600" spc="105" baseline="-15873" dirty="0">
                <a:latin typeface="Noto Sans Math"/>
                <a:cs typeface="Noto Sans Math"/>
              </a:rPr>
              <a:t>𝜃</a:t>
            </a:r>
            <a:r>
              <a:rPr sz="1600" spc="71" dirty="0">
                <a:latin typeface="FreeSerif"/>
                <a:cs typeface="FreeSerif"/>
              </a:rPr>
              <a:t>(𝑠)</a:t>
            </a:r>
            <a:r>
              <a:rPr sz="1600" spc="14" dirty="0">
                <a:latin typeface="FreeSerif"/>
                <a:cs typeface="FreeSerif"/>
              </a:rPr>
              <a:t>  </a:t>
            </a:r>
            <a:r>
              <a:rPr lang="en-US" sz="1600" spc="110" baseline="11574" dirty="0">
                <a:latin typeface="FreeSerif"/>
                <a:cs typeface="FreeSerif"/>
              </a:rPr>
              <a:t>[R</a:t>
            </a:r>
            <a:r>
              <a:rPr sz="1600" spc="110" baseline="11574" dirty="0">
                <a:latin typeface="FreeSerif"/>
                <a:cs typeface="FreeSerif"/>
              </a:rPr>
              <a:t>(𝑠̂)</a:t>
            </a:r>
            <a:r>
              <a:rPr lang="en-US" sz="1600" spc="110" baseline="11574" dirty="0">
                <a:latin typeface="FreeSerif"/>
                <a:cs typeface="FreeSerif"/>
              </a:rPr>
              <a:t>]</a:t>
            </a:r>
            <a:endParaRPr sz="1600" baseline="11574" dirty="0">
              <a:latin typeface="FreeSerif"/>
              <a:cs typeface="Free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00748" y="2233137"/>
            <a:ext cx="1728788" cy="139220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125" dirty="0">
                <a:latin typeface="Courier New"/>
                <a:cs typeface="Courier New"/>
              </a:rPr>
              <a:t>SAN</a:t>
            </a:r>
            <a:r>
              <a:rPr sz="1125" spc="-8" dirty="0">
                <a:latin typeface="Courier New"/>
                <a:cs typeface="Courier New"/>
              </a:rPr>
              <a:t> </a:t>
            </a:r>
            <a:r>
              <a:rPr sz="1125" spc="-6" dirty="0">
                <a:latin typeface="Courier New"/>
                <a:cs typeface="Courier New"/>
              </a:rPr>
              <a:t>FRANCISCO,</a:t>
            </a:r>
            <a:endParaRPr sz="1125" dirty="0">
              <a:latin typeface="Courier New"/>
              <a:cs typeface="Courier New"/>
            </a:endParaRPr>
          </a:p>
          <a:p>
            <a:pPr marL="7144" marR="2858"/>
            <a:r>
              <a:rPr sz="1125" dirty="0">
                <a:latin typeface="Courier New"/>
                <a:cs typeface="Courier New"/>
              </a:rPr>
              <a:t>California</a:t>
            </a:r>
            <a:r>
              <a:rPr sz="1125" spc="-26" dirty="0">
                <a:latin typeface="Courier New"/>
                <a:cs typeface="Courier New"/>
              </a:rPr>
              <a:t> </a:t>
            </a:r>
            <a:r>
              <a:rPr sz="1125" dirty="0">
                <a:latin typeface="Courier New"/>
                <a:cs typeface="Courier New"/>
              </a:rPr>
              <a:t>(CNN)</a:t>
            </a:r>
            <a:r>
              <a:rPr sz="1125" spc="-20" dirty="0">
                <a:latin typeface="Courier New"/>
                <a:cs typeface="Courier New"/>
              </a:rPr>
              <a:t> </a:t>
            </a:r>
            <a:r>
              <a:rPr sz="1125" spc="-6" dirty="0">
                <a:latin typeface="Courier New"/>
                <a:cs typeface="Courier New"/>
              </a:rPr>
              <a:t>-</a:t>
            </a:r>
            <a:r>
              <a:rPr sz="1125" spc="-28" dirty="0">
                <a:latin typeface="Courier New"/>
                <a:cs typeface="Courier New"/>
              </a:rPr>
              <a:t>- </a:t>
            </a:r>
            <a:r>
              <a:rPr sz="1125" dirty="0">
                <a:latin typeface="Courier New"/>
                <a:cs typeface="Courier New"/>
              </a:rPr>
              <a:t>A</a:t>
            </a:r>
            <a:r>
              <a:rPr sz="1125" spc="-14" dirty="0">
                <a:latin typeface="Courier New"/>
                <a:cs typeface="Courier New"/>
              </a:rPr>
              <a:t> </a:t>
            </a:r>
            <a:r>
              <a:rPr sz="1125" dirty="0">
                <a:latin typeface="Courier New"/>
                <a:cs typeface="Courier New"/>
              </a:rPr>
              <a:t>magnitude</a:t>
            </a:r>
            <a:r>
              <a:rPr sz="1125" spc="-14" dirty="0">
                <a:latin typeface="Courier New"/>
                <a:cs typeface="Courier New"/>
              </a:rPr>
              <a:t> 4.2 </a:t>
            </a:r>
            <a:r>
              <a:rPr sz="1125" dirty="0">
                <a:latin typeface="Courier New"/>
                <a:cs typeface="Courier New"/>
              </a:rPr>
              <a:t>earthquake</a:t>
            </a:r>
            <a:r>
              <a:rPr sz="1125" spc="-23" dirty="0">
                <a:latin typeface="Courier New"/>
                <a:cs typeface="Courier New"/>
              </a:rPr>
              <a:t> </a:t>
            </a:r>
            <a:r>
              <a:rPr sz="1125" dirty="0">
                <a:latin typeface="Courier New"/>
                <a:cs typeface="Courier New"/>
              </a:rPr>
              <a:t>shook</a:t>
            </a:r>
            <a:r>
              <a:rPr sz="1125" spc="-20" dirty="0">
                <a:latin typeface="Courier New"/>
                <a:cs typeface="Courier New"/>
              </a:rPr>
              <a:t> </a:t>
            </a:r>
            <a:r>
              <a:rPr sz="1125" spc="-14" dirty="0">
                <a:latin typeface="Courier New"/>
                <a:cs typeface="Courier New"/>
              </a:rPr>
              <a:t>the </a:t>
            </a:r>
            <a:r>
              <a:rPr sz="1125" dirty="0">
                <a:latin typeface="Courier New"/>
                <a:cs typeface="Courier New"/>
              </a:rPr>
              <a:t>San</a:t>
            </a:r>
            <a:r>
              <a:rPr sz="1125" spc="-8" dirty="0">
                <a:latin typeface="Courier New"/>
                <a:cs typeface="Courier New"/>
              </a:rPr>
              <a:t> </a:t>
            </a:r>
            <a:r>
              <a:rPr sz="1125" spc="-6" dirty="0">
                <a:latin typeface="Courier New"/>
                <a:cs typeface="Courier New"/>
              </a:rPr>
              <a:t>Francisco</a:t>
            </a:r>
            <a:endParaRPr sz="1125" dirty="0">
              <a:latin typeface="Courier New"/>
              <a:cs typeface="Courier New"/>
            </a:endParaRPr>
          </a:p>
          <a:p>
            <a:pPr marL="7144"/>
            <a:r>
              <a:rPr sz="1125" spc="-14" dirty="0">
                <a:latin typeface="Courier New"/>
                <a:cs typeface="Courier New"/>
              </a:rPr>
              <a:t>...</a:t>
            </a:r>
            <a:endParaRPr sz="1125" dirty="0">
              <a:latin typeface="Courier New"/>
              <a:cs typeface="Courier New"/>
            </a:endParaRPr>
          </a:p>
          <a:p>
            <a:pPr marL="7144" marR="260390"/>
            <a:r>
              <a:rPr sz="1125" dirty="0">
                <a:latin typeface="Courier New"/>
                <a:cs typeface="Courier New"/>
              </a:rPr>
              <a:t>overturn</a:t>
            </a:r>
            <a:r>
              <a:rPr sz="1125" spc="-23" dirty="0">
                <a:latin typeface="Courier New"/>
                <a:cs typeface="Courier New"/>
              </a:rPr>
              <a:t> </a:t>
            </a:r>
            <a:r>
              <a:rPr sz="1125" spc="-6" dirty="0">
                <a:latin typeface="Courier New"/>
                <a:cs typeface="Courier New"/>
              </a:rPr>
              <a:t>unstable objects.</a:t>
            </a:r>
            <a:endParaRPr sz="1125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12156" y="3420692"/>
            <a:ext cx="350044" cy="211812"/>
          </a:xfrm>
          <a:custGeom>
            <a:avLst/>
            <a:gdLst/>
            <a:ahLst/>
            <a:cxnLst/>
            <a:rect l="l" t="t" r="r" b="b"/>
            <a:pathLst>
              <a:path w="622300" h="376554">
                <a:moveTo>
                  <a:pt x="502132" y="0"/>
                </a:moveTo>
                <a:lnTo>
                  <a:pt x="496773" y="15278"/>
                </a:lnTo>
                <a:lnTo>
                  <a:pt x="518564" y="24734"/>
                </a:lnTo>
                <a:lnTo>
                  <a:pt x="537303" y="37823"/>
                </a:lnTo>
                <a:lnTo>
                  <a:pt x="565632" y="74904"/>
                </a:lnTo>
                <a:lnTo>
                  <a:pt x="582302" y="124937"/>
                </a:lnTo>
                <a:lnTo>
                  <a:pt x="587857" y="186334"/>
                </a:lnTo>
                <a:lnTo>
                  <a:pt x="586462" y="219536"/>
                </a:lnTo>
                <a:lnTo>
                  <a:pt x="575298" y="276781"/>
                </a:lnTo>
                <a:lnTo>
                  <a:pt x="552900" y="321489"/>
                </a:lnTo>
                <a:lnTo>
                  <a:pt x="518823" y="351650"/>
                </a:lnTo>
                <a:lnTo>
                  <a:pt x="497370" y="361149"/>
                </a:lnTo>
                <a:lnTo>
                  <a:pt x="502132" y="376428"/>
                </a:lnTo>
                <a:lnTo>
                  <a:pt x="553480" y="352347"/>
                </a:lnTo>
                <a:lnTo>
                  <a:pt x="591235" y="310654"/>
                </a:lnTo>
                <a:lnTo>
                  <a:pt x="614449" y="254819"/>
                </a:lnTo>
                <a:lnTo>
                  <a:pt x="622185" y="188315"/>
                </a:lnTo>
                <a:lnTo>
                  <a:pt x="620244" y="153807"/>
                </a:lnTo>
                <a:lnTo>
                  <a:pt x="604719" y="92633"/>
                </a:lnTo>
                <a:lnTo>
                  <a:pt x="573927" y="42842"/>
                </a:lnTo>
                <a:lnTo>
                  <a:pt x="529426" y="9853"/>
                </a:lnTo>
                <a:lnTo>
                  <a:pt x="502132" y="0"/>
                </a:lnTo>
                <a:close/>
              </a:path>
              <a:path w="622300" h="376554">
                <a:moveTo>
                  <a:pt x="120053" y="0"/>
                </a:moveTo>
                <a:lnTo>
                  <a:pt x="68832" y="24134"/>
                </a:lnTo>
                <a:lnTo>
                  <a:pt x="31051" y="65976"/>
                </a:lnTo>
                <a:lnTo>
                  <a:pt x="7762" y="121912"/>
                </a:lnTo>
                <a:lnTo>
                  <a:pt x="0" y="188315"/>
                </a:lnTo>
                <a:lnTo>
                  <a:pt x="1935" y="222900"/>
                </a:lnTo>
                <a:lnTo>
                  <a:pt x="17418" y="284070"/>
                </a:lnTo>
                <a:lnTo>
                  <a:pt x="48138" y="333703"/>
                </a:lnTo>
                <a:lnTo>
                  <a:pt x="92682" y="366588"/>
                </a:lnTo>
                <a:lnTo>
                  <a:pt x="120053" y="376428"/>
                </a:lnTo>
                <a:lnTo>
                  <a:pt x="124815" y="361149"/>
                </a:lnTo>
                <a:lnTo>
                  <a:pt x="103367" y="351650"/>
                </a:lnTo>
                <a:lnTo>
                  <a:pt x="84858" y="338431"/>
                </a:lnTo>
                <a:lnTo>
                  <a:pt x="56654" y="300824"/>
                </a:lnTo>
                <a:lnTo>
                  <a:pt x="39909" y="249685"/>
                </a:lnTo>
                <a:lnTo>
                  <a:pt x="34328" y="186334"/>
                </a:lnTo>
                <a:lnTo>
                  <a:pt x="35723" y="154216"/>
                </a:lnTo>
                <a:lnTo>
                  <a:pt x="46886" y="98500"/>
                </a:lnTo>
                <a:lnTo>
                  <a:pt x="69325" y="54547"/>
                </a:lnTo>
                <a:lnTo>
                  <a:pt x="103705" y="24734"/>
                </a:lnTo>
                <a:lnTo>
                  <a:pt x="125412" y="15278"/>
                </a:lnTo>
                <a:lnTo>
                  <a:pt x="1200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object 13"/>
          <p:cNvSpPr/>
          <p:nvPr/>
        </p:nvSpPr>
        <p:spPr>
          <a:xfrm>
            <a:off x="6182445" y="3420692"/>
            <a:ext cx="355402" cy="211812"/>
          </a:xfrm>
          <a:custGeom>
            <a:avLst/>
            <a:gdLst/>
            <a:ahLst/>
            <a:cxnLst/>
            <a:rect l="l" t="t" r="r" b="b"/>
            <a:pathLst>
              <a:path w="631825" h="376554">
                <a:moveTo>
                  <a:pt x="511543" y="0"/>
                </a:moveTo>
                <a:lnTo>
                  <a:pt x="506183" y="15278"/>
                </a:lnTo>
                <a:lnTo>
                  <a:pt x="527974" y="24734"/>
                </a:lnTo>
                <a:lnTo>
                  <a:pt x="546714" y="37823"/>
                </a:lnTo>
                <a:lnTo>
                  <a:pt x="575043" y="74904"/>
                </a:lnTo>
                <a:lnTo>
                  <a:pt x="591708" y="124937"/>
                </a:lnTo>
                <a:lnTo>
                  <a:pt x="597268" y="186334"/>
                </a:lnTo>
                <a:lnTo>
                  <a:pt x="595872" y="219530"/>
                </a:lnTo>
                <a:lnTo>
                  <a:pt x="584709" y="276779"/>
                </a:lnTo>
                <a:lnTo>
                  <a:pt x="562309" y="321489"/>
                </a:lnTo>
                <a:lnTo>
                  <a:pt x="528228" y="351650"/>
                </a:lnTo>
                <a:lnTo>
                  <a:pt x="506780" y="361149"/>
                </a:lnTo>
                <a:lnTo>
                  <a:pt x="511543" y="376428"/>
                </a:lnTo>
                <a:lnTo>
                  <a:pt x="562884" y="352347"/>
                </a:lnTo>
                <a:lnTo>
                  <a:pt x="600633" y="310654"/>
                </a:lnTo>
                <a:lnTo>
                  <a:pt x="623854" y="254819"/>
                </a:lnTo>
                <a:lnTo>
                  <a:pt x="631596" y="188315"/>
                </a:lnTo>
                <a:lnTo>
                  <a:pt x="629655" y="153801"/>
                </a:lnTo>
                <a:lnTo>
                  <a:pt x="614124" y="92632"/>
                </a:lnTo>
                <a:lnTo>
                  <a:pt x="583325" y="42842"/>
                </a:lnTo>
                <a:lnTo>
                  <a:pt x="538829" y="9853"/>
                </a:lnTo>
                <a:lnTo>
                  <a:pt x="511543" y="0"/>
                </a:lnTo>
                <a:close/>
              </a:path>
              <a:path w="631825" h="376554">
                <a:moveTo>
                  <a:pt x="120065" y="0"/>
                </a:moveTo>
                <a:lnTo>
                  <a:pt x="68840" y="24134"/>
                </a:lnTo>
                <a:lnTo>
                  <a:pt x="31064" y="65976"/>
                </a:lnTo>
                <a:lnTo>
                  <a:pt x="7764" y="121907"/>
                </a:lnTo>
                <a:lnTo>
                  <a:pt x="0" y="188315"/>
                </a:lnTo>
                <a:lnTo>
                  <a:pt x="1935" y="222900"/>
                </a:lnTo>
                <a:lnTo>
                  <a:pt x="17418" y="284070"/>
                </a:lnTo>
                <a:lnTo>
                  <a:pt x="48138" y="333703"/>
                </a:lnTo>
                <a:lnTo>
                  <a:pt x="92688" y="366588"/>
                </a:lnTo>
                <a:lnTo>
                  <a:pt x="120065" y="376428"/>
                </a:lnTo>
                <a:lnTo>
                  <a:pt x="124828" y="361149"/>
                </a:lnTo>
                <a:lnTo>
                  <a:pt x="103373" y="351650"/>
                </a:lnTo>
                <a:lnTo>
                  <a:pt x="84859" y="338431"/>
                </a:lnTo>
                <a:lnTo>
                  <a:pt x="56654" y="300824"/>
                </a:lnTo>
                <a:lnTo>
                  <a:pt x="39920" y="249680"/>
                </a:lnTo>
                <a:lnTo>
                  <a:pt x="34340" y="186334"/>
                </a:lnTo>
                <a:lnTo>
                  <a:pt x="35736" y="154216"/>
                </a:lnTo>
                <a:lnTo>
                  <a:pt x="46894" y="98500"/>
                </a:lnTo>
                <a:lnTo>
                  <a:pt x="69325" y="54547"/>
                </a:lnTo>
                <a:lnTo>
                  <a:pt x="103705" y="24734"/>
                </a:lnTo>
                <a:lnTo>
                  <a:pt x="125412" y="15278"/>
                </a:lnTo>
                <a:lnTo>
                  <a:pt x="1200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object 15"/>
          <p:cNvSpPr txBox="1"/>
          <p:nvPr/>
        </p:nvSpPr>
        <p:spPr>
          <a:xfrm>
            <a:off x="5836129" y="4405720"/>
            <a:ext cx="2763122" cy="427129"/>
          </a:xfrm>
          <a:prstGeom prst="rect">
            <a:avLst/>
          </a:prstGeom>
        </p:spPr>
        <p:txBody>
          <a:bodyPr vert="horz" wrap="square" lIns="0" tIns="5358" rIns="0" bIns="0" rtlCol="0">
            <a:spAutoFit/>
          </a:bodyPr>
          <a:lstStyle/>
          <a:p>
            <a:pPr marL="7144" marR="2858" algn="ctr">
              <a:lnSpc>
                <a:spcPct val="100800"/>
              </a:lnSpc>
              <a:spcBef>
                <a:spcPts val="42"/>
              </a:spcBef>
            </a:pPr>
            <a:r>
              <a:rPr dirty="0">
                <a:solidFill>
                  <a:srgbClr val="FF0000"/>
                </a:solidFill>
                <a:latin typeface="+mn-lt"/>
                <a:cs typeface="Carlito"/>
              </a:rPr>
              <a:t>Note:</a:t>
            </a:r>
            <a:r>
              <a:rPr spc="-31" dirty="0">
                <a:solidFill>
                  <a:srgbClr val="610059"/>
                </a:solidFill>
                <a:latin typeface="+mn-lt"/>
                <a:cs typeface="Carlito"/>
              </a:rPr>
              <a:t> </a:t>
            </a: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for</a:t>
            </a:r>
            <a:r>
              <a:rPr spc="-28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mathematical</a:t>
            </a:r>
            <a:r>
              <a:rPr spc="-31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pc="-6" dirty="0">
                <a:solidFill>
                  <a:schemeClr val="bg2"/>
                </a:solidFill>
                <a:latin typeface="+mn-lt"/>
                <a:cs typeface="Carlito"/>
              </a:rPr>
              <a:t>simplicity </a:t>
            </a: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we’re</a:t>
            </a:r>
            <a:r>
              <a:rPr spc="-23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assuming</a:t>
            </a:r>
            <a:r>
              <a:rPr spc="-28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only</a:t>
            </a:r>
            <a:r>
              <a:rPr spc="-26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one</a:t>
            </a:r>
            <a:r>
              <a:rPr spc="-23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pc="-6" dirty="0">
                <a:solidFill>
                  <a:schemeClr val="bg2"/>
                </a:solidFill>
                <a:latin typeface="+mn-lt"/>
                <a:cs typeface="Carlito"/>
              </a:rPr>
              <a:t>“prompt”</a:t>
            </a:r>
            <a:endParaRPr dirty="0">
              <a:solidFill>
                <a:schemeClr val="bg2"/>
              </a:solidFill>
              <a:latin typeface="+mn-lt"/>
              <a:cs typeface="Carlito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6B0F77D-29D9-BB9C-B27E-615E2061C2F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Optimizing for human preferences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5C1E6-7148-0B87-406E-B305625C3FF8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9AA965B-A66C-013F-64CB-A5198CE82B03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4446017"/>
            <a:ext cx="4475016" cy="534121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78594" indent="-171450">
              <a:spcBef>
                <a:spcPts val="405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199668" algn="l"/>
              </a:tabLst>
            </a:pP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First</a:t>
            </a:r>
            <a:r>
              <a:rPr spc="-34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step:</a:t>
            </a:r>
            <a:r>
              <a:rPr spc="-31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instruction</a:t>
            </a:r>
            <a:r>
              <a:rPr spc="-28" dirty="0">
                <a:latin typeface="+mn-lt"/>
                <a:cs typeface="Carlito"/>
              </a:rPr>
              <a:t> </a:t>
            </a:r>
            <a:r>
              <a:rPr spc="-6" dirty="0">
                <a:latin typeface="+mn-lt"/>
                <a:cs typeface="Carlito"/>
              </a:rPr>
              <a:t>tuning!</a:t>
            </a:r>
            <a:endParaRPr dirty="0">
              <a:latin typeface="+mn-lt"/>
              <a:cs typeface="Carlito"/>
            </a:endParaRPr>
          </a:p>
          <a:p>
            <a:pPr marL="178594" indent="-171450">
              <a:spcBef>
                <a:spcPts val="352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199668" algn="l"/>
              </a:tabLst>
            </a:pP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Second</a:t>
            </a:r>
            <a:r>
              <a:rPr spc="-28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+</a:t>
            </a:r>
            <a:r>
              <a:rPr spc="-26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third</a:t>
            </a:r>
            <a:r>
              <a:rPr spc="-26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dirty="0">
                <a:solidFill>
                  <a:schemeClr val="bg2"/>
                </a:solidFill>
                <a:latin typeface="+mn-lt"/>
                <a:cs typeface="Carlito"/>
              </a:rPr>
              <a:t>steps:</a:t>
            </a:r>
            <a:r>
              <a:rPr spc="-28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maximize</a:t>
            </a:r>
            <a:r>
              <a:rPr spc="-26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reward</a:t>
            </a:r>
            <a:r>
              <a:rPr spc="-26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(but</a:t>
            </a:r>
            <a:r>
              <a:rPr spc="-28" dirty="0">
                <a:latin typeface="+mn-lt"/>
                <a:cs typeface="Carlito"/>
              </a:rPr>
              <a:t> </a:t>
            </a:r>
            <a:r>
              <a:rPr spc="-6" dirty="0">
                <a:solidFill>
                  <a:srgbClr val="FF0000"/>
                </a:solidFill>
                <a:latin typeface="+mn-lt"/>
                <a:cs typeface="Carlito"/>
              </a:rPr>
              <a:t>how??</a:t>
            </a:r>
            <a:r>
              <a:rPr spc="-6" dirty="0">
                <a:latin typeface="+mn-lt"/>
                <a:cs typeface="Carlito"/>
              </a:rPr>
              <a:t>)</a:t>
            </a:r>
            <a:endParaRPr dirty="0">
              <a:latin typeface="+mn-lt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2154" y="1143000"/>
            <a:ext cx="5439691" cy="328407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A766B7E-3361-CC27-FE46-AEA3D61BD10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High-level instantiation: RLHF pipeline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18F2DC-2B7E-D2CA-BE3F-6692EE6F17DE}"/>
              </a:ext>
            </a:extLst>
          </p:cNvPr>
          <p:cNvSpPr txBox="1"/>
          <p:nvPr/>
        </p:nvSpPr>
        <p:spPr>
          <a:xfrm>
            <a:off x="7291845" y="491858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72F2013-FCFC-FED0-FDDC-163B9DE8145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376458"/>
            <a:ext cx="5294889" cy="330311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200025" marR="2858" indent="-192881">
              <a:spcBef>
                <a:spcPts val="56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dirty="0">
                <a:latin typeface="+mn-lt"/>
                <a:cs typeface="Carlito"/>
              </a:rPr>
              <a:t>The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field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reinforcement</a:t>
            </a:r>
            <a:r>
              <a:rPr sz="1600" b="1" spc="-26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learning</a:t>
            </a:r>
            <a:r>
              <a:rPr sz="1600" b="1" spc="-28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(RL)</a:t>
            </a:r>
            <a:r>
              <a:rPr sz="1600" b="1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has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studied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these </a:t>
            </a:r>
            <a:r>
              <a:rPr sz="1600" dirty="0">
                <a:latin typeface="+mn-lt"/>
                <a:cs typeface="Carlito"/>
              </a:rPr>
              <a:t>(and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related)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problems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for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many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years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now</a:t>
            </a:r>
            <a:endParaRPr sz="1600" dirty="0">
              <a:latin typeface="+mn-lt"/>
              <a:cs typeface="Carlito"/>
            </a:endParaRPr>
          </a:p>
          <a:p>
            <a:pPr marL="200025">
              <a:spcBef>
                <a:spcPts val="11"/>
              </a:spcBef>
              <a:buClr>
                <a:schemeClr val="bg2"/>
              </a:buClr>
            </a:pPr>
            <a:r>
              <a:rPr sz="1600" dirty="0">
                <a:latin typeface="+mn-lt"/>
                <a:cs typeface="Carlito"/>
              </a:rPr>
              <a:t>[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Williams,</a:t>
            </a:r>
            <a:r>
              <a:rPr sz="1600" u="sng" spc="-2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1992;</a:t>
            </a:r>
            <a:r>
              <a:rPr sz="1600" spc="-31" dirty="0">
                <a:solidFill>
                  <a:srgbClr val="007C92"/>
                </a:solid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Sutton</a:t>
            </a:r>
            <a:r>
              <a:rPr sz="1600" u="sng" spc="-2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and</a:t>
            </a:r>
            <a:r>
              <a:rPr sz="1600" u="sng" spc="-2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Barto,</a:t>
            </a:r>
            <a:r>
              <a:rPr sz="1600" u="sng" spc="-2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1998</a:t>
            </a:r>
            <a:r>
              <a:rPr sz="1600" spc="-6" dirty="0">
                <a:latin typeface="+mn-lt"/>
                <a:cs typeface="Carlito"/>
              </a:rPr>
              <a:t>]</a:t>
            </a:r>
            <a:endParaRPr sz="1600" dirty="0">
              <a:latin typeface="+mn-lt"/>
              <a:cs typeface="Carlito"/>
            </a:endParaRPr>
          </a:p>
          <a:p>
            <a:pPr marL="200025" marR="580787" indent="-192881">
              <a:lnSpc>
                <a:spcPts val="1581"/>
              </a:lnSpc>
              <a:spcBef>
                <a:spcPts val="439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dirty="0">
                <a:latin typeface="+mn-lt"/>
                <a:cs typeface="Carlito"/>
              </a:rPr>
              <a:t>Circa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2013: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resurgence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interest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in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RL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applied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to </a:t>
            </a:r>
            <a:r>
              <a:rPr sz="1600" dirty="0">
                <a:latin typeface="+mn-lt"/>
                <a:cs typeface="Carlito"/>
              </a:rPr>
              <a:t>deep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learning,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game-</a:t>
            </a:r>
            <a:r>
              <a:rPr sz="1600" dirty="0">
                <a:latin typeface="+mn-lt"/>
                <a:cs typeface="Carlito"/>
              </a:rPr>
              <a:t>playing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[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Mnih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et</a:t>
            </a:r>
            <a:r>
              <a:rPr sz="1600" u="sng" spc="-2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al.,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2013</a:t>
            </a:r>
            <a:r>
              <a:rPr sz="1600" spc="-6" dirty="0">
                <a:latin typeface="+mn-lt"/>
                <a:cs typeface="Carlito"/>
              </a:rPr>
              <a:t>]</a:t>
            </a:r>
            <a:endParaRPr sz="1600" dirty="0">
              <a:latin typeface="+mn-lt"/>
              <a:cs typeface="Carlito"/>
            </a:endParaRPr>
          </a:p>
          <a:p>
            <a:pPr marL="200025" marR="498277" indent="-192881">
              <a:lnSpc>
                <a:spcPct val="100400"/>
              </a:lnSpc>
              <a:spcBef>
                <a:spcPts val="296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dirty="0">
                <a:latin typeface="+mn-lt"/>
                <a:cs typeface="Carlito"/>
              </a:rPr>
              <a:t>But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the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interest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in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applying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RL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to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modern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LMs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an </a:t>
            </a:r>
            <a:r>
              <a:rPr sz="1600" dirty="0">
                <a:latin typeface="+mn-lt"/>
                <a:cs typeface="Carlito"/>
              </a:rPr>
              <a:t>even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newer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phenomenon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[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Ziegler</a:t>
            </a:r>
            <a:r>
              <a:rPr sz="1600" u="sng" spc="-2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et</a:t>
            </a:r>
            <a:r>
              <a:rPr sz="1600" u="sng" spc="-3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al.,</a:t>
            </a:r>
            <a:r>
              <a:rPr sz="1600" u="sng" spc="-2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2019;</a:t>
            </a:r>
            <a:r>
              <a:rPr sz="1600" spc="-6" dirty="0">
                <a:solidFill>
                  <a:srgbClr val="007C92"/>
                </a:solid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Stiennon</a:t>
            </a:r>
            <a:r>
              <a:rPr sz="1600" u="sng" spc="-2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et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al.,</a:t>
            </a:r>
            <a:r>
              <a:rPr sz="1600" u="sng" spc="-20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2020;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Ouyang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et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al.,</a:t>
            </a:r>
            <a:r>
              <a:rPr sz="1600" u="sng" spc="-20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2022</a:t>
            </a:r>
            <a:r>
              <a:rPr sz="1600" dirty="0">
                <a:latin typeface="+mn-lt"/>
                <a:cs typeface="Carlito"/>
              </a:rPr>
              <a:t>].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b="1" spc="-11" dirty="0">
                <a:latin typeface="+mn-lt"/>
                <a:cs typeface="Carlito"/>
              </a:rPr>
              <a:t>Why?</a:t>
            </a:r>
            <a:endParaRPr sz="1600" dirty="0">
              <a:latin typeface="+mn-lt"/>
              <a:cs typeface="Carlito"/>
            </a:endParaRPr>
          </a:p>
          <a:p>
            <a:pPr marL="392906" marR="270749" lvl="1" indent="-128588">
              <a:lnSpc>
                <a:spcPct val="100800"/>
              </a:lnSpc>
              <a:spcBef>
                <a:spcPts val="284"/>
              </a:spcBef>
              <a:buClr>
                <a:schemeClr val="bg2"/>
              </a:buClr>
              <a:buFont typeface="Times New Roman"/>
              <a:buChar char="•"/>
              <a:tabLst>
                <a:tab pos="392906" algn="l"/>
              </a:tabLst>
            </a:pPr>
            <a:r>
              <a:rPr sz="1600" dirty="0">
                <a:latin typeface="+mn-lt"/>
                <a:cs typeface="Carlito"/>
              </a:rPr>
              <a:t>RL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w/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LMs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has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commonly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been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viewed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very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spc="-11" dirty="0">
                <a:latin typeface="+mn-lt"/>
                <a:cs typeface="Carlito"/>
              </a:rPr>
              <a:t>hard </a:t>
            </a:r>
            <a:r>
              <a:rPr sz="1600" dirty="0">
                <a:latin typeface="+mn-lt"/>
                <a:cs typeface="Carlito"/>
              </a:rPr>
              <a:t>to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get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right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(</a:t>
            </a:r>
            <a:r>
              <a:rPr sz="1600" dirty="0">
                <a:solidFill>
                  <a:srgbClr val="FF0000"/>
                </a:solidFill>
                <a:latin typeface="+mn-lt"/>
                <a:cs typeface="Carlito"/>
              </a:rPr>
              <a:t>still</a:t>
            </a:r>
            <a:r>
              <a:rPr sz="1600" spc="-14" dirty="0">
                <a:solidFill>
                  <a:srgbClr val="FF0000"/>
                </a:solidFill>
                <a:latin typeface="+mn-lt"/>
                <a:cs typeface="Carlito"/>
              </a:rPr>
              <a:t> </a:t>
            </a:r>
            <a:r>
              <a:rPr sz="1600" spc="-11" dirty="0">
                <a:solidFill>
                  <a:srgbClr val="FF0000"/>
                </a:solidFill>
                <a:latin typeface="+mn-lt"/>
                <a:cs typeface="Carlito"/>
              </a:rPr>
              <a:t>is!</a:t>
            </a:r>
            <a:r>
              <a:rPr sz="1600" spc="-11" dirty="0">
                <a:latin typeface="+mn-lt"/>
                <a:cs typeface="Carlito"/>
              </a:rPr>
              <a:t>)</a:t>
            </a:r>
            <a:endParaRPr sz="1600" dirty="0">
              <a:latin typeface="+mn-lt"/>
              <a:cs typeface="Carlito"/>
            </a:endParaRPr>
          </a:p>
          <a:p>
            <a:pPr marL="392906" marR="543639" lvl="1" indent="-128588">
              <a:lnSpc>
                <a:spcPct val="98800"/>
              </a:lnSpc>
              <a:spcBef>
                <a:spcPts val="371"/>
              </a:spcBef>
              <a:buClr>
                <a:schemeClr val="bg2"/>
              </a:buClr>
              <a:buFont typeface="Times New Roman"/>
              <a:buChar char="•"/>
              <a:tabLst>
                <a:tab pos="392906" algn="l"/>
              </a:tabLst>
            </a:pPr>
            <a:r>
              <a:rPr sz="1600" dirty="0">
                <a:latin typeface="+mn-lt"/>
                <a:cs typeface="Carlito"/>
              </a:rPr>
              <a:t>Newer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advances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in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RL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algorithms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that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work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for </a:t>
            </a:r>
            <a:r>
              <a:rPr sz="1600" dirty="0">
                <a:latin typeface="+mn-lt"/>
                <a:cs typeface="Carlito"/>
              </a:rPr>
              <a:t>large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neural</a:t>
            </a:r>
            <a:r>
              <a:rPr sz="1600" spc="-3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models,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including</a:t>
            </a:r>
            <a:r>
              <a:rPr sz="1600" spc="-3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language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models </a:t>
            </a:r>
            <a:r>
              <a:rPr sz="1600" dirty="0">
                <a:latin typeface="+mn-lt"/>
                <a:cs typeface="Carlito"/>
              </a:rPr>
              <a:t>(e.g.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PPO;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[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Schulman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et</a:t>
            </a:r>
            <a:r>
              <a:rPr sz="1600" u="sng" spc="-2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al.,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2017</a:t>
            </a:r>
            <a:r>
              <a:rPr sz="1600" spc="-6" dirty="0">
                <a:latin typeface="+mn-lt"/>
                <a:cs typeface="Carlito"/>
              </a:rPr>
              <a:t>])</a:t>
            </a:r>
            <a:endParaRPr sz="1600" dirty="0">
              <a:latin typeface="+mn-lt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5432" y="1457325"/>
            <a:ext cx="1870362" cy="2057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6110" y="3614302"/>
            <a:ext cx="1878713" cy="49304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FEFFDA9-5B9A-2868-03DA-B51CD8F04F5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Reinforcement learning to the rescue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F69ED-1177-D53F-ECC7-FB99EF1992F1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3B00628-5E85-E95A-AB71-AAE1BA6B66D1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F8B1632-B658-0A3C-378A-687A8B2F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14" y="2533990"/>
            <a:ext cx="3187981" cy="33634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7200" y="1325023"/>
            <a:ext cx="5939612" cy="312226"/>
          </a:xfrm>
          <a:prstGeom prst="rect">
            <a:avLst/>
          </a:prstGeom>
        </p:spPr>
        <p:txBody>
          <a:bodyPr vert="horz" wrap="square" lIns="0" tIns="65366" rIns="0" bIns="0" rtlCol="0">
            <a:spAutoFit/>
          </a:bodyPr>
          <a:lstStyle/>
          <a:p>
            <a:pPr marL="206812" indent="-192524">
              <a:spcBef>
                <a:spcPts val="515"/>
              </a:spcBef>
              <a:buClr>
                <a:schemeClr val="bg2"/>
              </a:buClr>
              <a:buFont typeface="Times New Roman"/>
              <a:buChar char="•"/>
              <a:tabLst>
                <a:tab pos="206812" algn="l"/>
              </a:tabLst>
            </a:pPr>
            <a:r>
              <a:rPr sz="1600" dirty="0">
                <a:latin typeface="Carlito"/>
                <a:cs typeface="Carlito"/>
              </a:rPr>
              <a:t>How</a:t>
            </a:r>
            <a:r>
              <a:rPr sz="1600" spc="-23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do</a:t>
            </a:r>
            <a:r>
              <a:rPr sz="1600" spc="-23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we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actually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change</a:t>
            </a:r>
            <a:r>
              <a:rPr sz="1600" spc="-17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our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LM</a:t>
            </a:r>
            <a:r>
              <a:rPr sz="1600" spc="-23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parameters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34" dirty="0">
                <a:latin typeface="FreeSerif"/>
                <a:cs typeface="FreeSerif"/>
              </a:rPr>
              <a:t>𝜃</a:t>
            </a:r>
            <a:r>
              <a:rPr sz="1600" spc="-17" dirty="0">
                <a:latin typeface="FreeSerif"/>
                <a:cs typeface="FreeSerif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23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maximize</a:t>
            </a:r>
            <a:r>
              <a:rPr sz="1600" spc="-17" dirty="0">
                <a:latin typeface="Carlito"/>
                <a:cs typeface="Carlito"/>
              </a:rPr>
              <a:t> </a:t>
            </a:r>
            <a:r>
              <a:rPr sz="1600" spc="-6" dirty="0">
                <a:latin typeface="Carlito"/>
                <a:cs typeface="Carlito"/>
              </a:rPr>
              <a:t>this?</a:t>
            </a:r>
            <a:endParaRPr sz="1600" dirty="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7200" y="2095547"/>
            <a:ext cx="5104450" cy="291305"/>
          </a:xfrm>
          <a:prstGeom prst="rect">
            <a:avLst/>
          </a:prstGeom>
        </p:spPr>
        <p:txBody>
          <a:bodyPr vert="horz" wrap="square" lIns="0" tIns="44648" rIns="0" bIns="0" rtlCol="0">
            <a:spAutoFit/>
          </a:bodyPr>
          <a:lstStyle/>
          <a:p>
            <a:pPr marL="213956" indent="-192524">
              <a:spcBef>
                <a:spcPts val="352"/>
              </a:spcBef>
              <a:buClr>
                <a:schemeClr val="bg2"/>
              </a:buClr>
              <a:buFont typeface="Times New Roman"/>
              <a:buChar char="•"/>
              <a:tabLst>
                <a:tab pos="213956" algn="l"/>
              </a:tabLst>
            </a:pPr>
            <a:r>
              <a:rPr sz="1600" dirty="0">
                <a:latin typeface="+mn-lt"/>
                <a:cs typeface="Carlito"/>
              </a:rPr>
              <a:t>Let’s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try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doing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gradient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ascent!</a:t>
            </a:r>
            <a:endParaRPr lang="en-US" sz="1600" spc="68" dirty="0">
              <a:latin typeface="+mn-lt"/>
              <a:cs typeface="Free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200" y="3386280"/>
            <a:ext cx="8229600" cy="1023061"/>
          </a:xfrm>
          <a:prstGeom prst="rect">
            <a:avLst/>
          </a:prstGeom>
        </p:spPr>
        <p:txBody>
          <a:bodyPr vert="horz" wrap="square" lIns="0" tIns="5358" rIns="0" bIns="0" rtlCol="0">
            <a:spAutoFit/>
          </a:bodyPr>
          <a:lstStyle/>
          <a:p>
            <a:pPr marL="200025" marR="288608" indent="-192881">
              <a:lnSpc>
                <a:spcPct val="100800"/>
              </a:lnSpc>
              <a:spcBef>
                <a:spcPts val="42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b="1" dirty="0">
                <a:latin typeface="+mn-lt"/>
                <a:cs typeface="Carlito"/>
              </a:rPr>
              <a:t>Policy</a:t>
            </a:r>
            <a:r>
              <a:rPr sz="1600" b="1" spc="-26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gradient</a:t>
            </a:r>
            <a:r>
              <a:rPr sz="1600" b="1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methods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in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RL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(e.g.,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REINFORCE;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[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Williams,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1992</a:t>
            </a:r>
            <a:r>
              <a:rPr sz="1600" dirty="0">
                <a:latin typeface="+mn-lt"/>
                <a:cs typeface="Carlito"/>
              </a:rPr>
              <a:t>])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give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us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tools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for </a:t>
            </a:r>
            <a:r>
              <a:rPr sz="1600" dirty="0">
                <a:latin typeface="+mn-lt"/>
                <a:cs typeface="Carlito"/>
              </a:rPr>
              <a:t>estimating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and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optimizing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this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objective.</a:t>
            </a:r>
            <a:endParaRPr sz="1600" dirty="0">
              <a:latin typeface="+mn-lt"/>
              <a:cs typeface="Carlito"/>
            </a:endParaRPr>
          </a:p>
          <a:p>
            <a:pPr marL="200025" marR="2858" indent="-192881">
              <a:lnSpc>
                <a:spcPct val="100800"/>
              </a:lnSpc>
              <a:spcBef>
                <a:spcPts val="284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dirty="0">
                <a:latin typeface="+mn-lt"/>
                <a:cs typeface="Carlito"/>
              </a:rPr>
              <a:t>We’ll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describe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i="1" dirty="0">
                <a:solidFill>
                  <a:srgbClr val="FF0000"/>
                </a:solidFill>
                <a:latin typeface="+mn-lt"/>
                <a:cs typeface="Carlito"/>
              </a:rPr>
              <a:t>very</a:t>
            </a:r>
            <a:r>
              <a:rPr sz="1600" i="1" spc="-20" dirty="0">
                <a:solidFill>
                  <a:srgbClr val="FF0000"/>
                </a:solidFill>
                <a:latin typeface="+mn-lt"/>
                <a:cs typeface="Carlito"/>
              </a:rPr>
              <a:t> </a:t>
            </a:r>
            <a:r>
              <a:rPr sz="1600" i="1" spc="-11" dirty="0">
                <a:solidFill>
                  <a:srgbClr val="FF0000"/>
                </a:solidFill>
                <a:latin typeface="+mn-lt"/>
                <a:cs typeface="Carlito"/>
              </a:rPr>
              <a:t>high-</a:t>
            </a:r>
            <a:r>
              <a:rPr sz="1600" i="1" dirty="0">
                <a:solidFill>
                  <a:srgbClr val="FF0000"/>
                </a:solidFill>
                <a:latin typeface="+mn-lt"/>
                <a:cs typeface="Carlito"/>
              </a:rPr>
              <a:t>level</a:t>
            </a:r>
            <a:r>
              <a:rPr sz="1600" i="1" spc="-23" dirty="0">
                <a:solidFill>
                  <a:srgbClr val="C00000"/>
                </a:solidFill>
                <a:latin typeface="+mn-lt"/>
                <a:cs typeface="Carlito"/>
              </a:rPr>
              <a:t> </a:t>
            </a:r>
            <a:r>
              <a:rPr sz="1600" i="1" spc="-6" dirty="0">
                <a:latin typeface="+mn-lt"/>
                <a:cs typeface="Carlito"/>
              </a:rPr>
              <a:t>mathematical</a:t>
            </a:r>
            <a:r>
              <a:rPr sz="1600" i="1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overview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the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simplest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policy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gradient </a:t>
            </a:r>
            <a:r>
              <a:rPr sz="1600" dirty="0">
                <a:latin typeface="+mn-lt"/>
                <a:cs typeface="Carlito"/>
              </a:rPr>
              <a:t>estimator,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but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full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treatment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RL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outside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the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scope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this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course.</a:t>
            </a:r>
            <a:r>
              <a:rPr sz="1600" spc="-26" dirty="0">
                <a:latin typeface="+mn-lt"/>
                <a:cs typeface="Carlito"/>
              </a:rPr>
              <a:t> 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690" y="2917839"/>
            <a:ext cx="1567899" cy="326524"/>
          </a:xfrm>
          <a:prstGeom prst="rect">
            <a:avLst/>
          </a:prstGeom>
        </p:spPr>
        <p:txBody>
          <a:bodyPr vert="horz" wrap="square" lIns="0" tIns="5358" rIns="0" bIns="0" rtlCol="0">
            <a:spAutoFit/>
          </a:bodyPr>
          <a:lstStyle/>
          <a:p>
            <a:pPr marL="7144" marR="2858" algn="ctr">
              <a:lnSpc>
                <a:spcPct val="100800"/>
              </a:lnSpc>
              <a:spcBef>
                <a:spcPts val="42"/>
              </a:spcBef>
            </a:pPr>
            <a:r>
              <a:rPr sz="1050" b="1" dirty="0">
                <a:solidFill>
                  <a:srgbClr val="0070C0"/>
                </a:solidFill>
                <a:latin typeface="Carlito"/>
                <a:cs typeface="Carlito"/>
              </a:rPr>
              <a:t>What</a:t>
            </a:r>
            <a:r>
              <a:rPr sz="1050" b="1" spc="-14" dirty="0">
                <a:solidFill>
                  <a:srgbClr val="0070C0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0070C0"/>
                </a:solidFill>
                <a:latin typeface="Carlito"/>
                <a:cs typeface="Carlito"/>
              </a:rPr>
              <a:t>if</a:t>
            </a:r>
            <a:r>
              <a:rPr sz="1050" b="1" spc="-17" dirty="0">
                <a:solidFill>
                  <a:srgbClr val="0070C0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0070C0"/>
                </a:solidFill>
                <a:latin typeface="Carlito"/>
                <a:cs typeface="Carlito"/>
              </a:rPr>
              <a:t>our</a:t>
            </a:r>
            <a:r>
              <a:rPr sz="1050" b="1" spc="-17" dirty="0">
                <a:solidFill>
                  <a:srgbClr val="0070C0"/>
                </a:solidFill>
                <a:latin typeface="Carlito"/>
                <a:cs typeface="Carlito"/>
              </a:rPr>
              <a:t> </a:t>
            </a:r>
            <a:r>
              <a:rPr sz="1050" b="1" spc="-11" dirty="0">
                <a:solidFill>
                  <a:srgbClr val="0070C0"/>
                </a:solidFill>
                <a:latin typeface="Carlito"/>
                <a:cs typeface="Carlito"/>
              </a:rPr>
              <a:t>reward </a:t>
            </a:r>
            <a:r>
              <a:rPr sz="1050" b="1" dirty="0">
                <a:solidFill>
                  <a:srgbClr val="0070C0"/>
                </a:solidFill>
                <a:latin typeface="Carlito"/>
                <a:cs typeface="Carlito"/>
              </a:rPr>
              <a:t>function</a:t>
            </a:r>
            <a:r>
              <a:rPr sz="1050" b="1" spc="-23" dirty="0">
                <a:solidFill>
                  <a:srgbClr val="0070C0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0070C0"/>
                </a:solidFill>
                <a:latin typeface="Carlito"/>
                <a:cs typeface="Carlito"/>
              </a:rPr>
              <a:t>is</a:t>
            </a:r>
            <a:r>
              <a:rPr sz="1050" b="1" spc="-17" dirty="0">
                <a:solidFill>
                  <a:srgbClr val="0070C0"/>
                </a:solidFill>
                <a:latin typeface="Carlito"/>
                <a:cs typeface="Carlito"/>
              </a:rPr>
              <a:t> </a:t>
            </a:r>
            <a:r>
              <a:rPr sz="1050" b="1" spc="-11" dirty="0">
                <a:solidFill>
                  <a:srgbClr val="0070C0"/>
                </a:solidFill>
                <a:latin typeface="Carlito"/>
                <a:cs typeface="Carlito"/>
              </a:rPr>
              <a:t>non- </a:t>
            </a:r>
            <a:r>
              <a:rPr sz="1050" b="1" spc="-6" dirty="0">
                <a:solidFill>
                  <a:srgbClr val="0070C0"/>
                </a:solidFill>
                <a:latin typeface="Carlito"/>
                <a:cs typeface="Carlito"/>
              </a:rPr>
              <a:t>differentiable??</a:t>
            </a:r>
            <a:endParaRPr sz="1050" dirty="0">
              <a:solidFill>
                <a:srgbClr val="0070C0"/>
              </a:solidFill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56370" y="2836010"/>
            <a:ext cx="275391" cy="233243"/>
          </a:xfrm>
          <a:custGeom>
            <a:avLst/>
            <a:gdLst/>
            <a:ahLst/>
            <a:cxnLst/>
            <a:rect l="l" t="t" r="r" b="b"/>
            <a:pathLst>
              <a:path w="489584" h="414654">
                <a:moveTo>
                  <a:pt x="99826" y="58847"/>
                </a:moveTo>
                <a:lnTo>
                  <a:pt x="75347" y="88037"/>
                </a:lnTo>
                <a:lnTo>
                  <a:pt x="464667" y="414477"/>
                </a:lnTo>
                <a:lnTo>
                  <a:pt x="489153" y="385279"/>
                </a:lnTo>
                <a:lnTo>
                  <a:pt x="99826" y="58847"/>
                </a:lnTo>
                <a:close/>
              </a:path>
              <a:path w="489584" h="414654">
                <a:moveTo>
                  <a:pt x="0" y="0"/>
                </a:moveTo>
                <a:lnTo>
                  <a:pt x="50863" y="117233"/>
                </a:lnTo>
                <a:lnTo>
                  <a:pt x="75347" y="88037"/>
                </a:lnTo>
                <a:lnTo>
                  <a:pt x="60744" y="75793"/>
                </a:lnTo>
                <a:lnTo>
                  <a:pt x="85229" y="46609"/>
                </a:lnTo>
                <a:lnTo>
                  <a:pt x="110089" y="46609"/>
                </a:lnTo>
                <a:lnTo>
                  <a:pt x="124307" y="29654"/>
                </a:lnTo>
                <a:lnTo>
                  <a:pt x="0" y="0"/>
                </a:lnTo>
                <a:close/>
              </a:path>
              <a:path w="489584" h="414654">
                <a:moveTo>
                  <a:pt x="85229" y="46609"/>
                </a:moveTo>
                <a:lnTo>
                  <a:pt x="60744" y="75793"/>
                </a:lnTo>
                <a:lnTo>
                  <a:pt x="75347" y="88037"/>
                </a:lnTo>
                <a:lnTo>
                  <a:pt x="99826" y="58847"/>
                </a:lnTo>
                <a:lnTo>
                  <a:pt x="85229" y="46609"/>
                </a:lnTo>
                <a:close/>
              </a:path>
              <a:path w="489584" h="414654">
                <a:moveTo>
                  <a:pt x="110089" y="46609"/>
                </a:moveTo>
                <a:lnTo>
                  <a:pt x="85229" y="46609"/>
                </a:lnTo>
                <a:lnTo>
                  <a:pt x="99826" y="58847"/>
                </a:lnTo>
                <a:lnTo>
                  <a:pt x="110089" y="46609"/>
                </a:lnTo>
                <a:close/>
              </a:path>
            </a:pathLst>
          </a:custGeom>
          <a:solidFill>
            <a:srgbClr val="610059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sz="1013">
              <a:solidFill>
                <a:srgbClr val="0070C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21963" y="2865704"/>
            <a:ext cx="222528" cy="222171"/>
          </a:xfrm>
          <a:custGeom>
            <a:avLst/>
            <a:gdLst/>
            <a:ahLst/>
            <a:cxnLst/>
            <a:rect l="l" t="t" r="r" b="b"/>
            <a:pathLst>
              <a:path w="395604" h="394970">
                <a:moveTo>
                  <a:pt x="300984" y="67245"/>
                </a:moveTo>
                <a:lnTo>
                  <a:pt x="0" y="367525"/>
                </a:lnTo>
                <a:lnTo>
                  <a:pt x="26898" y="394487"/>
                </a:lnTo>
                <a:lnTo>
                  <a:pt x="327887" y="94215"/>
                </a:lnTo>
                <a:lnTo>
                  <a:pt x="300984" y="67245"/>
                </a:lnTo>
                <a:close/>
              </a:path>
              <a:path w="395604" h="394970">
                <a:moveTo>
                  <a:pt x="377350" y="53797"/>
                </a:moveTo>
                <a:lnTo>
                  <a:pt x="314464" y="53797"/>
                </a:lnTo>
                <a:lnTo>
                  <a:pt x="341375" y="80759"/>
                </a:lnTo>
                <a:lnTo>
                  <a:pt x="327887" y="94215"/>
                </a:lnTo>
                <a:lnTo>
                  <a:pt x="354799" y="121196"/>
                </a:lnTo>
                <a:lnTo>
                  <a:pt x="377350" y="53797"/>
                </a:lnTo>
                <a:close/>
              </a:path>
              <a:path w="395604" h="394970">
                <a:moveTo>
                  <a:pt x="314464" y="53797"/>
                </a:moveTo>
                <a:lnTo>
                  <a:pt x="300984" y="67245"/>
                </a:lnTo>
                <a:lnTo>
                  <a:pt x="327887" y="94215"/>
                </a:lnTo>
                <a:lnTo>
                  <a:pt x="341375" y="80759"/>
                </a:lnTo>
                <a:lnTo>
                  <a:pt x="314464" y="53797"/>
                </a:lnTo>
                <a:close/>
              </a:path>
              <a:path w="395604" h="394970">
                <a:moveTo>
                  <a:pt x="395350" y="0"/>
                </a:moveTo>
                <a:lnTo>
                  <a:pt x="274078" y="40271"/>
                </a:lnTo>
                <a:lnTo>
                  <a:pt x="300984" y="67245"/>
                </a:lnTo>
                <a:lnTo>
                  <a:pt x="314464" y="53797"/>
                </a:lnTo>
                <a:lnTo>
                  <a:pt x="377350" y="53797"/>
                </a:lnTo>
                <a:lnTo>
                  <a:pt x="395350" y="0"/>
                </a:lnTo>
                <a:close/>
              </a:path>
            </a:pathLst>
          </a:custGeom>
          <a:solidFill>
            <a:srgbClr val="610059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93774BA-760E-140D-8F95-BE213093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cs typeface="Carlito"/>
              </a:rPr>
              <a:t>Optimizing</a:t>
            </a:r>
            <a:r>
              <a:rPr lang="en-US" spc="-37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for</a:t>
            </a:r>
            <a:r>
              <a:rPr lang="en-US" spc="-40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human</a:t>
            </a:r>
            <a:r>
              <a:rPr lang="en-US" spc="-37" dirty="0">
                <a:latin typeface="+mj-lt"/>
                <a:cs typeface="Carlito"/>
              </a:rPr>
              <a:t> </a:t>
            </a:r>
            <a:r>
              <a:rPr lang="en-US" spc="-6" dirty="0">
                <a:latin typeface="+mj-lt"/>
                <a:cs typeface="Carlito"/>
              </a:rPr>
              <a:t>preferences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6872D6-FAD6-770A-5D2F-2FA4343F8953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E65032D-2D75-E940-D34F-952D8053CA41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4B2482-D6C6-B8F2-8DB3-A2DFCB89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5" y="1720346"/>
            <a:ext cx="1412445" cy="312225"/>
          </a:xfrm>
          <a:prstGeom prst="rect">
            <a:avLst/>
          </a:prstGeom>
        </p:spPr>
      </p:pic>
      <p:sp>
        <p:nvSpPr>
          <p:cNvPr id="16" name="object 9">
            <a:extLst>
              <a:ext uri="{FF2B5EF4-FFF2-40B4-BE49-F238E27FC236}">
                <a16:creationId xmlns:a16="http://schemas.microsoft.com/office/drawing/2014/main" id="{A56D1364-658D-A78D-89FA-ADCF19059506}"/>
              </a:ext>
            </a:extLst>
          </p:cNvPr>
          <p:cNvSpPr txBox="1"/>
          <p:nvPr/>
        </p:nvSpPr>
        <p:spPr>
          <a:xfrm>
            <a:off x="2590360" y="3017474"/>
            <a:ext cx="1567899" cy="326524"/>
          </a:xfrm>
          <a:prstGeom prst="rect">
            <a:avLst/>
          </a:prstGeom>
        </p:spPr>
        <p:txBody>
          <a:bodyPr vert="horz" wrap="square" lIns="0" tIns="5358" rIns="0" bIns="0" rtlCol="0">
            <a:spAutoFit/>
          </a:bodyPr>
          <a:lstStyle/>
          <a:p>
            <a:pPr marL="7144" marR="2858" algn="ctr">
              <a:lnSpc>
                <a:spcPct val="100800"/>
              </a:lnSpc>
              <a:spcBef>
                <a:spcPts val="42"/>
              </a:spcBef>
            </a:pPr>
            <a:r>
              <a:rPr lang="en-US" sz="1050" b="1" dirty="0">
                <a:solidFill>
                  <a:srgbClr val="0070C0"/>
                </a:solidFill>
                <a:latin typeface="Carlito"/>
                <a:cs typeface="Carlito"/>
              </a:rPr>
              <a:t>How do we estimate expectation?</a:t>
            </a:r>
            <a:endParaRPr lang="en-US" sz="1050" dirty="0">
              <a:solidFill>
                <a:srgbClr val="0070C0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8645A-C86F-AD55-FF7A-1B32A2367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A1A720-7BC9-F4A3-0B56-CE713DC30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cs typeface="Carlito"/>
              </a:rPr>
              <a:t>More Interesting Examples of NLG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DCEAC-AE4B-7DBA-8DAD-553DFF88D628}"/>
              </a:ext>
            </a:extLst>
          </p:cNvPr>
          <p:cNvSpPr txBox="1"/>
          <p:nvPr/>
        </p:nvSpPr>
        <p:spPr>
          <a:xfrm>
            <a:off x="3412375" y="4912668"/>
            <a:ext cx="5827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﻿Xiang Lisa Li, Antoine </a:t>
            </a:r>
            <a:r>
              <a:rPr lang="en-US" sz="900" dirty="0" err="1"/>
              <a:t>Bosselut</a:t>
            </a:r>
            <a:r>
              <a:rPr lang="en-US" sz="900" dirty="0"/>
              <a:t>, Chris Maning - </a:t>
            </a:r>
            <a:r>
              <a:rPr lang="en-US" sz="900" dirty="0">
                <a:hlinkClick r:id="rId2"/>
              </a:rPr>
              <a:t>https://web.stanford.edu/class/archive/cs/cs224n/cs224n.1234/</a:t>
            </a:r>
            <a:r>
              <a:rPr lang="en-US" sz="900" dirty="0"/>
              <a:t>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128DC71-81AD-17D8-9927-7E7C5EDB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81FDC-D345-DF25-E05A-F505A4474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0" y="1143000"/>
            <a:ext cx="8349979" cy="360045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A5528A0-55B8-CD03-B35F-B170C2BBE3CA}"/>
              </a:ext>
            </a:extLst>
          </p:cNvPr>
          <p:cNvSpPr/>
          <p:nvPr/>
        </p:nvSpPr>
        <p:spPr>
          <a:xfrm>
            <a:off x="249382" y="4322618"/>
            <a:ext cx="482138" cy="5900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48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63">
            <a:extLst>
              <a:ext uri="{FF2B5EF4-FFF2-40B4-BE49-F238E27FC236}">
                <a16:creationId xmlns:a16="http://schemas.microsoft.com/office/drawing/2014/main" id="{C611A9E0-3D66-424F-599A-8F28442D2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latin typeface="Carlito"/>
                <a:cs typeface="Carlito"/>
              </a:rPr>
              <a:t>A</a:t>
            </a:r>
            <a:r>
              <a:rPr lang="en-US" spc="-37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(very!)</a:t>
            </a:r>
            <a:r>
              <a:rPr lang="en-US" spc="-34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brief</a:t>
            </a:r>
            <a:r>
              <a:rPr lang="en-US" spc="-37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introduction</a:t>
            </a:r>
            <a:r>
              <a:rPr lang="en-US" spc="-34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to</a:t>
            </a:r>
            <a:r>
              <a:rPr lang="en-US" spc="-37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policy</a:t>
            </a:r>
            <a:r>
              <a:rPr lang="en-US" spc="-37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gradient/REINFORCE</a:t>
            </a:r>
            <a:r>
              <a:rPr lang="en-US" spc="-37" dirty="0">
                <a:latin typeface="Carlito"/>
                <a:cs typeface="Carlito"/>
              </a:rPr>
              <a:t> </a:t>
            </a:r>
            <a:r>
              <a:rPr lang="en-US" sz="1125" dirty="0">
                <a:latin typeface="Carlito"/>
                <a:cs typeface="Carlito"/>
              </a:rPr>
              <a:t>[Williams,</a:t>
            </a:r>
            <a:r>
              <a:rPr lang="en-US" sz="1125" spc="-26" dirty="0">
                <a:latin typeface="Carlito"/>
                <a:cs typeface="Carlito"/>
              </a:rPr>
              <a:t> </a:t>
            </a:r>
            <a:r>
              <a:rPr lang="en-US" sz="1125" spc="-6" dirty="0">
                <a:latin typeface="Carlito"/>
                <a:cs typeface="Carlito"/>
              </a:rPr>
              <a:t>1992]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B4930F-8C68-D782-1659-C24479C800BC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1A24F31-C81B-B9D3-522A-43F0571E2C7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84899-68C1-939C-3C78-278692B6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38" y="1249615"/>
            <a:ext cx="8158324" cy="346791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6DF81D2C-A49F-8A6D-0CEA-1D1026E19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latin typeface="Carlito"/>
                <a:cs typeface="Carlito"/>
              </a:rPr>
              <a:t>A</a:t>
            </a:r>
            <a:r>
              <a:rPr lang="en-US" spc="-37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(very!)</a:t>
            </a:r>
            <a:r>
              <a:rPr lang="en-US" spc="-34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brief</a:t>
            </a:r>
            <a:r>
              <a:rPr lang="en-US" spc="-37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introduction</a:t>
            </a:r>
            <a:r>
              <a:rPr lang="en-US" spc="-34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to</a:t>
            </a:r>
            <a:r>
              <a:rPr lang="en-US" spc="-37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policy</a:t>
            </a:r>
            <a:r>
              <a:rPr lang="en-US" spc="-37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gradient/REINFORCE</a:t>
            </a:r>
            <a:r>
              <a:rPr lang="en-US" spc="-37" dirty="0">
                <a:latin typeface="Carlito"/>
                <a:cs typeface="Carlito"/>
              </a:rPr>
              <a:t> </a:t>
            </a:r>
            <a:r>
              <a:rPr lang="en-US" sz="1125" dirty="0">
                <a:latin typeface="Carlito"/>
                <a:cs typeface="Carlito"/>
              </a:rPr>
              <a:t>[Williams,</a:t>
            </a:r>
            <a:r>
              <a:rPr lang="en-US" sz="1125" spc="-26" dirty="0">
                <a:latin typeface="Carlito"/>
                <a:cs typeface="Carlito"/>
              </a:rPr>
              <a:t> </a:t>
            </a:r>
            <a:r>
              <a:rPr lang="en-US" sz="1125" spc="-6" dirty="0">
                <a:latin typeface="Carlito"/>
                <a:cs typeface="Carlito"/>
              </a:rPr>
              <a:t>1992]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2B01E-A64A-92D5-9162-721E4C617DE9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03A0D35-C215-5AB6-09BC-B5F81E0953D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5069D-8777-DFA2-8AD2-F478CB56B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2832"/>
            <a:ext cx="6900897" cy="3379134"/>
          </a:xfrm>
          <a:prstGeom prst="rect">
            <a:avLst/>
          </a:prstGeom>
        </p:spPr>
      </p:pic>
      <p:pic>
        <p:nvPicPr>
          <p:cNvPr id="1026" name="Picture 2" descr="Logarithmic Functions and Their Graphs">
            <a:extLst>
              <a:ext uri="{FF2B5EF4-FFF2-40B4-BE49-F238E27FC236}">
                <a16:creationId xmlns:a16="http://schemas.microsoft.com/office/drawing/2014/main" id="{7E257279-EC61-BE75-80A8-9FF5BE9AF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9" r="19476"/>
          <a:stretch/>
        </p:blipFill>
        <p:spPr bwMode="auto">
          <a:xfrm>
            <a:off x="7279533" y="3105187"/>
            <a:ext cx="1580740" cy="116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8FF598-CB46-4CD4-47E1-4095A5F0D19F}"/>
              </a:ext>
            </a:extLst>
          </p:cNvPr>
          <p:cNvSpPr/>
          <p:nvPr/>
        </p:nvSpPr>
        <p:spPr>
          <a:xfrm>
            <a:off x="7279533" y="3687764"/>
            <a:ext cx="252483" cy="582578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57200" y="1286094"/>
            <a:ext cx="7638273" cy="1519929"/>
          </a:xfrm>
          <a:prstGeom prst="rect">
            <a:avLst/>
          </a:prstGeom>
        </p:spPr>
        <p:txBody>
          <a:bodyPr vert="horz" wrap="square" lIns="0" tIns="19646" rIns="0" bIns="0" rtlCol="0">
            <a:spAutoFit/>
          </a:bodyPr>
          <a:lstStyle/>
          <a:p>
            <a:pPr marL="200025" marR="2858" indent="-192881" algn="just">
              <a:lnSpc>
                <a:spcPts val="1564"/>
              </a:lnSpc>
              <a:spcBef>
                <a:spcPts val="155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  <a:tab pos="5264230" algn="l"/>
                <a:tab pos="5418177" algn="l"/>
              </a:tabLst>
            </a:pPr>
            <a:r>
              <a:rPr sz="1600" dirty="0">
                <a:solidFill>
                  <a:schemeClr val="bg2"/>
                </a:solidFill>
                <a:latin typeface="+mn-lt"/>
                <a:cs typeface="Carlito"/>
              </a:rPr>
              <a:t>Awesome: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now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for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any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arbitrary,</a:t>
            </a:r>
            <a:r>
              <a:rPr sz="1600" b="1" spc="-28" dirty="0">
                <a:latin typeface="+mn-lt"/>
                <a:cs typeface="Carlito"/>
              </a:rPr>
              <a:t> </a:t>
            </a:r>
            <a:r>
              <a:rPr sz="1600" b="1" spc="-6" dirty="0">
                <a:latin typeface="+mn-lt"/>
                <a:cs typeface="Carlito"/>
              </a:rPr>
              <a:t>non-</a:t>
            </a:r>
            <a:r>
              <a:rPr sz="1600" b="1" dirty="0">
                <a:latin typeface="+mn-lt"/>
                <a:cs typeface="Carlito"/>
              </a:rPr>
              <a:t>differentiable</a:t>
            </a:r>
            <a:r>
              <a:rPr sz="1600" b="1" spc="-28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reward</a:t>
            </a:r>
            <a:r>
              <a:rPr sz="1600" b="1" spc="-31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function</a:t>
            </a:r>
            <a:r>
              <a:rPr sz="1600" b="1" spc="-28" dirty="0">
                <a:latin typeface="+mn-lt"/>
                <a:cs typeface="Carlito"/>
              </a:rPr>
              <a:t> </a:t>
            </a:r>
            <a:r>
              <a:rPr sz="1600" spc="-28" dirty="0">
                <a:latin typeface="+mn-lt"/>
                <a:cs typeface="FreeSerif"/>
              </a:rPr>
              <a:t>𝑅</a:t>
            </a:r>
            <a:r>
              <a:rPr lang="en-US" sz="1600" spc="-28" dirty="0">
                <a:latin typeface="+mn-lt"/>
                <a:cs typeface="FreeSerif"/>
              </a:rPr>
              <a:t>(s)</a:t>
            </a:r>
            <a:r>
              <a:rPr sz="1600" dirty="0">
                <a:latin typeface="+mn-lt"/>
                <a:cs typeface="Carlito"/>
              </a:rPr>
              <a:t>,</a:t>
            </a:r>
            <a:r>
              <a:rPr sz="1600" spc="-1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we</a:t>
            </a:r>
            <a:r>
              <a:rPr sz="1600" spc="-6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can </a:t>
            </a:r>
            <a:r>
              <a:rPr sz="1600" dirty="0">
                <a:latin typeface="+mn-lt"/>
                <a:cs typeface="Carlito"/>
              </a:rPr>
              <a:t>train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our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language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model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to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maximize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expected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reward.</a:t>
            </a:r>
            <a:endParaRPr sz="1600" dirty="0">
              <a:latin typeface="+mn-lt"/>
              <a:cs typeface="Carlito"/>
            </a:endParaRPr>
          </a:p>
          <a:p>
            <a:pPr marL="199668" indent="-192524" algn="just">
              <a:spcBef>
                <a:spcPts val="310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sz="1600" dirty="0">
                <a:latin typeface="+mn-lt"/>
                <a:cs typeface="Carlito"/>
              </a:rPr>
              <a:t>Not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so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fast!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(</a:t>
            </a:r>
            <a:r>
              <a:rPr sz="1600" dirty="0">
                <a:solidFill>
                  <a:srgbClr val="FF0000"/>
                </a:solidFill>
                <a:latin typeface="+mn-lt"/>
                <a:cs typeface="Carlito"/>
              </a:rPr>
              <a:t>Why</a:t>
            </a:r>
            <a:r>
              <a:rPr sz="1600" spc="-20" dirty="0">
                <a:solidFill>
                  <a:srgbClr val="FF0000"/>
                </a:solidFill>
                <a:latin typeface="+mn-lt"/>
                <a:cs typeface="Carlito"/>
              </a:rPr>
              <a:t> </a:t>
            </a:r>
            <a:r>
              <a:rPr sz="1600" spc="-11" dirty="0">
                <a:solidFill>
                  <a:srgbClr val="FF0000"/>
                </a:solidFill>
                <a:latin typeface="+mn-lt"/>
                <a:cs typeface="Carlito"/>
              </a:rPr>
              <a:t>not?</a:t>
            </a:r>
            <a:r>
              <a:rPr sz="1600" spc="-11" dirty="0">
                <a:latin typeface="+mn-lt"/>
                <a:cs typeface="Carlito"/>
              </a:rPr>
              <a:t>)</a:t>
            </a:r>
            <a:endParaRPr sz="1600" dirty="0">
              <a:latin typeface="+mn-lt"/>
              <a:cs typeface="Carlito"/>
            </a:endParaRPr>
          </a:p>
          <a:p>
            <a:pPr marL="199668" indent="-192524" algn="just">
              <a:spcBef>
                <a:spcPts val="299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sz="1600" dirty="0">
                <a:solidFill>
                  <a:srgbClr val="FF0000"/>
                </a:solidFill>
                <a:latin typeface="+mn-lt"/>
                <a:cs typeface="Carlito"/>
              </a:rPr>
              <a:t>Problem</a:t>
            </a:r>
            <a:r>
              <a:rPr sz="1600" spc="-8" dirty="0">
                <a:solidFill>
                  <a:srgbClr val="FF0000"/>
                </a:solidFill>
                <a:latin typeface="+mn-lt"/>
                <a:cs typeface="Carlito"/>
              </a:rPr>
              <a:t> </a:t>
            </a:r>
            <a:r>
              <a:rPr sz="1600" dirty="0">
                <a:solidFill>
                  <a:srgbClr val="FF0000"/>
                </a:solidFill>
                <a:latin typeface="+mn-lt"/>
                <a:cs typeface="Carlito"/>
              </a:rPr>
              <a:t>1:</a:t>
            </a:r>
            <a:r>
              <a:rPr sz="1600" spc="-3" dirty="0">
                <a:solidFill>
                  <a:srgbClr val="FF0000"/>
                </a:solidFill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human-</a:t>
            </a:r>
            <a:r>
              <a:rPr sz="1600" spc="-11" dirty="0">
                <a:latin typeface="+mn-lt"/>
                <a:cs typeface="Carlito"/>
              </a:rPr>
              <a:t>in-</a:t>
            </a:r>
            <a:r>
              <a:rPr sz="1600" spc="-6" dirty="0">
                <a:latin typeface="+mn-lt"/>
                <a:cs typeface="Carlito"/>
              </a:rPr>
              <a:t>the-</a:t>
            </a:r>
            <a:r>
              <a:rPr sz="1600" dirty="0">
                <a:latin typeface="+mn-lt"/>
                <a:cs typeface="Carlito"/>
              </a:rPr>
              <a:t>loop</a:t>
            </a:r>
            <a:r>
              <a:rPr sz="1600" spc="-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is</a:t>
            </a:r>
            <a:r>
              <a:rPr sz="1600" spc="-6" dirty="0">
                <a:latin typeface="+mn-lt"/>
                <a:cs typeface="Carlito"/>
              </a:rPr>
              <a:t> expensive!</a:t>
            </a:r>
            <a:endParaRPr sz="1600" dirty="0">
              <a:latin typeface="+mn-lt"/>
              <a:cs typeface="Carlito"/>
            </a:endParaRPr>
          </a:p>
          <a:p>
            <a:pPr marL="392906" marR="572214" lvl="1" indent="-128588" algn="just">
              <a:lnSpc>
                <a:spcPct val="100800"/>
              </a:lnSpc>
              <a:spcBef>
                <a:spcPts val="338"/>
              </a:spcBef>
              <a:buClr>
                <a:schemeClr val="bg2"/>
              </a:buClr>
              <a:buFont typeface="Times New Roman"/>
              <a:buChar char="•"/>
              <a:tabLst>
                <a:tab pos="392906" algn="l"/>
              </a:tabLst>
            </a:pPr>
            <a:r>
              <a:rPr sz="1600" dirty="0">
                <a:solidFill>
                  <a:schemeClr val="bg2"/>
                </a:solidFill>
                <a:latin typeface="+mn-lt"/>
                <a:cs typeface="Carlito"/>
              </a:rPr>
              <a:t>Solution:</a:t>
            </a:r>
            <a:r>
              <a:rPr sz="1600" spc="-34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instead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directly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asking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humans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for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preferences,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model</a:t>
            </a:r>
            <a:r>
              <a:rPr sz="1600" b="1" spc="-31" dirty="0">
                <a:latin typeface="+mn-lt"/>
                <a:cs typeface="Carlito"/>
              </a:rPr>
              <a:t> </a:t>
            </a:r>
            <a:r>
              <a:rPr sz="1600" b="1" spc="-6" dirty="0">
                <a:latin typeface="+mn-lt"/>
                <a:cs typeface="Carlito"/>
              </a:rPr>
              <a:t>their </a:t>
            </a:r>
            <a:r>
              <a:rPr sz="1600" b="1" dirty="0">
                <a:latin typeface="+mn-lt"/>
                <a:cs typeface="Carlito"/>
              </a:rPr>
              <a:t>preferences</a:t>
            </a:r>
            <a:r>
              <a:rPr sz="1600" b="1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as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separate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(NLP)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problem!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[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Knox</a:t>
            </a:r>
            <a:r>
              <a:rPr sz="1600" u="sng" spc="-3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and</a:t>
            </a:r>
            <a:r>
              <a:rPr sz="1600" u="sng" spc="-2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Stone,</a:t>
            </a:r>
            <a:r>
              <a:rPr sz="1600" u="sng" spc="-2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2009</a:t>
            </a:r>
            <a:r>
              <a:rPr sz="1600" spc="-6" dirty="0">
                <a:latin typeface="+mn-lt"/>
                <a:cs typeface="Carlito"/>
              </a:rPr>
              <a:t>]</a:t>
            </a:r>
            <a:endParaRPr sz="1600" dirty="0">
              <a:latin typeface="+mn-lt"/>
              <a:cs typeface="Carlit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D85327-8D34-71E3-C6F2-4C1B926D6FBD}"/>
              </a:ext>
            </a:extLst>
          </p:cNvPr>
          <p:cNvGrpSpPr/>
          <p:nvPr/>
        </p:nvGrpSpPr>
        <p:grpSpPr>
          <a:xfrm>
            <a:off x="1682550" y="3134106"/>
            <a:ext cx="6363226" cy="1609344"/>
            <a:chOff x="1682550" y="3134106"/>
            <a:chExt cx="6363226" cy="1609344"/>
          </a:xfrm>
        </p:grpSpPr>
        <p:sp>
          <p:nvSpPr>
            <p:cNvPr id="6" name="object 6"/>
            <p:cNvSpPr txBox="1"/>
            <p:nvPr/>
          </p:nvSpPr>
          <p:spPr>
            <a:xfrm>
              <a:off x="1682550" y="3134106"/>
              <a:ext cx="1500188" cy="1424268"/>
            </a:xfrm>
            <a:prstGeom prst="rect">
              <a:avLst/>
            </a:prstGeom>
          </p:spPr>
          <p:txBody>
            <a:bodyPr vert="horz" wrap="square" lIns="0" tIns="7144" rIns="0" bIns="0" rtlCol="0">
              <a:spAutoFit/>
            </a:bodyPr>
            <a:lstStyle/>
            <a:p>
              <a:pPr marL="21431" marR="17145">
                <a:spcBef>
                  <a:spcPts val="56"/>
                </a:spcBef>
              </a:pPr>
              <a:r>
                <a:rPr sz="1125" dirty="0">
                  <a:latin typeface="Courier New"/>
                  <a:cs typeface="Courier New"/>
                </a:rPr>
                <a:t>An</a:t>
              </a:r>
              <a:r>
                <a:rPr sz="1125" spc="-17" dirty="0">
                  <a:latin typeface="Courier New"/>
                  <a:cs typeface="Courier New"/>
                </a:rPr>
                <a:t> </a:t>
              </a:r>
              <a:r>
                <a:rPr sz="1125" dirty="0">
                  <a:latin typeface="Courier New"/>
                  <a:cs typeface="Courier New"/>
                </a:rPr>
                <a:t>earthquake</a:t>
              </a:r>
              <a:r>
                <a:rPr sz="1125" spc="-17" dirty="0">
                  <a:latin typeface="Courier New"/>
                  <a:cs typeface="Courier New"/>
                </a:rPr>
                <a:t> </a:t>
              </a:r>
              <a:r>
                <a:rPr sz="1125" spc="-14" dirty="0">
                  <a:latin typeface="Courier New"/>
                  <a:cs typeface="Courier New"/>
                </a:rPr>
                <a:t>hit </a:t>
              </a:r>
              <a:r>
                <a:rPr sz="1125" dirty="0">
                  <a:latin typeface="Courier New"/>
                  <a:cs typeface="Courier New"/>
                </a:rPr>
                <a:t>San</a:t>
              </a:r>
              <a:r>
                <a:rPr sz="1125" spc="-8" dirty="0">
                  <a:latin typeface="Courier New"/>
                  <a:cs typeface="Courier New"/>
                </a:rPr>
                <a:t> </a:t>
              </a:r>
              <a:r>
                <a:rPr sz="1125" spc="-6" dirty="0">
                  <a:latin typeface="Courier New"/>
                  <a:cs typeface="Courier New"/>
                </a:rPr>
                <a:t>Francisco.</a:t>
              </a:r>
              <a:endParaRPr sz="1125" dirty="0">
                <a:latin typeface="Courier New"/>
                <a:cs typeface="Courier New"/>
              </a:endParaRPr>
            </a:p>
            <a:p>
              <a:pPr marL="21431" marR="103227"/>
              <a:r>
                <a:rPr sz="1125" dirty="0">
                  <a:latin typeface="Courier New"/>
                  <a:cs typeface="Courier New"/>
                </a:rPr>
                <a:t>There</a:t>
              </a:r>
              <a:r>
                <a:rPr sz="1125" spc="-11" dirty="0">
                  <a:latin typeface="Courier New"/>
                  <a:cs typeface="Courier New"/>
                </a:rPr>
                <a:t> </a:t>
              </a:r>
              <a:r>
                <a:rPr sz="1125" dirty="0">
                  <a:latin typeface="Courier New"/>
                  <a:cs typeface="Courier New"/>
                </a:rPr>
                <a:t>was</a:t>
              </a:r>
              <a:r>
                <a:rPr sz="1125" spc="-11" dirty="0">
                  <a:latin typeface="Courier New"/>
                  <a:cs typeface="Courier New"/>
                </a:rPr>
                <a:t> </a:t>
              </a:r>
              <a:r>
                <a:rPr sz="1125" spc="-6" dirty="0">
                  <a:latin typeface="Courier New"/>
                  <a:cs typeface="Courier New"/>
                </a:rPr>
                <a:t>minor </a:t>
              </a:r>
              <a:r>
                <a:rPr sz="1125" dirty="0">
                  <a:latin typeface="Courier New"/>
                  <a:cs typeface="Courier New"/>
                </a:rPr>
                <a:t>property</a:t>
              </a:r>
              <a:r>
                <a:rPr sz="1125" spc="-23" dirty="0">
                  <a:latin typeface="Courier New"/>
                  <a:cs typeface="Courier New"/>
                </a:rPr>
                <a:t> </a:t>
              </a:r>
              <a:r>
                <a:rPr sz="1125" spc="-6" dirty="0">
                  <a:latin typeface="Courier New"/>
                  <a:cs typeface="Courier New"/>
                </a:rPr>
                <a:t>damage, </a:t>
              </a:r>
              <a:r>
                <a:rPr sz="1125" dirty="0">
                  <a:latin typeface="Courier New"/>
                  <a:cs typeface="Courier New"/>
                </a:rPr>
                <a:t>but</a:t>
              </a:r>
              <a:r>
                <a:rPr sz="1125" spc="-8" dirty="0">
                  <a:latin typeface="Courier New"/>
                  <a:cs typeface="Courier New"/>
                </a:rPr>
                <a:t> </a:t>
              </a:r>
              <a:r>
                <a:rPr sz="1125" dirty="0">
                  <a:latin typeface="Courier New"/>
                  <a:cs typeface="Courier New"/>
                </a:rPr>
                <a:t>no</a:t>
              </a:r>
              <a:r>
                <a:rPr sz="1125" spc="-6" dirty="0">
                  <a:latin typeface="Courier New"/>
                  <a:cs typeface="Courier New"/>
                </a:rPr>
                <a:t> injuries.</a:t>
              </a:r>
              <a:endParaRPr sz="1125" dirty="0">
                <a:latin typeface="Courier New"/>
                <a:cs typeface="Courier New"/>
              </a:endParaRPr>
            </a:p>
            <a:p>
              <a:pPr marR="110729" algn="ctr">
                <a:lnSpc>
                  <a:spcPts val="2146"/>
                </a:lnSpc>
                <a:spcBef>
                  <a:spcPts val="121"/>
                </a:spcBef>
              </a:pPr>
              <a:r>
                <a:rPr sz="1800" spc="-14" dirty="0">
                  <a:latin typeface="DejaVu Serif Condensed"/>
                  <a:cs typeface="DejaVu Serif Condensed"/>
                </a:rPr>
                <a:t>𝑠</a:t>
              </a:r>
              <a:r>
                <a:rPr sz="1941" spc="-21" baseline="-15700" dirty="0">
                  <a:latin typeface="Noto Sans Math"/>
                  <a:cs typeface="Noto Sans Math"/>
                </a:rPr>
                <a:t>1</a:t>
              </a:r>
              <a:endParaRPr sz="1941" baseline="-15700" dirty="0">
                <a:latin typeface="Noto Sans Math"/>
                <a:cs typeface="Noto Sans Math"/>
              </a:endParaRPr>
            </a:p>
            <a:p>
              <a:pPr marR="100013" algn="ctr">
                <a:lnSpc>
                  <a:spcPts val="2146"/>
                </a:lnSpc>
                <a:tabLst>
                  <a:tab pos="246816" algn="l"/>
                  <a:tab pos="605790" algn="l"/>
                </a:tabLst>
              </a:pPr>
              <a:r>
                <a:rPr sz="1800" spc="-28" dirty="0">
                  <a:latin typeface="DejaVu Serif Condensed"/>
                  <a:cs typeface="DejaVu Serif Condensed"/>
                </a:rPr>
                <a:t>𝑅</a:t>
              </a:r>
              <a:r>
                <a:rPr sz="1800" dirty="0">
                  <a:latin typeface="DejaVu Serif Condensed"/>
                  <a:cs typeface="DejaVu Serif Condensed"/>
                </a:rPr>
                <a:t>	</a:t>
              </a:r>
              <a:r>
                <a:rPr sz="1800" spc="-14" dirty="0">
                  <a:latin typeface="DejaVu Serif Condensed"/>
                  <a:cs typeface="DejaVu Serif Condensed"/>
                </a:rPr>
                <a:t>𝑠</a:t>
              </a:r>
              <a:r>
                <a:rPr sz="1941" spc="-21" baseline="-15700" dirty="0">
                  <a:latin typeface="Noto Sans Math"/>
                  <a:cs typeface="Noto Sans Math"/>
                </a:rPr>
                <a:t>1</a:t>
              </a:r>
              <a:r>
                <a:rPr sz="1941" baseline="-15700" dirty="0">
                  <a:latin typeface="Noto Sans Math"/>
                  <a:cs typeface="Noto Sans Math"/>
                </a:rPr>
                <a:t>	</a:t>
              </a:r>
              <a:r>
                <a:rPr sz="1800" dirty="0">
                  <a:latin typeface="DejaVu Serif Condensed"/>
                  <a:cs typeface="DejaVu Serif Condensed"/>
                </a:rPr>
                <a:t>=</a:t>
              </a:r>
              <a:r>
                <a:rPr sz="1800" spc="-31" dirty="0">
                  <a:latin typeface="DejaVu Serif Condensed"/>
                  <a:cs typeface="DejaVu Serif Condensed"/>
                </a:rPr>
                <a:t> </a:t>
              </a:r>
              <a:r>
                <a:rPr sz="1800" spc="-14" dirty="0">
                  <a:latin typeface="DejaVu Serif Condensed"/>
                  <a:cs typeface="DejaVu Serif Condensed"/>
                </a:rPr>
                <a:t>8.0</a:t>
              </a:r>
              <a:endParaRPr sz="1800" dirty="0">
                <a:latin typeface="DejaVu Serif Condensed"/>
                <a:cs typeface="DejaVu Serif Condensed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3646231" y="3134106"/>
              <a:ext cx="1671638" cy="1424268"/>
            </a:xfrm>
            <a:prstGeom prst="rect">
              <a:avLst/>
            </a:prstGeom>
          </p:spPr>
          <p:txBody>
            <a:bodyPr vert="horz" wrap="square" lIns="0" tIns="7144" rIns="0" bIns="0" rtlCol="0">
              <a:spAutoFit/>
            </a:bodyPr>
            <a:lstStyle/>
            <a:p>
              <a:pPr marL="21431" marR="17145">
                <a:spcBef>
                  <a:spcPts val="56"/>
                </a:spcBef>
              </a:pPr>
              <a:r>
                <a:rPr sz="1125" dirty="0">
                  <a:latin typeface="Courier New"/>
                  <a:cs typeface="Courier New"/>
                </a:rPr>
                <a:t>The</a:t>
              </a:r>
              <a:r>
                <a:rPr sz="1125" spc="-11" dirty="0">
                  <a:latin typeface="Courier New"/>
                  <a:cs typeface="Courier New"/>
                </a:rPr>
                <a:t> </a:t>
              </a:r>
              <a:r>
                <a:rPr sz="1125" dirty="0">
                  <a:latin typeface="Courier New"/>
                  <a:cs typeface="Courier New"/>
                </a:rPr>
                <a:t>Bay</a:t>
              </a:r>
              <a:r>
                <a:rPr sz="1125" spc="-8" dirty="0">
                  <a:latin typeface="Courier New"/>
                  <a:cs typeface="Courier New"/>
                </a:rPr>
                <a:t> </a:t>
              </a:r>
              <a:r>
                <a:rPr sz="1125" dirty="0">
                  <a:latin typeface="Courier New"/>
                  <a:cs typeface="Courier New"/>
                </a:rPr>
                <a:t>Area</a:t>
              </a:r>
              <a:r>
                <a:rPr sz="1125" spc="-8" dirty="0">
                  <a:latin typeface="Courier New"/>
                  <a:cs typeface="Courier New"/>
                </a:rPr>
                <a:t> </a:t>
              </a:r>
              <a:r>
                <a:rPr sz="1125" spc="-14" dirty="0">
                  <a:latin typeface="Courier New"/>
                  <a:cs typeface="Courier New"/>
                </a:rPr>
                <a:t>has </a:t>
              </a:r>
              <a:r>
                <a:rPr sz="1125" dirty="0">
                  <a:latin typeface="Courier New"/>
                  <a:cs typeface="Courier New"/>
                </a:rPr>
                <a:t>good</a:t>
              </a:r>
              <a:r>
                <a:rPr sz="1125" spc="-20" dirty="0">
                  <a:latin typeface="Courier New"/>
                  <a:cs typeface="Courier New"/>
                </a:rPr>
                <a:t> </a:t>
              </a:r>
              <a:r>
                <a:rPr sz="1125" dirty="0">
                  <a:latin typeface="Courier New"/>
                  <a:cs typeface="Courier New"/>
                </a:rPr>
                <a:t>weather</a:t>
              </a:r>
              <a:r>
                <a:rPr sz="1125" spc="-14" dirty="0">
                  <a:latin typeface="Courier New"/>
                  <a:cs typeface="Courier New"/>
                </a:rPr>
                <a:t> </a:t>
              </a:r>
              <a:r>
                <a:rPr sz="1125" dirty="0">
                  <a:latin typeface="Courier New"/>
                  <a:cs typeface="Courier New"/>
                </a:rPr>
                <a:t>but</a:t>
              </a:r>
              <a:r>
                <a:rPr sz="1125" spc="-11" dirty="0">
                  <a:latin typeface="Courier New"/>
                  <a:cs typeface="Courier New"/>
                </a:rPr>
                <a:t> </a:t>
              </a:r>
              <a:r>
                <a:rPr sz="1125" spc="-14" dirty="0">
                  <a:latin typeface="Courier New"/>
                  <a:cs typeface="Courier New"/>
                </a:rPr>
                <a:t>is </a:t>
              </a:r>
              <a:r>
                <a:rPr sz="1125" dirty="0">
                  <a:latin typeface="Courier New"/>
                  <a:cs typeface="Courier New"/>
                </a:rPr>
                <a:t>prone</a:t>
              </a:r>
              <a:r>
                <a:rPr sz="1125" spc="-14" dirty="0">
                  <a:latin typeface="Courier New"/>
                  <a:cs typeface="Courier New"/>
                </a:rPr>
                <a:t> to </a:t>
              </a:r>
              <a:r>
                <a:rPr sz="1125" dirty="0">
                  <a:latin typeface="Courier New"/>
                  <a:cs typeface="Courier New"/>
                </a:rPr>
                <a:t>earthquakes</a:t>
              </a:r>
              <a:r>
                <a:rPr sz="1125" spc="-31" dirty="0">
                  <a:latin typeface="Courier New"/>
                  <a:cs typeface="Courier New"/>
                </a:rPr>
                <a:t> </a:t>
              </a:r>
              <a:r>
                <a:rPr sz="1125" spc="-14" dirty="0">
                  <a:latin typeface="Courier New"/>
                  <a:cs typeface="Courier New"/>
                </a:rPr>
                <a:t>and </a:t>
              </a:r>
              <a:r>
                <a:rPr sz="1125" spc="-6" dirty="0">
                  <a:latin typeface="Courier New"/>
                  <a:cs typeface="Courier New"/>
                </a:rPr>
                <a:t>wildfires.</a:t>
              </a:r>
              <a:endParaRPr sz="1125" dirty="0">
                <a:latin typeface="Courier New"/>
                <a:cs typeface="Courier New"/>
              </a:endParaRPr>
            </a:p>
            <a:p>
              <a:pPr marR="263605" algn="ctr">
                <a:lnSpc>
                  <a:spcPts val="2146"/>
                </a:lnSpc>
                <a:spcBef>
                  <a:spcPts val="121"/>
                </a:spcBef>
              </a:pPr>
              <a:r>
                <a:rPr sz="1800" spc="-14" dirty="0">
                  <a:latin typeface="DejaVu Serif Condensed"/>
                  <a:cs typeface="DejaVu Serif Condensed"/>
                </a:rPr>
                <a:t>𝑠</a:t>
              </a:r>
              <a:r>
                <a:rPr sz="1941" spc="-21" baseline="-15700" dirty="0">
                  <a:latin typeface="Noto Sans Math"/>
                  <a:cs typeface="Noto Sans Math"/>
                </a:rPr>
                <a:t>2</a:t>
              </a:r>
              <a:endParaRPr sz="1941" baseline="-15700" dirty="0">
                <a:latin typeface="Noto Sans Math"/>
                <a:cs typeface="Noto Sans Math"/>
              </a:endParaRPr>
            </a:p>
            <a:p>
              <a:pPr marR="252889" algn="ctr">
                <a:lnSpc>
                  <a:spcPts val="2146"/>
                </a:lnSpc>
                <a:tabLst>
                  <a:tab pos="246816" algn="l"/>
                  <a:tab pos="611148" algn="l"/>
                </a:tabLst>
              </a:pPr>
              <a:r>
                <a:rPr sz="1800" spc="-28" dirty="0">
                  <a:latin typeface="DejaVu Serif Condensed"/>
                  <a:cs typeface="DejaVu Serif Condensed"/>
                </a:rPr>
                <a:t>𝑅</a:t>
              </a:r>
              <a:r>
                <a:rPr sz="1800" dirty="0">
                  <a:latin typeface="DejaVu Serif Condensed"/>
                  <a:cs typeface="DejaVu Serif Condensed"/>
                </a:rPr>
                <a:t>	</a:t>
              </a:r>
              <a:r>
                <a:rPr sz="1800" spc="-14" dirty="0">
                  <a:latin typeface="DejaVu Serif Condensed"/>
                  <a:cs typeface="DejaVu Serif Condensed"/>
                </a:rPr>
                <a:t>𝑠</a:t>
              </a:r>
              <a:r>
                <a:rPr sz="1941" spc="-21" baseline="-15700" dirty="0">
                  <a:latin typeface="Noto Sans Math"/>
                  <a:cs typeface="Noto Sans Math"/>
                </a:rPr>
                <a:t>2</a:t>
              </a:r>
              <a:r>
                <a:rPr sz="1941" baseline="-15700" dirty="0">
                  <a:latin typeface="Noto Sans Math"/>
                  <a:cs typeface="Noto Sans Math"/>
                </a:rPr>
                <a:t>	</a:t>
              </a:r>
              <a:r>
                <a:rPr sz="1800" dirty="0">
                  <a:latin typeface="DejaVu Serif Condensed"/>
                  <a:cs typeface="DejaVu Serif Condensed"/>
                </a:rPr>
                <a:t>=</a:t>
              </a:r>
              <a:r>
                <a:rPr sz="1800" spc="-31" dirty="0">
                  <a:latin typeface="DejaVu Serif Condensed"/>
                  <a:cs typeface="DejaVu Serif Condensed"/>
                </a:rPr>
                <a:t> </a:t>
              </a:r>
              <a:r>
                <a:rPr sz="1800" spc="-14" dirty="0">
                  <a:latin typeface="DejaVu Serif Condensed"/>
                  <a:cs typeface="DejaVu Serif Condensed"/>
                </a:rPr>
                <a:t>1.2</a:t>
              </a:r>
              <a:endParaRPr sz="1800" dirty="0">
                <a:latin typeface="DejaVu Serif Condensed"/>
                <a:cs typeface="DejaVu Serif Condensed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022258" y="4342234"/>
              <a:ext cx="350044" cy="211812"/>
            </a:xfrm>
            <a:custGeom>
              <a:avLst/>
              <a:gdLst/>
              <a:ahLst/>
              <a:cxnLst/>
              <a:rect l="l" t="t" r="r" b="b"/>
              <a:pathLst>
                <a:path w="622300" h="376554">
                  <a:moveTo>
                    <a:pt x="502145" y="0"/>
                  </a:moveTo>
                  <a:lnTo>
                    <a:pt x="496785" y="15279"/>
                  </a:lnTo>
                  <a:lnTo>
                    <a:pt x="518576" y="24736"/>
                  </a:lnTo>
                  <a:lnTo>
                    <a:pt x="537316" y="37826"/>
                  </a:lnTo>
                  <a:lnTo>
                    <a:pt x="565645" y="74909"/>
                  </a:lnTo>
                  <a:lnTo>
                    <a:pt x="582310" y="124940"/>
                  </a:lnTo>
                  <a:lnTo>
                    <a:pt x="587870" y="186331"/>
                  </a:lnTo>
                  <a:lnTo>
                    <a:pt x="586474" y="219533"/>
                  </a:lnTo>
                  <a:lnTo>
                    <a:pt x="575311" y="276782"/>
                  </a:lnTo>
                  <a:lnTo>
                    <a:pt x="552911" y="321493"/>
                  </a:lnTo>
                  <a:lnTo>
                    <a:pt x="518830" y="351655"/>
                  </a:lnTo>
                  <a:lnTo>
                    <a:pt x="497382" y="361156"/>
                  </a:lnTo>
                  <a:lnTo>
                    <a:pt x="502145" y="376435"/>
                  </a:lnTo>
                  <a:lnTo>
                    <a:pt x="553486" y="352350"/>
                  </a:lnTo>
                  <a:lnTo>
                    <a:pt x="591235" y="310653"/>
                  </a:lnTo>
                  <a:lnTo>
                    <a:pt x="614456" y="254818"/>
                  </a:lnTo>
                  <a:lnTo>
                    <a:pt x="622198" y="188316"/>
                  </a:lnTo>
                  <a:lnTo>
                    <a:pt x="620257" y="153807"/>
                  </a:lnTo>
                  <a:lnTo>
                    <a:pt x="604726" y="92639"/>
                  </a:lnTo>
                  <a:lnTo>
                    <a:pt x="573927" y="42843"/>
                  </a:lnTo>
                  <a:lnTo>
                    <a:pt x="529431" y="9853"/>
                  </a:lnTo>
                  <a:lnTo>
                    <a:pt x="502145" y="0"/>
                  </a:lnTo>
                  <a:close/>
                </a:path>
                <a:path w="622300" h="376554">
                  <a:moveTo>
                    <a:pt x="120065" y="0"/>
                  </a:moveTo>
                  <a:lnTo>
                    <a:pt x="68840" y="24134"/>
                  </a:lnTo>
                  <a:lnTo>
                    <a:pt x="31064" y="65980"/>
                  </a:lnTo>
                  <a:lnTo>
                    <a:pt x="7769" y="121915"/>
                  </a:lnTo>
                  <a:lnTo>
                    <a:pt x="0" y="188316"/>
                  </a:lnTo>
                  <a:lnTo>
                    <a:pt x="1935" y="222900"/>
                  </a:lnTo>
                  <a:lnTo>
                    <a:pt x="17418" y="284069"/>
                  </a:lnTo>
                  <a:lnTo>
                    <a:pt x="48138" y="333703"/>
                  </a:lnTo>
                  <a:lnTo>
                    <a:pt x="92688" y="366594"/>
                  </a:lnTo>
                  <a:lnTo>
                    <a:pt x="120065" y="376435"/>
                  </a:lnTo>
                  <a:lnTo>
                    <a:pt x="124828" y="361156"/>
                  </a:lnTo>
                  <a:lnTo>
                    <a:pt x="103373" y="351655"/>
                  </a:lnTo>
                  <a:lnTo>
                    <a:pt x="84859" y="338435"/>
                  </a:lnTo>
                  <a:lnTo>
                    <a:pt x="56654" y="300831"/>
                  </a:lnTo>
                  <a:lnTo>
                    <a:pt x="39916" y="249683"/>
                  </a:lnTo>
                  <a:lnTo>
                    <a:pt x="34340" y="186331"/>
                  </a:lnTo>
                  <a:lnTo>
                    <a:pt x="35734" y="154216"/>
                  </a:lnTo>
                  <a:lnTo>
                    <a:pt x="46888" y="98504"/>
                  </a:lnTo>
                  <a:lnTo>
                    <a:pt x="69325" y="54551"/>
                  </a:lnTo>
                  <a:lnTo>
                    <a:pt x="103705" y="24736"/>
                  </a:lnTo>
                  <a:lnTo>
                    <a:pt x="125412" y="15279"/>
                  </a:lnTo>
                  <a:lnTo>
                    <a:pt x="1200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7" name="object 7"/>
            <p:cNvSpPr/>
            <p:nvPr/>
          </p:nvSpPr>
          <p:spPr>
            <a:xfrm>
              <a:off x="3992554" y="4342234"/>
              <a:ext cx="355402" cy="211812"/>
            </a:xfrm>
            <a:custGeom>
              <a:avLst/>
              <a:gdLst/>
              <a:ahLst/>
              <a:cxnLst/>
              <a:rect l="l" t="t" r="r" b="b"/>
              <a:pathLst>
                <a:path w="631825" h="376554">
                  <a:moveTo>
                    <a:pt x="511530" y="0"/>
                  </a:moveTo>
                  <a:lnTo>
                    <a:pt x="506171" y="15279"/>
                  </a:lnTo>
                  <a:lnTo>
                    <a:pt x="527962" y="24736"/>
                  </a:lnTo>
                  <a:lnTo>
                    <a:pt x="546701" y="37827"/>
                  </a:lnTo>
                  <a:lnTo>
                    <a:pt x="575030" y="74910"/>
                  </a:lnTo>
                  <a:lnTo>
                    <a:pt x="591700" y="124941"/>
                  </a:lnTo>
                  <a:lnTo>
                    <a:pt x="597255" y="186333"/>
                  </a:lnTo>
                  <a:lnTo>
                    <a:pt x="595860" y="219533"/>
                  </a:lnTo>
                  <a:lnTo>
                    <a:pt x="584696" y="276783"/>
                  </a:lnTo>
                  <a:lnTo>
                    <a:pt x="562296" y="321493"/>
                  </a:lnTo>
                  <a:lnTo>
                    <a:pt x="528216" y="351655"/>
                  </a:lnTo>
                  <a:lnTo>
                    <a:pt x="506768" y="361156"/>
                  </a:lnTo>
                  <a:lnTo>
                    <a:pt x="511530" y="376435"/>
                  </a:lnTo>
                  <a:lnTo>
                    <a:pt x="562878" y="352350"/>
                  </a:lnTo>
                  <a:lnTo>
                    <a:pt x="600633" y="310653"/>
                  </a:lnTo>
                  <a:lnTo>
                    <a:pt x="623847" y="254818"/>
                  </a:lnTo>
                  <a:lnTo>
                    <a:pt x="631583" y="188316"/>
                  </a:lnTo>
                  <a:lnTo>
                    <a:pt x="629642" y="153807"/>
                  </a:lnTo>
                  <a:lnTo>
                    <a:pt x="614117" y="92639"/>
                  </a:lnTo>
                  <a:lnTo>
                    <a:pt x="583325" y="42844"/>
                  </a:lnTo>
                  <a:lnTo>
                    <a:pt x="538824" y="9853"/>
                  </a:lnTo>
                  <a:lnTo>
                    <a:pt x="511530" y="0"/>
                  </a:lnTo>
                  <a:close/>
                </a:path>
                <a:path w="631825" h="376554">
                  <a:moveTo>
                    <a:pt x="120053" y="0"/>
                  </a:moveTo>
                  <a:lnTo>
                    <a:pt x="68827" y="24135"/>
                  </a:lnTo>
                  <a:lnTo>
                    <a:pt x="31051" y="65980"/>
                  </a:lnTo>
                  <a:lnTo>
                    <a:pt x="7762" y="121915"/>
                  </a:lnTo>
                  <a:lnTo>
                    <a:pt x="0" y="188316"/>
                  </a:lnTo>
                  <a:lnTo>
                    <a:pt x="1933" y="222901"/>
                  </a:lnTo>
                  <a:lnTo>
                    <a:pt x="17407" y="284069"/>
                  </a:lnTo>
                  <a:lnTo>
                    <a:pt x="48128" y="333703"/>
                  </a:lnTo>
                  <a:lnTo>
                    <a:pt x="92680" y="366594"/>
                  </a:lnTo>
                  <a:lnTo>
                    <a:pt x="120053" y="376435"/>
                  </a:lnTo>
                  <a:lnTo>
                    <a:pt x="124815" y="361156"/>
                  </a:lnTo>
                  <a:lnTo>
                    <a:pt x="103367" y="351655"/>
                  </a:lnTo>
                  <a:lnTo>
                    <a:pt x="84858" y="338435"/>
                  </a:lnTo>
                  <a:lnTo>
                    <a:pt x="56654" y="300831"/>
                  </a:lnTo>
                  <a:lnTo>
                    <a:pt x="39909" y="249683"/>
                  </a:lnTo>
                  <a:lnTo>
                    <a:pt x="34328" y="186333"/>
                  </a:lnTo>
                  <a:lnTo>
                    <a:pt x="35723" y="154217"/>
                  </a:lnTo>
                  <a:lnTo>
                    <a:pt x="46886" y="98506"/>
                  </a:lnTo>
                  <a:lnTo>
                    <a:pt x="69323" y="54551"/>
                  </a:lnTo>
                  <a:lnTo>
                    <a:pt x="103699" y="24736"/>
                  </a:lnTo>
                  <a:lnTo>
                    <a:pt x="125412" y="15279"/>
                  </a:lnTo>
                  <a:lnTo>
                    <a:pt x="1200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5995914" y="3203169"/>
              <a:ext cx="2049862" cy="151599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21431" marR="17145" algn="ctr">
                <a:lnSpc>
                  <a:spcPct val="102499"/>
                </a:lnSpc>
                <a:spcBef>
                  <a:spcPts val="135"/>
                </a:spcBef>
                <a:tabLst>
                  <a:tab pos="1288733" algn="l"/>
                  <a:tab pos="1481257" algn="l"/>
                </a:tabLst>
              </a:pPr>
              <a:r>
                <a:rPr sz="1600" spc="-17" dirty="0">
                  <a:solidFill>
                    <a:srgbClr val="0070C0"/>
                  </a:solidFill>
                  <a:latin typeface="Carlito"/>
                  <a:cs typeface="Carlito"/>
                </a:rPr>
                <a:t>Train</a:t>
              </a:r>
              <a:r>
                <a:rPr sz="1600" spc="-28" dirty="0">
                  <a:solidFill>
                    <a:srgbClr val="0070C0"/>
                  </a:solidFill>
                  <a:latin typeface="Carlito"/>
                  <a:cs typeface="Carlito"/>
                </a:rPr>
                <a:t> </a:t>
              </a:r>
              <a:r>
                <a:rPr sz="1600" dirty="0">
                  <a:solidFill>
                    <a:srgbClr val="0070C0"/>
                  </a:solidFill>
                  <a:latin typeface="Carlito"/>
                  <a:cs typeface="Carlito"/>
                </a:rPr>
                <a:t>an</a:t>
              </a:r>
              <a:r>
                <a:rPr sz="1600" spc="-26" dirty="0">
                  <a:solidFill>
                    <a:srgbClr val="0070C0"/>
                  </a:solidFill>
                  <a:latin typeface="Carlito"/>
                  <a:cs typeface="Carlito"/>
                </a:rPr>
                <a:t> </a:t>
              </a:r>
              <a:r>
                <a:rPr sz="1600" dirty="0">
                  <a:solidFill>
                    <a:srgbClr val="0070C0"/>
                  </a:solidFill>
                  <a:latin typeface="Carlito"/>
                  <a:cs typeface="Carlito"/>
                </a:rPr>
                <a:t>LM</a:t>
              </a:r>
              <a:r>
                <a:rPr sz="1600" spc="-40" dirty="0">
                  <a:solidFill>
                    <a:srgbClr val="0070C0"/>
                  </a:solidFill>
                  <a:latin typeface="Carlito"/>
                  <a:cs typeface="Carlito"/>
                </a:rPr>
                <a:t> </a:t>
              </a:r>
              <a:r>
                <a:rPr sz="1600" spc="-14" dirty="0">
                  <a:solidFill>
                    <a:srgbClr val="0070C0"/>
                  </a:solidFill>
                  <a:latin typeface="FreeSerif"/>
                  <a:cs typeface="FreeSerif"/>
                </a:rPr>
                <a:t>𝑅𝑀</a:t>
              </a:r>
              <a:r>
                <a:rPr sz="1600" spc="-21" baseline="-15432" dirty="0">
                  <a:solidFill>
                    <a:srgbClr val="0070C0"/>
                  </a:solidFill>
                  <a:latin typeface="FreeSerif"/>
                  <a:cs typeface="FreeSerif"/>
                </a:rPr>
                <a:t>𝜙</a:t>
              </a:r>
              <a:r>
                <a:rPr lang="en-US" sz="1600" dirty="0">
                  <a:solidFill>
                    <a:srgbClr val="0070C0"/>
                  </a:solidFill>
                  <a:latin typeface="FreeSerif"/>
                  <a:cs typeface="FreeSerif"/>
                </a:rPr>
                <a:t>(S)</a:t>
              </a:r>
              <a:r>
                <a:rPr sz="1600" spc="-14" dirty="0">
                  <a:solidFill>
                    <a:srgbClr val="0070C0"/>
                  </a:solidFill>
                  <a:latin typeface="Carlito"/>
                  <a:cs typeface="Carlito"/>
                </a:rPr>
                <a:t>to </a:t>
              </a:r>
              <a:r>
                <a:rPr sz="1600" dirty="0">
                  <a:solidFill>
                    <a:srgbClr val="0070C0"/>
                  </a:solidFill>
                  <a:latin typeface="Carlito"/>
                  <a:cs typeface="Carlito"/>
                </a:rPr>
                <a:t>predict</a:t>
              </a:r>
              <a:r>
                <a:rPr sz="1600" spc="-59" dirty="0">
                  <a:solidFill>
                    <a:srgbClr val="0070C0"/>
                  </a:solidFill>
                  <a:latin typeface="Carlito"/>
                  <a:cs typeface="Carlito"/>
                </a:rPr>
                <a:t> </a:t>
              </a:r>
              <a:r>
                <a:rPr sz="1600" spc="-6" dirty="0">
                  <a:solidFill>
                    <a:srgbClr val="0070C0"/>
                  </a:solidFill>
                  <a:latin typeface="Carlito"/>
                  <a:cs typeface="Carlito"/>
                </a:rPr>
                <a:t>human </a:t>
              </a:r>
              <a:r>
                <a:rPr sz="1600" spc="-11" dirty="0">
                  <a:solidFill>
                    <a:srgbClr val="0070C0"/>
                  </a:solidFill>
                  <a:latin typeface="Carlito"/>
                  <a:cs typeface="Carlito"/>
                </a:rPr>
                <a:t>preferences</a:t>
              </a:r>
              <a:r>
                <a:rPr sz="1600" spc="-26" dirty="0">
                  <a:solidFill>
                    <a:srgbClr val="0070C0"/>
                  </a:solidFill>
                  <a:latin typeface="Carlito"/>
                  <a:cs typeface="Carlito"/>
                </a:rPr>
                <a:t> </a:t>
              </a:r>
              <a:r>
                <a:rPr sz="1600" dirty="0">
                  <a:solidFill>
                    <a:srgbClr val="0070C0"/>
                  </a:solidFill>
                  <a:latin typeface="Carlito"/>
                  <a:cs typeface="Carlito"/>
                </a:rPr>
                <a:t>from</a:t>
              </a:r>
              <a:r>
                <a:rPr sz="1600" spc="-26" dirty="0">
                  <a:solidFill>
                    <a:srgbClr val="0070C0"/>
                  </a:solidFill>
                  <a:latin typeface="Carlito"/>
                  <a:cs typeface="Carlito"/>
                </a:rPr>
                <a:t> </a:t>
              </a:r>
              <a:r>
                <a:rPr sz="1600" spc="-14" dirty="0">
                  <a:solidFill>
                    <a:srgbClr val="0070C0"/>
                  </a:solidFill>
                  <a:latin typeface="Carlito"/>
                  <a:cs typeface="Carlito"/>
                </a:rPr>
                <a:t>an </a:t>
              </a:r>
              <a:r>
                <a:rPr sz="1600" spc="-6" dirty="0">
                  <a:solidFill>
                    <a:srgbClr val="0070C0"/>
                  </a:solidFill>
                  <a:latin typeface="Carlito"/>
                  <a:cs typeface="Carlito"/>
                </a:rPr>
                <a:t>annotated</a:t>
              </a:r>
              <a:r>
                <a:rPr sz="1600" spc="-40" dirty="0">
                  <a:solidFill>
                    <a:srgbClr val="0070C0"/>
                  </a:solidFill>
                  <a:latin typeface="Carlito"/>
                  <a:cs typeface="Carlito"/>
                </a:rPr>
                <a:t> </a:t>
              </a:r>
              <a:r>
                <a:rPr sz="1600" spc="-6" dirty="0">
                  <a:solidFill>
                    <a:srgbClr val="0070C0"/>
                  </a:solidFill>
                  <a:latin typeface="Carlito"/>
                  <a:cs typeface="Carlito"/>
                </a:rPr>
                <a:t>dataset,</a:t>
              </a:r>
              <a:r>
                <a:rPr sz="1600" spc="-40" dirty="0">
                  <a:solidFill>
                    <a:srgbClr val="0070C0"/>
                  </a:solidFill>
                  <a:latin typeface="Carlito"/>
                  <a:cs typeface="Carlito"/>
                </a:rPr>
                <a:t> </a:t>
              </a:r>
              <a:r>
                <a:rPr sz="1600" spc="-11" dirty="0">
                  <a:solidFill>
                    <a:srgbClr val="0070C0"/>
                  </a:solidFill>
                  <a:latin typeface="Carlito"/>
                  <a:cs typeface="Carlito"/>
                </a:rPr>
                <a:t>then </a:t>
              </a:r>
              <a:r>
                <a:rPr sz="1600" dirty="0">
                  <a:solidFill>
                    <a:srgbClr val="0070C0"/>
                  </a:solidFill>
                  <a:latin typeface="Carlito"/>
                  <a:cs typeface="Carlito"/>
                </a:rPr>
                <a:t>optimize</a:t>
              </a:r>
              <a:r>
                <a:rPr sz="1600" spc="-8" dirty="0">
                  <a:solidFill>
                    <a:srgbClr val="0070C0"/>
                  </a:solidFill>
                  <a:latin typeface="Carlito"/>
                  <a:cs typeface="Carlito"/>
                </a:rPr>
                <a:t> </a:t>
              </a:r>
              <a:r>
                <a:rPr sz="1600" dirty="0">
                  <a:solidFill>
                    <a:srgbClr val="0070C0"/>
                  </a:solidFill>
                  <a:latin typeface="Carlito"/>
                  <a:cs typeface="Carlito"/>
                </a:rPr>
                <a:t>for</a:t>
              </a:r>
              <a:r>
                <a:rPr sz="1600" spc="-11" dirty="0">
                  <a:solidFill>
                    <a:srgbClr val="0070C0"/>
                  </a:solidFill>
                  <a:latin typeface="Carlito"/>
                  <a:cs typeface="Carlito"/>
                </a:rPr>
                <a:t> </a:t>
              </a:r>
              <a:r>
                <a:rPr sz="1600" dirty="0">
                  <a:solidFill>
                    <a:srgbClr val="0070C0"/>
                  </a:solidFill>
                  <a:latin typeface="FreeSerif"/>
                  <a:cs typeface="FreeSerif"/>
                </a:rPr>
                <a:t>𝑅𝑀</a:t>
              </a:r>
              <a:r>
                <a:rPr sz="1600" baseline="-15432" dirty="0">
                  <a:solidFill>
                    <a:srgbClr val="0070C0"/>
                  </a:solidFill>
                  <a:latin typeface="FreeSerif"/>
                  <a:cs typeface="FreeSerif"/>
                </a:rPr>
                <a:t>𝜙</a:t>
              </a:r>
              <a:r>
                <a:rPr sz="1600" spc="139" baseline="-15432" dirty="0">
                  <a:solidFill>
                    <a:srgbClr val="0070C0"/>
                  </a:solidFill>
                  <a:latin typeface="FreeSerif"/>
                  <a:cs typeface="FreeSerif"/>
                </a:rPr>
                <a:t> </a:t>
              </a:r>
              <a:r>
                <a:rPr sz="1600" spc="-6" dirty="0">
                  <a:solidFill>
                    <a:srgbClr val="0070C0"/>
                  </a:solidFill>
                  <a:latin typeface="Carlito"/>
                  <a:cs typeface="Carlito"/>
                </a:rPr>
                <a:t>instead.</a:t>
              </a:r>
              <a:endParaRPr sz="1600" dirty="0">
                <a:solidFill>
                  <a:srgbClr val="0070C0"/>
                </a:solidFill>
                <a:latin typeface="Carlito"/>
                <a:cs typeface="Carlito"/>
              </a:endParaRPr>
            </a:p>
          </p:txBody>
        </p:sp>
        <p:grpSp>
          <p:nvGrpSpPr>
            <p:cNvPr id="11" name="object 11"/>
            <p:cNvGrpSpPr/>
            <p:nvPr/>
          </p:nvGrpSpPr>
          <p:grpSpPr>
            <a:xfrm>
              <a:off x="3031462" y="4161949"/>
              <a:ext cx="325041" cy="581501"/>
              <a:chOff x="4204652" y="5760720"/>
              <a:chExt cx="577850" cy="1033780"/>
            </a:xfrm>
          </p:grpSpPr>
          <p:pic>
            <p:nvPicPr>
              <p:cNvPr id="12" name="object 12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279392" y="5760720"/>
                <a:ext cx="502919" cy="554736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204652" y="6235191"/>
                <a:ext cx="558800" cy="558800"/>
              </a:xfrm>
              <a:prstGeom prst="rect">
                <a:avLst/>
              </a:prstGeom>
            </p:spPr>
          </p:pic>
        </p:grpSp>
        <p:grpSp>
          <p:nvGrpSpPr>
            <p:cNvPr id="14" name="object 14"/>
            <p:cNvGrpSpPr/>
            <p:nvPr/>
          </p:nvGrpSpPr>
          <p:grpSpPr>
            <a:xfrm>
              <a:off x="4947451" y="4112228"/>
              <a:ext cx="339686" cy="607219"/>
              <a:chOff x="7610856" y="5672328"/>
              <a:chExt cx="603885" cy="1079500"/>
            </a:xfrm>
          </p:grpSpPr>
          <p:pic>
            <p:nvPicPr>
              <p:cNvPr id="15" name="object 1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610856" y="5672328"/>
                <a:ext cx="603503" cy="600456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35951" y="6192519"/>
                <a:ext cx="558800" cy="55880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32FAB9-A875-0BE7-005C-E579B9395228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0B877997-870E-37FE-9394-D7CCC648F23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96928F27-F548-D427-D90C-F0D452654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model human preferences?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57199" y="1333595"/>
            <a:ext cx="8229599" cy="817051"/>
          </a:xfrm>
          <a:prstGeom prst="rect">
            <a:avLst/>
          </a:prstGeom>
        </p:spPr>
        <p:txBody>
          <a:bodyPr vert="horz" wrap="square" lIns="0" tIns="50006" rIns="0" bIns="0" rtlCol="0">
            <a:spAutoFit/>
          </a:bodyPr>
          <a:lstStyle/>
          <a:p>
            <a:pPr marL="199668" indent="-192524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sz="1600" dirty="0">
                <a:solidFill>
                  <a:schemeClr val="bg2"/>
                </a:solidFill>
                <a:latin typeface="+mn-lt"/>
                <a:cs typeface="Carlito"/>
              </a:rPr>
              <a:t>Problem</a:t>
            </a:r>
            <a:r>
              <a:rPr sz="1600" spc="-28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600" dirty="0">
                <a:solidFill>
                  <a:schemeClr val="bg2"/>
                </a:solidFill>
                <a:latin typeface="+mn-lt"/>
                <a:cs typeface="Carlito"/>
              </a:rPr>
              <a:t>2:</a:t>
            </a:r>
            <a:r>
              <a:rPr sz="1600" spc="-26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human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judgments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are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noisy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and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miscalibrated!</a:t>
            </a:r>
            <a:endParaRPr sz="1600" dirty="0">
              <a:latin typeface="+mn-lt"/>
              <a:cs typeface="Carlito"/>
            </a:endParaRPr>
          </a:p>
          <a:p>
            <a:pPr marL="200025" marR="2858" indent="-192881">
              <a:lnSpc>
                <a:spcPct val="100800"/>
              </a:lnSpc>
              <a:spcBef>
                <a:spcPts val="323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dirty="0">
                <a:solidFill>
                  <a:srgbClr val="FF0000"/>
                </a:solidFill>
                <a:latin typeface="+mn-lt"/>
                <a:cs typeface="Carlito"/>
              </a:rPr>
              <a:t>Solution:</a:t>
            </a:r>
            <a:r>
              <a:rPr sz="1600" spc="-31" dirty="0">
                <a:solidFill>
                  <a:srgbClr val="C00000"/>
                </a:solidFill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instead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asking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for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direct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ratings,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ask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for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pairwise</a:t>
            </a:r>
            <a:r>
              <a:rPr sz="1600" b="1" spc="-26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comparisons</a:t>
            </a:r>
            <a:r>
              <a:rPr sz="1600" dirty="0">
                <a:latin typeface="+mn-lt"/>
                <a:cs typeface="Carlito"/>
              </a:rPr>
              <a:t>,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which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can </a:t>
            </a:r>
            <a:r>
              <a:rPr sz="1600" dirty="0">
                <a:latin typeface="+mn-lt"/>
                <a:cs typeface="Carlito"/>
              </a:rPr>
              <a:t>be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more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reliable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[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Phelps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et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al.,</a:t>
            </a:r>
            <a:r>
              <a:rPr sz="1600" u="sng" spc="-20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2015;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Clark</a:t>
            </a:r>
            <a:r>
              <a:rPr sz="1600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et</a:t>
            </a:r>
            <a:r>
              <a:rPr sz="1600" u="sng" spc="-20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al.,</a:t>
            </a:r>
            <a:r>
              <a:rPr sz="1600" u="sng" spc="-20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 </a:t>
            </a:r>
            <a:r>
              <a:rPr sz="16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+mn-lt"/>
                <a:cs typeface="Carlito"/>
              </a:rPr>
              <a:t>2018</a:t>
            </a:r>
            <a:r>
              <a:rPr sz="1600" spc="-6" dirty="0">
                <a:latin typeface="+mn-lt"/>
                <a:cs typeface="Carlito"/>
              </a:rPr>
              <a:t>]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FD54D-74E6-7BFE-6420-8B47D3EA471D}"/>
              </a:ext>
            </a:extLst>
          </p:cNvPr>
          <p:cNvSpPr txBox="1"/>
          <p:nvPr/>
        </p:nvSpPr>
        <p:spPr>
          <a:xfrm>
            <a:off x="1143000" y="4937522"/>
            <a:ext cx="24513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Adapted from 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6D58174-CD8D-FAEE-1F13-BD6E482066AD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itle 19">
            <a:extLst>
              <a:ext uri="{FF2B5EF4-FFF2-40B4-BE49-F238E27FC236}">
                <a16:creationId xmlns:a16="http://schemas.microsoft.com/office/drawing/2014/main" id="{AF8E0853-02BF-70C4-E8FF-E92A2D5F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How do we model human preferences?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9DDF8FB-2E2D-9199-3062-E0FCB5B7F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9"/>
          <a:stretch/>
        </p:blipFill>
        <p:spPr>
          <a:xfrm>
            <a:off x="971394" y="2265915"/>
            <a:ext cx="7201212" cy="2568732"/>
          </a:xfrm>
          <a:prstGeom prst="rect">
            <a:avLst/>
          </a:prstGeom>
        </p:spPr>
      </p:pic>
      <p:pic>
        <p:nvPicPr>
          <p:cNvPr id="2050" name="Picture 2" descr="Sigmoid function - Wikipedia">
            <a:extLst>
              <a:ext uri="{FF2B5EF4-FFF2-40B4-BE49-F238E27FC236}">
                <a16:creationId xmlns:a16="http://schemas.microsoft.com/office/drawing/2014/main" id="{56C397B7-937F-B8A5-354F-745BC3D1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971" y="2585365"/>
            <a:ext cx="1702029" cy="113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2826A-DD27-25AF-7702-954A32A70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829146-845E-FBF1-B069-8BF00FCB2BDD}"/>
              </a:ext>
            </a:extLst>
          </p:cNvPr>
          <p:cNvSpPr txBox="1"/>
          <p:nvPr/>
        </p:nvSpPr>
        <p:spPr>
          <a:xfrm>
            <a:off x="1143000" y="4937522"/>
            <a:ext cx="24513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Adapted from 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C34D391-B4F9-9E66-0FB7-4F78147D82F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itle 19">
            <a:extLst>
              <a:ext uri="{FF2B5EF4-FFF2-40B4-BE49-F238E27FC236}">
                <a16:creationId xmlns:a16="http://schemas.microsoft.com/office/drawing/2014/main" id="{F7169AF1-E3DE-701B-015A-5C3EE452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﻿Make sure your reward model works first!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E21FF-0994-9C60-5572-D3BBB8992CEC}"/>
              </a:ext>
            </a:extLst>
          </p:cNvPr>
          <p:cNvSpPr txBox="1"/>
          <p:nvPr/>
        </p:nvSpPr>
        <p:spPr>
          <a:xfrm>
            <a:off x="457200" y="1071226"/>
            <a:ext cx="5386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﻿Evaluate RM on predicting outcome of held-out human judgments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7037D5-425C-96AE-B214-992605D270FD}"/>
              </a:ext>
            </a:extLst>
          </p:cNvPr>
          <p:cNvSpPr txBox="1"/>
          <p:nvPr/>
        </p:nvSpPr>
        <p:spPr>
          <a:xfrm>
            <a:off x="6809362" y="1916349"/>
            <a:ext cx="1625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﻿Large enough RM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trained on enough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data approaching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single human perf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9F5ED-4B62-1CF5-A18E-0434E47DC5FF}"/>
              </a:ext>
            </a:extLst>
          </p:cNvPr>
          <p:cNvSpPr txBox="1"/>
          <p:nvPr/>
        </p:nvSpPr>
        <p:spPr>
          <a:xfrm>
            <a:off x="6410528" y="4629745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﻿[</a:t>
            </a:r>
            <a:r>
              <a:rPr lang="en-US" dirty="0" err="1"/>
              <a:t>Stiennon</a:t>
            </a:r>
            <a:r>
              <a:rPr lang="en-US" dirty="0"/>
              <a:t> et al., 2020]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C850ED-4C5D-5F9D-B344-0DD80DE61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374" y="1499945"/>
            <a:ext cx="4938154" cy="343757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4841272-F474-3A48-0488-1984BE1CEC13}"/>
              </a:ext>
            </a:extLst>
          </p:cNvPr>
          <p:cNvSpPr/>
          <p:nvPr/>
        </p:nvSpPr>
        <p:spPr>
          <a:xfrm>
            <a:off x="6303523" y="2393402"/>
            <a:ext cx="262647" cy="1783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92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457199" y="1245951"/>
            <a:ext cx="8229599" cy="3196740"/>
          </a:xfrm>
          <a:prstGeom prst="rect">
            <a:avLst/>
          </a:prstGeom>
        </p:spPr>
        <p:txBody>
          <a:bodyPr vert="horz" wrap="square" lIns="0" tIns="50006" rIns="0" bIns="0" rtlCol="0">
            <a:spAutoFit/>
          </a:bodyPr>
          <a:lstStyle/>
          <a:p>
            <a:pPr marL="213956" indent="-192524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213956" algn="l"/>
              </a:tabLst>
            </a:pPr>
            <a:r>
              <a:rPr sz="1600" dirty="0">
                <a:latin typeface="+mn-lt"/>
                <a:cs typeface="Carlito"/>
              </a:rPr>
              <a:t>Finally,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we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have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everything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we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need:</a:t>
            </a:r>
            <a:endParaRPr lang="en-US" sz="1600" dirty="0">
              <a:latin typeface="+mn-lt"/>
              <a:cs typeface="Carlito"/>
            </a:endParaRPr>
          </a:p>
          <a:p>
            <a:pPr marL="406837" lvl="1" indent="-128231">
              <a:spcBef>
                <a:spcPts val="338"/>
              </a:spcBef>
              <a:buClr>
                <a:schemeClr val="bg2"/>
              </a:buClr>
              <a:buFont typeface="Times New Roman"/>
              <a:buChar char="•"/>
              <a:tabLst>
                <a:tab pos="406837" algn="l"/>
              </a:tabLst>
            </a:pPr>
            <a:r>
              <a:rPr lang="en-US" sz="1600" dirty="0">
                <a:latin typeface="+mn-lt"/>
                <a:cs typeface="Carlito"/>
              </a:rPr>
              <a:t>A</a:t>
            </a:r>
            <a:r>
              <a:rPr lang="en-US" sz="1600" spc="-37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pretrained</a:t>
            </a:r>
            <a:r>
              <a:rPr lang="en-US" sz="1600" spc="-31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(possibly</a:t>
            </a:r>
            <a:r>
              <a:rPr lang="en-US" sz="1600" spc="-31" dirty="0">
                <a:latin typeface="+mn-lt"/>
                <a:cs typeface="Carlito"/>
              </a:rPr>
              <a:t> </a:t>
            </a:r>
            <a:r>
              <a:rPr lang="en-US" sz="1600" spc="-6" dirty="0">
                <a:latin typeface="+mn-lt"/>
                <a:cs typeface="Carlito"/>
              </a:rPr>
              <a:t>instruction-</a:t>
            </a:r>
            <a:r>
              <a:rPr lang="en-US" sz="1600" dirty="0">
                <a:latin typeface="+mn-lt"/>
                <a:cs typeface="Carlito"/>
              </a:rPr>
              <a:t>finetuned)</a:t>
            </a:r>
            <a:r>
              <a:rPr lang="en-US" sz="1600" spc="-37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LM</a:t>
            </a:r>
            <a:r>
              <a:rPr lang="en-US" sz="1600" spc="-37" dirty="0">
                <a:latin typeface="+mn-lt"/>
                <a:cs typeface="Carlito"/>
              </a:rPr>
              <a:t> </a:t>
            </a:r>
            <a:r>
              <a:rPr lang="en-US" sz="1600" spc="93" dirty="0">
                <a:solidFill>
                  <a:srgbClr val="C00000"/>
                </a:solidFill>
                <a:latin typeface="+mn-lt"/>
                <a:cs typeface="FreeSerif"/>
              </a:rPr>
              <a:t>𝑝</a:t>
            </a:r>
            <a:r>
              <a:rPr lang="en-US" sz="1600" spc="139" baseline="26234" dirty="0">
                <a:solidFill>
                  <a:srgbClr val="C00000"/>
                </a:solidFill>
                <a:latin typeface="+mn-lt"/>
                <a:cs typeface="FreeSerif"/>
              </a:rPr>
              <a:t>𝑃𝑇</a:t>
            </a:r>
            <a:r>
              <a:rPr lang="en-US" sz="1600" spc="93" dirty="0">
                <a:solidFill>
                  <a:srgbClr val="C00000"/>
                </a:solidFill>
                <a:latin typeface="+mn-lt"/>
                <a:cs typeface="FreeSerif"/>
              </a:rPr>
              <a:t>(𝑠)</a:t>
            </a:r>
            <a:endParaRPr lang="en-US" sz="1600" dirty="0">
              <a:latin typeface="+mn-lt"/>
              <a:cs typeface="FreeSerif"/>
            </a:endParaRPr>
          </a:p>
          <a:p>
            <a:pPr marL="407194" marR="17145" lvl="1" indent="-128588">
              <a:lnSpc>
                <a:spcPct val="107500"/>
              </a:lnSpc>
              <a:spcBef>
                <a:spcPts val="228"/>
              </a:spcBef>
              <a:buClr>
                <a:schemeClr val="bg2"/>
              </a:buClr>
              <a:buFont typeface="Times New Roman"/>
              <a:buChar char="•"/>
              <a:tabLst>
                <a:tab pos="407194" algn="l"/>
              </a:tabLst>
            </a:pPr>
            <a:r>
              <a:rPr sz="1600" dirty="0">
                <a:latin typeface="+mn-lt"/>
                <a:cs typeface="Carlito"/>
              </a:rPr>
              <a:t>A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reward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model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spc="79" dirty="0">
                <a:solidFill>
                  <a:srgbClr val="7030A0"/>
                </a:solidFill>
                <a:latin typeface="+mn-lt"/>
                <a:cs typeface="FreeSerif"/>
              </a:rPr>
              <a:t>𝑅𝑀</a:t>
            </a:r>
            <a:r>
              <a:rPr sz="1600" spc="118" baseline="-15432" dirty="0">
                <a:solidFill>
                  <a:srgbClr val="7030A0"/>
                </a:solidFill>
                <a:latin typeface="+mn-lt"/>
                <a:cs typeface="FreeSerif"/>
              </a:rPr>
              <a:t>𝜙</a:t>
            </a:r>
            <a:r>
              <a:rPr sz="1600" spc="79" dirty="0">
                <a:solidFill>
                  <a:srgbClr val="7030A0"/>
                </a:solidFill>
                <a:latin typeface="+mn-lt"/>
                <a:cs typeface="FreeSerif"/>
              </a:rPr>
              <a:t>(𝑠)</a:t>
            </a:r>
            <a:r>
              <a:rPr sz="1600" spc="-53" dirty="0">
                <a:solidFill>
                  <a:srgbClr val="7030A0"/>
                </a:solidFill>
                <a:latin typeface="+mn-lt"/>
                <a:cs typeface="FreeSerif"/>
              </a:rPr>
              <a:t> </a:t>
            </a:r>
            <a:r>
              <a:rPr sz="1600" dirty="0">
                <a:latin typeface="+mn-lt"/>
                <a:cs typeface="Carlito"/>
              </a:rPr>
              <a:t>that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produces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scalar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rewards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for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LM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outputs,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trained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on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28" dirty="0">
                <a:latin typeface="+mn-lt"/>
                <a:cs typeface="Carlito"/>
              </a:rPr>
              <a:t>a </a:t>
            </a:r>
            <a:r>
              <a:rPr sz="1600" dirty="0">
                <a:latin typeface="+mn-lt"/>
                <a:cs typeface="Carlito"/>
              </a:rPr>
              <a:t>dataset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human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comparisons</a:t>
            </a:r>
            <a:endParaRPr sz="1600" dirty="0">
              <a:latin typeface="+mn-lt"/>
              <a:cs typeface="Carlito"/>
            </a:endParaRPr>
          </a:p>
          <a:p>
            <a:pPr marL="406837" lvl="1" indent="-128231">
              <a:spcBef>
                <a:spcPts val="352"/>
              </a:spcBef>
              <a:buClr>
                <a:schemeClr val="bg2"/>
              </a:buClr>
              <a:buFont typeface="Times New Roman"/>
              <a:buChar char="•"/>
              <a:tabLst>
                <a:tab pos="406837" algn="l"/>
              </a:tabLst>
            </a:pPr>
            <a:r>
              <a:rPr sz="1600" dirty="0">
                <a:latin typeface="+mn-lt"/>
                <a:cs typeface="Carlito"/>
              </a:rPr>
              <a:t>A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method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for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optimizing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LM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parameters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towards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an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arbitrary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reward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function.</a:t>
            </a:r>
            <a:endParaRPr sz="1600" dirty="0">
              <a:latin typeface="+mn-lt"/>
              <a:cs typeface="Carlito"/>
            </a:endParaRPr>
          </a:p>
          <a:p>
            <a:pPr marL="213956" indent="-192524">
              <a:spcBef>
                <a:spcPts val="352"/>
              </a:spcBef>
              <a:buClr>
                <a:schemeClr val="bg2"/>
              </a:buClr>
              <a:buFont typeface="Times New Roman"/>
              <a:buChar char="•"/>
              <a:tabLst>
                <a:tab pos="213956" algn="l"/>
              </a:tabLst>
            </a:pPr>
            <a:r>
              <a:rPr sz="1600" dirty="0">
                <a:latin typeface="+mn-lt"/>
                <a:cs typeface="Carlito"/>
              </a:rPr>
              <a:t>Now</a:t>
            </a:r>
            <a:r>
              <a:rPr sz="1600" spc="-1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to</a:t>
            </a:r>
            <a:r>
              <a:rPr sz="1600" spc="-1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do</a:t>
            </a:r>
            <a:r>
              <a:rPr sz="1600" spc="-11" dirty="0">
                <a:latin typeface="+mn-lt"/>
                <a:cs typeface="Carlito"/>
              </a:rPr>
              <a:t> RLHF:</a:t>
            </a:r>
            <a:endParaRPr lang="en-US" sz="1600" spc="-11" dirty="0">
              <a:latin typeface="+mn-lt"/>
              <a:cs typeface="Carlito"/>
            </a:endParaRPr>
          </a:p>
          <a:p>
            <a:pPr marL="406837" lvl="1" indent="-128231">
              <a:spcBef>
                <a:spcPts val="338"/>
              </a:spcBef>
              <a:buClr>
                <a:schemeClr val="bg2"/>
              </a:buClr>
              <a:buFont typeface="Times New Roman"/>
              <a:buChar char="•"/>
              <a:tabLst>
                <a:tab pos="406837" algn="l"/>
              </a:tabLst>
            </a:pPr>
            <a:r>
              <a:rPr lang="en-US" sz="1600" dirty="0">
                <a:latin typeface="+mn-lt"/>
                <a:cs typeface="Carlito"/>
              </a:rPr>
              <a:t>Initialize</a:t>
            </a:r>
            <a:r>
              <a:rPr lang="en-US" sz="1600" spc="-14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a</a:t>
            </a:r>
            <a:r>
              <a:rPr lang="en-US" sz="1600" spc="-17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copy</a:t>
            </a:r>
            <a:r>
              <a:rPr lang="en-US" sz="1600" spc="-17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of</a:t>
            </a:r>
            <a:r>
              <a:rPr lang="en-US" sz="1600" spc="-17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the</a:t>
            </a:r>
            <a:r>
              <a:rPr lang="en-US" sz="1600" spc="-14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model</a:t>
            </a:r>
            <a:r>
              <a:rPr lang="en-US" sz="1600" spc="-14" dirty="0">
                <a:latin typeface="+mn-lt"/>
                <a:cs typeface="Carlito"/>
              </a:rPr>
              <a:t> </a:t>
            </a:r>
            <a:r>
              <a:rPr lang="en-US" sz="1600" spc="87" dirty="0">
                <a:solidFill>
                  <a:srgbClr val="00B050"/>
                </a:solidFill>
                <a:latin typeface="+mn-lt"/>
                <a:cs typeface="FreeSerif"/>
              </a:rPr>
              <a:t>𝑝</a:t>
            </a:r>
            <a:r>
              <a:rPr lang="en-US" sz="1600" spc="34" baseline="-25000" dirty="0">
                <a:solidFill>
                  <a:srgbClr val="00B050"/>
                </a:solidFill>
                <a:latin typeface="+mn-lt"/>
                <a:cs typeface="FreeSerif"/>
              </a:rPr>
              <a:t>𝜃</a:t>
            </a:r>
            <a:r>
              <a:rPr lang="en-US" sz="1600" spc="131" baseline="30864" dirty="0">
                <a:solidFill>
                  <a:srgbClr val="00B050"/>
                </a:solidFill>
                <a:latin typeface="+mn-lt"/>
                <a:cs typeface="FreeSerif"/>
              </a:rPr>
              <a:t>𝑅𝐿</a:t>
            </a:r>
            <a:r>
              <a:rPr lang="en-US" sz="1600" spc="87" dirty="0">
                <a:solidFill>
                  <a:srgbClr val="00B050"/>
                </a:solidFill>
                <a:latin typeface="+mn-lt"/>
                <a:cs typeface="FreeSerif"/>
              </a:rPr>
              <a:t>(𝑠)</a:t>
            </a:r>
            <a:r>
              <a:rPr lang="en-US" sz="1600" spc="-48" dirty="0">
                <a:solidFill>
                  <a:srgbClr val="00B050"/>
                </a:solidFill>
                <a:latin typeface="+mn-lt"/>
                <a:cs typeface="FreeSerif"/>
              </a:rPr>
              <a:t> </a:t>
            </a:r>
            <a:r>
              <a:rPr lang="en-US" sz="1600" dirty="0">
                <a:latin typeface="+mn-lt"/>
                <a:cs typeface="Carlito"/>
              </a:rPr>
              <a:t>,</a:t>
            </a:r>
            <a:r>
              <a:rPr lang="en-US" sz="1600" spc="-17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with</a:t>
            </a:r>
            <a:r>
              <a:rPr lang="en-US" sz="1600" spc="-17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parameters</a:t>
            </a:r>
            <a:r>
              <a:rPr lang="en-US" sz="1600" spc="-17" dirty="0">
                <a:latin typeface="+mn-lt"/>
                <a:cs typeface="Carlito"/>
              </a:rPr>
              <a:t> </a:t>
            </a:r>
            <a:r>
              <a:rPr lang="en-US" sz="1600" spc="34" dirty="0">
                <a:solidFill>
                  <a:srgbClr val="00B050"/>
                </a:solidFill>
                <a:latin typeface="+mn-lt"/>
                <a:cs typeface="FreeSerif"/>
              </a:rPr>
              <a:t>𝜃</a:t>
            </a:r>
            <a:r>
              <a:rPr lang="en-US" sz="1600" spc="-11" dirty="0">
                <a:solidFill>
                  <a:srgbClr val="00B050"/>
                </a:solidFill>
                <a:latin typeface="+mn-lt"/>
                <a:cs typeface="FreeSerif"/>
              </a:rPr>
              <a:t> </a:t>
            </a:r>
            <a:r>
              <a:rPr lang="en-US" sz="1600" dirty="0">
                <a:latin typeface="+mn-lt"/>
                <a:cs typeface="Carlito"/>
              </a:rPr>
              <a:t>we</a:t>
            </a:r>
            <a:r>
              <a:rPr lang="en-US" sz="1600" spc="-14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would</a:t>
            </a:r>
            <a:r>
              <a:rPr lang="en-US" sz="1600" spc="-17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like</a:t>
            </a:r>
            <a:r>
              <a:rPr lang="en-US" sz="1600" spc="-14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to</a:t>
            </a:r>
            <a:r>
              <a:rPr lang="en-US" sz="1600" spc="-20" dirty="0">
                <a:latin typeface="+mn-lt"/>
                <a:cs typeface="Carlito"/>
              </a:rPr>
              <a:t> </a:t>
            </a:r>
            <a:r>
              <a:rPr lang="en-US" sz="1600" spc="-6" dirty="0">
                <a:latin typeface="+mn-lt"/>
                <a:cs typeface="Carlito"/>
              </a:rPr>
              <a:t>optimize</a:t>
            </a:r>
            <a:endParaRPr lang="en-US" sz="1600" dirty="0">
              <a:latin typeface="+mn-lt"/>
              <a:cs typeface="FreeSerif"/>
            </a:endParaRPr>
          </a:p>
          <a:p>
            <a:pPr marL="407194" marR="17145" lvl="1" indent="-128588">
              <a:lnSpc>
                <a:spcPct val="107500"/>
              </a:lnSpc>
              <a:spcBef>
                <a:spcPts val="228"/>
              </a:spcBef>
              <a:buClr>
                <a:schemeClr val="bg2"/>
              </a:buClr>
              <a:buFont typeface="Times New Roman"/>
              <a:buChar char="•"/>
              <a:tabLst>
                <a:tab pos="407194" algn="l"/>
              </a:tabLst>
            </a:pPr>
            <a:r>
              <a:rPr lang="en-US" sz="1600" dirty="0">
                <a:latin typeface="+mn-lt"/>
                <a:cs typeface="Carlito"/>
              </a:rPr>
              <a:t>Optimize</a:t>
            </a:r>
            <a:r>
              <a:rPr lang="en-US" sz="1600" spc="-26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the</a:t>
            </a:r>
            <a:r>
              <a:rPr lang="en-US" sz="1600" spc="-26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following</a:t>
            </a:r>
            <a:r>
              <a:rPr lang="en-US" sz="1600" spc="-31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reward</a:t>
            </a:r>
            <a:r>
              <a:rPr lang="en-US" sz="1600" spc="-28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with</a:t>
            </a:r>
            <a:r>
              <a:rPr lang="en-US" sz="1600" spc="-26" dirty="0">
                <a:latin typeface="+mn-lt"/>
                <a:cs typeface="Carlito"/>
              </a:rPr>
              <a:t> </a:t>
            </a:r>
            <a:r>
              <a:rPr lang="en-US" sz="1600" spc="-14" dirty="0">
                <a:latin typeface="+mn-lt"/>
                <a:cs typeface="Carlito"/>
              </a:rPr>
              <a:t>RL:</a:t>
            </a:r>
            <a:endParaRPr lang="en-US" sz="1600" dirty="0">
              <a:latin typeface="+mn-lt"/>
              <a:cs typeface="Carlito"/>
            </a:endParaRPr>
          </a:p>
          <a:p>
            <a:pPr marL="407194" marR="17145" lvl="1" indent="-128588">
              <a:lnSpc>
                <a:spcPct val="107500"/>
              </a:lnSpc>
              <a:spcBef>
                <a:spcPts val="228"/>
              </a:spcBef>
              <a:buClr>
                <a:schemeClr val="bg2"/>
              </a:buClr>
              <a:buFont typeface="Times New Roman"/>
              <a:buChar char="•"/>
              <a:tabLst>
                <a:tab pos="407194" algn="l"/>
              </a:tabLst>
            </a:pPr>
            <a:endParaRPr lang="en-US" sz="1600" spc="-11" dirty="0">
              <a:latin typeface="+mn-lt"/>
              <a:cs typeface="Carlito"/>
            </a:endParaRPr>
          </a:p>
          <a:p>
            <a:pPr marL="213956" lvl="5" indent="-192524">
              <a:spcBef>
                <a:spcPts val="352"/>
              </a:spcBef>
              <a:buClr>
                <a:schemeClr val="bg2"/>
              </a:buClr>
              <a:buFont typeface="Times New Roman"/>
              <a:buChar char="•"/>
              <a:tabLst>
                <a:tab pos="213956" algn="l"/>
              </a:tabLst>
            </a:pPr>
            <a:endParaRPr lang="en-US" sz="1600" dirty="0">
              <a:latin typeface="+mn-lt"/>
              <a:cs typeface="Carlito"/>
            </a:endParaRPr>
          </a:p>
          <a:p>
            <a:pPr marL="213956" lvl="5" indent="-192524">
              <a:spcBef>
                <a:spcPts val="352"/>
              </a:spcBef>
              <a:buClr>
                <a:schemeClr val="bg2"/>
              </a:buClr>
              <a:buFont typeface="Times New Roman"/>
              <a:buChar char="•"/>
              <a:tabLst>
                <a:tab pos="213956" algn="l"/>
              </a:tabLst>
            </a:pPr>
            <a:endParaRPr sz="1600" dirty="0">
              <a:latin typeface="+mn-lt"/>
              <a:cs typeface="Carlito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448A90A-B77E-9AA5-976D-399E2E0A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latin typeface="Carlito"/>
                <a:cs typeface="Carlito"/>
              </a:rPr>
              <a:t>RLHF:</a:t>
            </a:r>
            <a:r>
              <a:rPr lang="en-US" spc="-26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Putting</a:t>
            </a:r>
            <a:r>
              <a:rPr lang="en-US" spc="-26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it</a:t>
            </a:r>
            <a:r>
              <a:rPr lang="en-US" spc="-28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all</a:t>
            </a:r>
            <a:r>
              <a:rPr lang="en-US" spc="-26" dirty="0">
                <a:latin typeface="Carlito"/>
                <a:cs typeface="Carlito"/>
              </a:rPr>
              <a:t> </a:t>
            </a:r>
            <a:r>
              <a:rPr lang="en-US" b="0" dirty="0">
                <a:latin typeface="Carlito"/>
                <a:cs typeface="Carlito"/>
              </a:rPr>
              <a:t>together</a:t>
            </a:r>
            <a:r>
              <a:rPr lang="en-US" spc="-28" dirty="0">
                <a:latin typeface="Carlito"/>
                <a:cs typeface="Carlito"/>
              </a:rPr>
              <a:t> </a:t>
            </a:r>
            <a:br>
              <a:rPr lang="en-US" spc="-28" dirty="0">
                <a:latin typeface="Carlito"/>
                <a:cs typeface="Carlito"/>
              </a:rPr>
            </a:br>
            <a:r>
              <a:rPr lang="en-US" sz="1500" dirty="0">
                <a:latin typeface="Carlito"/>
                <a:cs typeface="Carlito"/>
              </a:rPr>
              <a:t>[</a:t>
            </a:r>
            <a:r>
              <a:rPr lang="en-US" sz="1500" u="sng" dirty="0" err="1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Christiano</a:t>
            </a:r>
            <a:r>
              <a:rPr lang="en-US" sz="1500" u="sng" spc="-26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lang="en-US" sz="1500" u="sng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lang="en-US" sz="1500" u="sng" spc="-26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lang="en-US" sz="1500" u="sng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lang="en-US" sz="1500" u="sng" spc="-23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lang="en-US" sz="1500" u="sng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2017</a:t>
            </a:r>
            <a:r>
              <a:rPr lang="en-US" sz="1500" dirty="0">
                <a:latin typeface="Carlito"/>
                <a:cs typeface="Carlito"/>
              </a:rPr>
              <a:t>;</a:t>
            </a:r>
            <a:r>
              <a:rPr lang="en-US" sz="1500" spc="-28" dirty="0">
                <a:latin typeface="Carlito"/>
                <a:cs typeface="Carlito"/>
              </a:rPr>
              <a:t> </a:t>
            </a:r>
            <a:r>
              <a:rPr lang="en-US" sz="1500" u="sng" dirty="0" err="1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Stiennon</a:t>
            </a:r>
            <a:r>
              <a:rPr lang="en-US" sz="1500" u="sng" spc="-26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lang="en-US" sz="1500" u="sng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lang="en-US" sz="1500" u="sng" spc="-26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lang="en-US" sz="1500" u="sng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lang="en-US" sz="1500" u="sng" spc="-23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lang="en-US" sz="1500" u="sng" spc="-6" dirty="0"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2020</a:t>
            </a:r>
            <a:r>
              <a:rPr lang="en-US" sz="1500" spc="-6" dirty="0">
                <a:latin typeface="Carlito"/>
                <a:cs typeface="Carlito"/>
              </a:rPr>
              <a:t>]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3E78E-2322-9623-C94E-E16A65666A10}"/>
              </a:ext>
            </a:extLst>
          </p:cNvPr>
          <p:cNvSpPr txBox="1"/>
          <p:nvPr/>
        </p:nvSpPr>
        <p:spPr>
          <a:xfrm>
            <a:off x="1143000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5F136C5-3B52-2393-A705-6D351D58EFA3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E19ADF6-AA13-F5E6-1998-0362B1583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782" y="3609920"/>
            <a:ext cx="4353128" cy="7672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82109" y="4386418"/>
            <a:ext cx="4610912" cy="60737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algn="ctr">
              <a:spcBef>
                <a:spcPts val="56"/>
              </a:spcBef>
            </a:pPr>
            <a:r>
              <a:rPr sz="1300" dirty="0">
                <a:latin typeface="+mn-lt"/>
                <a:cs typeface="Carlito"/>
              </a:rPr>
              <a:t>This</a:t>
            </a:r>
            <a:r>
              <a:rPr sz="1300" spc="-26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is</a:t>
            </a:r>
            <a:r>
              <a:rPr sz="1300" spc="-23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a</a:t>
            </a:r>
            <a:r>
              <a:rPr sz="1300" spc="-26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penalty</a:t>
            </a:r>
            <a:r>
              <a:rPr sz="1300" spc="-28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which</a:t>
            </a:r>
            <a:r>
              <a:rPr sz="1300" spc="-26" dirty="0">
                <a:latin typeface="+mn-lt"/>
                <a:cs typeface="Carlito"/>
              </a:rPr>
              <a:t> </a:t>
            </a:r>
            <a:r>
              <a:rPr sz="1300" spc="-6" dirty="0">
                <a:latin typeface="+mn-lt"/>
                <a:cs typeface="Carlito"/>
              </a:rPr>
              <a:t>prevents</a:t>
            </a:r>
            <a:r>
              <a:rPr sz="1300" spc="-26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us</a:t>
            </a:r>
            <a:r>
              <a:rPr sz="1300" spc="-23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from</a:t>
            </a:r>
            <a:r>
              <a:rPr sz="1300" spc="-26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diverging</a:t>
            </a:r>
            <a:r>
              <a:rPr sz="1300" spc="-28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too</a:t>
            </a:r>
            <a:r>
              <a:rPr sz="1300" spc="-28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far</a:t>
            </a:r>
            <a:r>
              <a:rPr sz="1300" spc="-26" dirty="0">
                <a:latin typeface="+mn-lt"/>
                <a:cs typeface="Carlito"/>
              </a:rPr>
              <a:t> </a:t>
            </a:r>
            <a:r>
              <a:rPr sz="1300" spc="-11" dirty="0">
                <a:latin typeface="+mn-lt"/>
                <a:cs typeface="Carlito"/>
              </a:rPr>
              <a:t>from </a:t>
            </a:r>
            <a:r>
              <a:rPr sz="1300" dirty="0">
                <a:latin typeface="+mn-lt"/>
                <a:cs typeface="Carlito"/>
              </a:rPr>
              <a:t>the</a:t>
            </a:r>
            <a:r>
              <a:rPr sz="1300" spc="-17" dirty="0">
                <a:latin typeface="+mn-lt"/>
                <a:cs typeface="Carlito"/>
              </a:rPr>
              <a:t> </a:t>
            </a:r>
            <a:r>
              <a:rPr sz="1300" spc="-6" dirty="0">
                <a:latin typeface="+mn-lt"/>
                <a:cs typeface="Carlito"/>
              </a:rPr>
              <a:t>pretrained</a:t>
            </a:r>
            <a:r>
              <a:rPr sz="1300" spc="-17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model.</a:t>
            </a:r>
            <a:r>
              <a:rPr sz="1300" spc="-23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In</a:t>
            </a:r>
            <a:r>
              <a:rPr sz="1300" spc="-17" dirty="0">
                <a:latin typeface="+mn-lt"/>
                <a:cs typeface="Carlito"/>
              </a:rPr>
              <a:t> </a:t>
            </a:r>
            <a:r>
              <a:rPr sz="1300" spc="-6" dirty="0">
                <a:latin typeface="+mn-lt"/>
                <a:cs typeface="Carlito"/>
              </a:rPr>
              <a:t>expectation,</a:t>
            </a:r>
            <a:r>
              <a:rPr sz="1300" spc="-17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it</a:t>
            </a:r>
            <a:r>
              <a:rPr sz="1300" spc="-14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is</a:t>
            </a:r>
            <a:r>
              <a:rPr sz="1300" spc="-14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known</a:t>
            </a:r>
            <a:r>
              <a:rPr sz="1300" spc="-17" dirty="0">
                <a:latin typeface="+mn-lt"/>
                <a:cs typeface="Carlito"/>
              </a:rPr>
              <a:t> </a:t>
            </a:r>
            <a:r>
              <a:rPr sz="1300" dirty="0">
                <a:latin typeface="+mn-lt"/>
                <a:cs typeface="Carlito"/>
              </a:rPr>
              <a:t>as</a:t>
            </a:r>
            <a:r>
              <a:rPr sz="1300" spc="-14" dirty="0">
                <a:latin typeface="+mn-lt"/>
                <a:cs typeface="Carlito"/>
              </a:rPr>
              <a:t> the</a:t>
            </a:r>
            <a:r>
              <a:rPr lang="en-US" sz="1300" spc="-14" dirty="0">
                <a:latin typeface="+mn-lt"/>
                <a:cs typeface="Carlito"/>
              </a:rPr>
              <a:t> </a:t>
            </a:r>
            <a:r>
              <a:rPr lang="en-US" sz="1300" b="1" spc="-14" dirty="0" err="1">
                <a:latin typeface="+mn-lt"/>
                <a:cs typeface="Carlito"/>
              </a:rPr>
              <a:t>Kullback-</a:t>
            </a:r>
            <a:r>
              <a:rPr lang="en-US" sz="1300" b="1" dirty="0" err="1">
                <a:latin typeface="+mn-lt"/>
                <a:cs typeface="Carlito"/>
              </a:rPr>
              <a:t>Leibler</a:t>
            </a:r>
            <a:r>
              <a:rPr lang="en-US" sz="1300" b="1" spc="-37" dirty="0">
                <a:latin typeface="+mn-lt"/>
                <a:cs typeface="Carlito"/>
              </a:rPr>
              <a:t> </a:t>
            </a:r>
            <a:r>
              <a:rPr lang="en-US" sz="1300" dirty="0">
                <a:latin typeface="+mn-lt"/>
                <a:cs typeface="Carlito"/>
              </a:rPr>
              <a:t>(</a:t>
            </a:r>
            <a:r>
              <a:rPr lang="en-US" sz="1300" b="1" dirty="0">
                <a:latin typeface="+mn-lt"/>
                <a:cs typeface="Carlito"/>
              </a:rPr>
              <a:t>KL</a:t>
            </a:r>
            <a:r>
              <a:rPr lang="en-US" sz="1300" dirty="0">
                <a:latin typeface="+mn-lt"/>
                <a:cs typeface="Carlito"/>
              </a:rPr>
              <a:t>)</a:t>
            </a:r>
            <a:r>
              <a:rPr lang="en-US" sz="1300" spc="-17" dirty="0">
                <a:latin typeface="+mn-lt"/>
                <a:cs typeface="Carlito"/>
              </a:rPr>
              <a:t> </a:t>
            </a:r>
            <a:r>
              <a:rPr lang="en-US" sz="1300" spc="-6" dirty="0">
                <a:latin typeface="+mn-lt"/>
                <a:cs typeface="Carlito"/>
              </a:rPr>
              <a:t>divergence</a:t>
            </a:r>
            <a:r>
              <a:rPr lang="en-US" sz="1300" spc="-17" dirty="0">
                <a:latin typeface="+mn-lt"/>
                <a:cs typeface="Carlito"/>
              </a:rPr>
              <a:t> </a:t>
            </a:r>
            <a:r>
              <a:rPr lang="en-US" sz="1300" dirty="0">
                <a:latin typeface="+mn-lt"/>
                <a:cs typeface="Carlito"/>
              </a:rPr>
              <a:t>between</a:t>
            </a:r>
            <a:r>
              <a:rPr lang="en-US" sz="1300" spc="-23" dirty="0">
                <a:latin typeface="+mn-lt"/>
                <a:cs typeface="Carlito"/>
              </a:rPr>
              <a:t> </a:t>
            </a:r>
            <a:r>
              <a:rPr lang="en-US" sz="1300" spc="-23" dirty="0">
                <a:solidFill>
                  <a:srgbClr val="00B050"/>
                </a:solidFill>
                <a:latin typeface="+mn-lt"/>
                <a:cs typeface="DejaVu Serif"/>
              </a:rPr>
              <a:t>𝑝</a:t>
            </a:r>
            <a:r>
              <a:rPr lang="en-US" sz="1300" spc="34" baseline="-25000" dirty="0">
                <a:solidFill>
                  <a:srgbClr val="00B050"/>
                </a:solidFill>
                <a:latin typeface="+mn-lt"/>
                <a:cs typeface="FreeSerif"/>
              </a:rPr>
              <a:t>𝜃</a:t>
            </a:r>
            <a:r>
              <a:rPr lang="en-US" sz="1300" spc="-34" baseline="29629" dirty="0">
                <a:solidFill>
                  <a:srgbClr val="00B050"/>
                </a:solidFill>
                <a:latin typeface="+mn-lt"/>
                <a:cs typeface="Noto Sans Math"/>
              </a:rPr>
              <a:t>𝑅𝐿</a:t>
            </a:r>
            <a:r>
              <a:rPr lang="en-US" sz="1300" spc="-23" dirty="0">
                <a:solidFill>
                  <a:srgbClr val="00B050"/>
                </a:solidFill>
                <a:latin typeface="+mn-lt"/>
                <a:cs typeface="DejaVu Serif"/>
              </a:rPr>
              <a:t>(𝑠)</a:t>
            </a:r>
            <a:r>
              <a:rPr lang="en-US" sz="1300" spc="-110" dirty="0">
                <a:solidFill>
                  <a:srgbClr val="00B050"/>
                </a:solidFill>
                <a:latin typeface="+mn-lt"/>
                <a:cs typeface="DejaVu Serif"/>
              </a:rPr>
              <a:t> </a:t>
            </a:r>
            <a:r>
              <a:rPr lang="en-US" sz="1300" dirty="0">
                <a:latin typeface="+mn-lt"/>
                <a:cs typeface="Carlito"/>
              </a:rPr>
              <a:t>and</a:t>
            </a:r>
            <a:r>
              <a:rPr lang="en-US" sz="1300" spc="-20" dirty="0">
                <a:latin typeface="+mn-lt"/>
                <a:cs typeface="Carlito"/>
              </a:rPr>
              <a:t> </a:t>
            </a:r>
            <a:r>
              <a:rPr lang="en-US" sz="1300" dirty="0">
                <a:solidFill>
                  <a:srgbClr val="C00000"/>
                </a:solidFill>
                <a:latin typeface="+mn-lt"/>
                <a:cs typeface="DejaVu Serif"/>
              </a:rPr>
              <a:t>𝑝</a:t>
            </a:r>
            <a:r>
              <a:rPr lang="en-US" sz="1300" baseline="25925" dirty="0">
                <a:solidFill>
                  <a:srgbClr val="C00000"/>
                </a:solidFill>
                <a:latin typeface="+mn-lt"/>
                <a:cs typeface="Noto Sans Math"/>
              </a:rPr>
              <a:t>𝑃𝑇</a:t>
            </a:r>
            <a:r>
              <a:rPr lang="en-US" sz="1300" dirty="0">
                <a:solidFill>
                  <a:srgbClr val="C00000"/>
                </a:solidFill>
                <a:latin typeface="+mn-lt"/>
                <a:cs typeface="DejaVu Serif"/>
              </a:rPr>
              <a:t>(s)</a:t>
            </a:r>
            <a:endParaRPr sz="1300" dirty="0">
              <a:latin typeface="+mn-lt"/>
              <a:cs typeface="Carli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0706" y="1357869"/>
            <a:ext cx="4854900" cy="31363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74779" y="4654959"/>
            <a:ext cx="1298734" cy="18033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125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[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Stiennon</a:t>
            </a:r>
            <a:r>
              <a:rPr sz="1125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sz="1125" u="sng" spc="-1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sz="1125" u="sng" spc="-20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2020</a:t>
            </a:r>
            <a:r>
              <a:rPr sz="1125" u="sng" spc="-6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]</a:t>
            </a:r>
            <a:endParaRPr sz="1125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1348" y="2526304"/>
            <a:ext cx="922798" cy="789158"/>
          </a:xfrm>
          <a:prstGeom prst="rect">
            <a:avLst/>
          </a:prstGeom>
        </p:spPr>
        <p:txBody>
          <a:bodyPr vert="horz" wrap="square" lIns="0" tIns="118586" rIns="0" bIns="0" rtlCol="0">
            <a:spAutoFit/>
          </a:bodyPr>
          <a:lstStyle/>
          <a:p>
            <a:pPr marL="30361">
              <a:spcBef>
                <a:spcPts val="934"/>
              </a:spcBef>
            </a:pPr>
            <a:r>
              <a:rPr sz="1800" spc="59" dirty="0">
                <a:solidFill>
                  <a:srgbClr val="C00000"/>
                </a:solidFill>
                <a:latin typeface="DejaVu Serif Condensed"/>
                <a:cs typeface="DejaVu Serif Condensed"/>
              </a:rPr>
              <a:t>𝑝</a:t>
            </a:r>
            <a:r>
              <a:rPr sz="1941" spc="89" baseline="28985" dirty="0">
                <a:solidFill>
                  <a:srgbClr val="C00000"/>
                </a:solidFill>
                <a:latin typeface="Noto Sans Math"/>
                <a:cs typeface="Noto Sans Math"/>
              </a:rPr>
              <a:t>𝐼𝐹𝑇</a:t>
            </a:r>
            <a:r>
              <a:rPr sz="1800" spc="59" dirty="0">
                <a:solidFill>
                  <a:srgbClr val="C00000"/>
                </a:solidFill>
                <a:latin typeface="DejaVu Serif Condensed"/>
                <a:cs typeface="DejaVu Serif Condensed"/>
              </a:rPr>
              <a:t>(𝑠)</a:t>
            </a:r>
            <a:endParaRPr sz="1800" dirty="0">
              <a:latin typeface="DejaVu Serif Condensed"/>
              <a:cs typeface="DejaVu Serif Condensed"/>
            </a:endParaRPr>
          </a:p>
          <a:p>
            <a:pPr marL="21431">
              <a:spcBef>
                <a:spcPts val="878"/>
              </a:spcBef>
            </a:pPr>
            <a:r>
              <a:rPr sz="1800" spc="65" dirty="0">
                <a:solidFill>
                  <a:srgbClr val="C00000"/>
                </a:solidFill>
                <a:latin typeface="DejaVu Serif Condensed"/>
                <a:cs typeface="DejaVu Serif Condensed"/>
              </a:rPr>
              <a:t>𝑝</a:t>
            </a:r>
            <a:r>
              <a:rPr sz="1941" spc="97" baseline="28985" dirty="0">
                <a:solidFill>
                  <a:srgbClr val="C00000"/>
                </a:solidFill>
                <a:latin typeface="Noto Sans Math"/>
                <a:cs typeface="Noto Sans Math"/>
              </a:rPr>
              <a:t>𝑃𝑇</a:t>
            </a:r>
            <a:r>
              <a:rPr sz="1800" spc="65" dirty="0">
                <a:solidFill>
                  <a:srgbClr val="C00000"/>
                </a:solidFill>
                <a:latin typeface="DejaVu Serif Condensed"/>
                <a:cs typeface="DejaVu Serif Condensed"/>
              </a:rPr>
              <a:t>(𝑠)</a:t>
            </a:r>
            <a:endParaRPr sz="1800" dirty="0">
              <a:latin typeface="DejaVu Serif Condensed"/>
              <a:cs typeface="DejaVu Serif Condense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94123" y="1333025"/>
            <a:ext cx="825774" cy="28421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21431">
              <a:spcBef>
                <a:spcPts val="56"/>
              </a:spcBef>
            </a:pPr>
            <a:r>
              <a:rPr sz="1800" spc="26" dirty="0">
                <a:solidFill>
                  <a:srgbClr val="00B050"/>
                </a:solidFill>
                <a:latin typeface="DejaVu Serif Condensed"/>
                <a:cs typeface="DejaVu Serif Condensed"/>
              </a:rPr>
              <a:t>𝑝</a:t>
            </a:r>
            <a:r>
              <a:rPr sz="1941" spc="38" baseline="28985" dirty="0">
                <a:solidFill>
                  <a:srgbClr val="00B050"/>
                </a:solidFill>
                <a:latin typeface="Noto Sans Math"/>
                <a:cs typeface="Noto Sans Math"/>
              </a:rPr>
              <a:t>𝑅𝐿</a:t>
            </a:r>
            <a:r>
              <a:rPr sz="1800" spc="26" dirty="0">
                <a:solidFill>
                  <a:srgbClr val="00B050"/>
                </a:solidFill>
                <a:latin typeface="DejaVu Serif Condensed"/>
                <a:cs typeface="DejaVu Serif Condensed"/>
              </a:rPr>
              <a:t>(𝑠)</a:t>
            </a:r>
            <a:endParaRPr sz="1800">
              <a:latin typeface="DejaVu Serif Condensed"/>
              <a:cs typeface="DejaVu Serif Condensed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75343F0-04FC-0E5B-8B7D-B4C9A7A2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RLHF provides gains over pretraining + finetuning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250E1-543D-E56C-E7B5-76693C1906C8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26A8378-D965-3531-C309-D53754A5954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7631C-0254-02C9-DA3E-16477DA2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2E267AC-F240-13C4-8A28-0794C47998A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From Language Models to Assistants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F95545-57AB-A66F-6E04-3E1E278DECD6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833F7D4-8160-380E-8571-CBD51164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F8124-0618-D0A0-9663-41C7FC8C84D5}"/>
              </a:ext>
            </a:extLst>
          </p:cNvPr>
          <p:cNvSpPr txBox="1"/>
          <p:nvPr/>
        </p:nvSpPr>
        <p:spPr>
          <a:xfrm>
            <a:off x="457200" y="1196492"/>
            <a:ext cx="82296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Zero-Shot (ZS) and Few-Shot (FS) In-Context Learning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Instruction Finetuning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Reinforcement Learning from Human Feedback (RLHF)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B0F0"/>
                </a:solidFill>
              </a:rPr>
              <a:t>﻿InstructGPT and ChatGPT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 of RL and reward modeling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﻿Introducing Direct Preference Optimization (DPO)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﻿Human preference data; human vs. AI Feedback - What’s Next?</a:t>
            </a:r>
          </a:p>
        </p:txBody>
      </p:sp>
    </p:spTree>
    <p:extLst>
      <p:ext uri="{BB962C8B-B14F-4D97-AF65-F5344CB8AC3E}">
        <p14:creationId xmlns:p14="http://schemas.microsoft.com/office/powerpoint/2010/main" val="35863628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31466" y="1221939"/>
            <a:ext cx="5758832" cy="3521511"/>
            <a:chOff x="1046162" y="1029336"/>
            <a:chExt cx="9709150" cy="564388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1057" y="1029336"/>
              <a:ext cx="9524256" cy="56434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5212" y="1981200"/>
              <a:ext cx="3124200" cy="1066800"/>
            </a:xfrm>
            <a:custGeom>
              <a:avLst/>
              <a:gdLst/>
              <a:ahLst/>
              <a:cxnLst/>
              <a:rect l="l" t="t" r="r" b="b"/>
              <a:pathLst>
                <a:path w="3124200" h="1066800">
                  <a:moveTo>
                    <a:pt x="0" y="0"/>
                  </a:moveTo>
                  <a:lnTo>
                    <a:pt x="3124201" y="0"/>
                  </a:lnTo>
                  <a:lnTo>
                    <a:pt x="3124201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708175" y="4764037"/>
            <a:ext cx="1222296" cy="173485"/>
          </a:xfrm>
          <a:prstGeom prst="rect">
            <a:avLst/>
          </a:prstGeom>
        </p:spPr>
        <p:txBody>
          <a:bodyPr vert="horz" wrap="square" lIns="0" tIns="357" rIns="0" bIns="0" rtlCol="0">
            <a:spAutoFit/>
          </a:bodyPr>
          <a:lstStyle/>
          <a:p>
            <a:pPr marL="7144">
              <a:spcBef>
                <a:spcPts val="3"/>
              </a:spcBef>
            </a:pPr>
            <a:r>
              <a:rPr sz="1125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[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Ouyang</a:t>
            </a:r>
            <a:r>
              <a:rPr sz="1125" u="sng" spc="-2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sz="1125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sz="1125" u="sng" spc="-2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2022</a:t>
            </a:r>
            <a:r>
              <a:rPr sz="1125" u="sng" spc="-11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]</a:t>
            </a:r>
            <a:endParaRPr sz="1125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8221" y="1983483"/>
            <a:ext cx="455359" cy="33037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sz="1050" b="1" spc="-14" dirty="0">
                <a:latin typeface="Carlito"/>
                <a:cs typeface="Carlito"/>
              </a:rPr>
              <a:t>30k </a:t>
            </a:r>
            <a:r>
              <a:rPr sz="1050" b="1" spc="-11" dirty="0">
                <a:latin typeface="Carlito"/>
                <a:cs typeface="Carlito"/>
              </a:rPr>
              <a:t>tasks!</a:t>
            </a:r>
            <a:endParaRPr sz="1050" dirty="0">
              <a:latin typeface="Carlito"/>
              <a:cs typeface="Carli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FB8B3-B2F3-FC59-C449-06B868FEEEF7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A7DD0E8-DDA5-A4F1-8299-0B1C16EEFA4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9D5BACB2-9BEB-AE79-1AE6-DD36BE34BC93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1800" b="1" i="0" u="none" strike="noStrike" cap="none">
                <a:solidFill>
                  <a:srgbClr val="007C92"/>
                </a:solidFill>
                <a:latin typeface="Carlito"/>
                <a:ea typeface="Arial"/>
                <a:cs typeface="Carlito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0" dirty="0">
                <a:solidFill>
                  <a:schemeClr val="bg2"/>
                </a:solidFill>
                <a:latin typeface="+mj-lt"/>
              </a:rPr>
              <a:t>﻿InstructGPT: scaling up RLHF to tens of thousands of tasks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777FE2-0F63-FD7E-EE5F-BFFCE8F3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InstructGPT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E822C-B18E-643F-8507-5DF88DE17E03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532D5-D276-4F37-7077-F51E8073121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B0545-55C6-D5A4-BFE3-A98779E75280}"/>
              </a:ext>
            </a:extLst>
          </p:cNvPr>
          <p:cNvSpPr txBox="1"/>
          <p:nvPr/>
        </p:nvSpPr>
        <p:spPr>
          <a:xfrm>
            <a:off x="457200" y="1268097"/>
            <a:ext cx="78599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﻿Tasks collected from labelers: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Plain: </a:t>
            </a:r>
            <a:r>
              <a:rPr lang="en-US" sz="1600" dirty="0"/>
              <a:t>We simply ask the labelers to come up with an arbitrary task, while ensuring the tasks had sufficiently diversity.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Few-shot: </a:t>
            </a:r>
            <a:r>
              <a:rPr lang="en-US" sz="1600" dirty="0"/>
              <a:t>We ask the labelers to come up with an instruction, and multiple query/response pairs for that instruction.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User-based: </a:t>
            </a:r>
            <a:r>
              <a:rPr lang="en-US" sz="1600" dirty="0"/>
              <a:t>We had a number of use-cases stated in waitlist applications to the </a:t>
            </a:r>
            <a:r>
              <a:rPr lang="en-US" sz="1600" dirty="0" err="1"/>
              <a:t>openAI</a:t>
            </a:r>
            <a:r>
              <a:rPr lang="en-US" sz="1600" dirty="0"/>
              <a:t> API. We ask labelers to come up with prompts corresponding to these use cases.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06F99F9-6832-E765-B686-177D0511DEC1}"/>
              </a:ext>
            </a:extLst>
          </p:cNvPr>
          <p:cNvSpPr txBox="1"/>
          <p:nvPr/>
        </p:nvSpPr>
        <p:spPr>
          <a:xfrm>
            <a:off x="6708175" y="4764037"/>
            <a:ext cx="1222296" cy="173485"/>
          </a:xfrm>
          <a:prstGeom prst="rect">
            <a:avLst/>
          </a:prstGeom>
        </p:spPr>
        <p:txBody>
          <a:bodyPr vert="horz" wrap="square" lIns="0" tIns="357" rIns="0" bIns="0" rtlCol="0">
            <a:spAutoFit/>
          </a:bodyPr>
          <a:lstStyle/>
          <a:p>
            <a:pPr marL="7144">
              <a:spcBef>
                <a:spcPts val="3"/>
              </a:spcBef>
            </a:pPr>
            <a:r>
              <a:rPr sz="1125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[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Ouyang</a:t>
            </a:r>
            <a:r>
              <a:rPr sz="1125" u="sng" spc="-28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sz="1125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sz="1125" u="sng" spc="-2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2022</a:t>
            </a:r>
            <a:r>
              <a:rPr sz="1125" u="sng" spc="-11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]</a:t>
            </a:r>
            <a:endParaRPr sz="1125">
              <a:latin typeface="Carlito"/>
              <a:cs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17B26-C3BA-38B9-3506-C79A857E8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189" y="3181545"/>
            <a:ext cx="5909553" cy="15897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7374A-2E43-07FF-0591-DD4924BBA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A217B7-8428-B2F3-5397-3879F875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cs typeface="Carlito"/>
              </a:rPr>
              <a:t>SOTA NLG System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5DF76-5D95-479A-6A69-ED2CDAE00C7A}"/>
              </a:ext>
            </a:extLst>
          </p:cNvPr>
          <p:cNvSpPr txBox="1"/>
          <p:nvPr/>
        </p:nvSpPr>
        <p:spPr>
          <a:xfrm>
            <a:off x="3412375" y="4912668"/>
            <a:ext cx="5827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﻿Xiang Lisa Li, Antoine </a:t>
            </a:r>
            <a:r>
              <a:rPr lang="en-US" sz="900" dirty="0" err="1"/>
              <a:t>Bosselut</a:t>
            </a:r>
            <a:r>
              <a:rPr lang="en-US" sz="900" dirty="0"/>
              <a:t>, Chris Maning - </a:t>
            </a:r>
            <a:r>
              <a:rPr lang="en-US" sz="900" dirty="0">
                <a:hlinkClick r:id="rId2"/>
              </a:rPr>
              <a:t>https://web.stanford.edu/class/archive/cs/cs224n/cs224n.1234/</a:t>
            </a:r>
            <a:r>
              <a:rPr lang="en-US" sz="900" dirty="0"/>
              <a:t>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156E37B-E40B-5EFD-538D-70DC57F9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9B49A-9A21-4EB4-DAAF-B60AD3E495F7}"/>
              </a:ext>
            </a:extLst>
          </p:cNvPr>
          <p:cNvSpPr txBox="1"/>
          <p:nvPr/>
        </p:nvSpPr>
        <p:spPr>
          <a:xfrm>
            <a:off x="458373" y="1048944"/>
            <a:ext cx="41136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﻿ChatGPT is an NLG system!</a:t>
            </a:r>
          </a:p>
          <a:p>
            <a:endParaRPr lang="en-US" dirty="0"/>
          </a:p>
          <a:p>
            <a:r>
              <a:rPr lang="en-US" dirty="0"/>
              <a:t>It’s general purpose and can do many NLG tasks!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85338-8BF6-21D5-2304-E6C99649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54" r="11990"/>
          <a:stretch/>
        </p:blipFill>
        <p:spPr>
          <a:xfrm>
            <a:off x="2317411" y="1901568"/>
            <a:ext cx="4509178" cy="289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899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20D80-AD2D-165A-F1AA-9107A30E9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B0E0EDC7-C1C6-229F-5029-E0F4C3AE534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5321" y="1143000"/>
            <a:ext cx="6353358" cy="327244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C9692EF-2BF9-F892-8D1D-C1A6CFFD7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InstructGPT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89BD0-3214-469B-2DD9-89842D41A6FF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569A3-3118-0A1C-68F5-BCCEE9007B7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04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8241" y="1143000"/>
            <a:ext cx="5847517" cy="339168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FDC786F-A667-9B75-1CB1-1FBCC8AB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InstructGPT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55387-CFE7-CCC5-E55B-3E4957AD7BFC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A7C60-D05E-A842-5455-7A9C8DCBB29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86436" y="2227131"/>
            <a:ext cx="1536621" cy="139220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sz="1125" dirty="0">
                <a:latin typeface="Carlito"/>
                <a:cs typeface="Carlito"/>
              </a:rPr>
              <a:t>Note:</a:t>
            </a:r>
            <a:r>
              <a:rPr sz="1125" spc="-23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OpenAI</a:t>
            </a:r>
            <a:r>
              <a:rPr sz="1125" spc="-26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(and</a:t>
            </a:r>
            <a:r>
              <a:rPr sz="1125" spc="-26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similar </a:t>
            </a:r>
            <a:r>
              <a:rPr sz="1125" dirty="0">
                <a:latin typeface="Carlito"/>
                <a:cs typeface="Carlito"/>
              </a:rPr>
              <a:t>companies)</a:t>
            </a:r>
            <a:r>
              <a:rPr sz="1125" spc="-45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are</a:t>
            </a:r>
            <a:r>
              <a:rPr sz="1125" spc="-45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keeping </a:t>
            </a:r>
            <a:r>
              <a:rPr sz="1125" dirty="0">
                <a:latin typeface="Carlito"/>
                <a:cs typeface="Carlito"/>
              </a:rPr>
              <a:t>more</a:t>
            </a:r>
            <a:r>
              <a:rPr sz="1125" spc="-45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details</a:t>
            </a:r>
            <a:r>
              <a:rPr sz="1125" spc="-42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secret</a:t>
            </a:r>
            <a:r>
              <a:rPr sz="1125" spc="-42" dirty="0">
                <a:latin typeface="Carlito"/>
                <a:cs typeface="Carlito"/>
              </a:rPr>
              <a:t> </a:t>
            </a:r>
            <a:r>
              <a:rPr sz="1125" spc="-11" dirty="0">
                <a:latin typeface="Carlito"/>
                <a:cs typeface="Carlito"/>
              </a:rPr>
              <a:t>about </a:t>
            </a:r>
            <a:r>
              <a:rPr sz="1125" dirty="0">
                <a:latin typeface="Carlito"/>
                <a:cs typeface="Carlito"/>
              </a:rPr>
              <a:t>ChatGPT</a:t>
            </a:r>
            <a:r>
              <a:rPr sz="1125" spc="-48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training </a:t>
            </a:r>
            <a:r>
              <a:rPr sz="1125" dirty="0">
                <a:latin typeface="Carlito"/>
                <a:cs typeface="Carlito"/>
              </a:rPr>
              <a:t>(including</a:t>
            </a:r>
            <a:r>
              <a:rPr sz="1125" spc="-48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data,</a:t>
            </a:r>
            <a:r>
              <a:rPr sz="1125" spc="-42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training parameters,</a:t>
            </a:r>
            <a:r>
              <a:rPr sz="1125" spc="-42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model</a:t>
            </a:r>
            <a:r>
              <a:rPr sz="1125" spc="-40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size)— </a:t>
            </a:r>
            <a:r>
              <a:rPr sz="1125" dirty="0">
                <a:latin typeface="Carlito"/>
                <a:cs typeface="Carlito"/>
              </a:rPr>
              <a:t>perhaps</a:t>
            </a:r>
            <a:r>
              <a:rPr sz="1125" spc="-37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to</a:t>
            </a:r>
            <a:r>
              <a:rPr sz="1125" spc="-40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keep</a:t>
            </a:r>
            <a:r>
              <a:rPr sz="1125" spc="-40" dirty="0">
                <a:latin typeface="Carlito"/>
                <a:cs typeface="Carlito"/>
              </a:rPr>
              <a:t> </a:t>
            </a:r>
            <a:r>
              <a:rPr sz="1125" spc="-28" dirty="0">
                <a:latin typeface="Carlito"/>
                <a:cs typeface="Carlito"/>
              </a:rPr>
              <a:t>a </a:t>
            </a:r>
            <a:r>
              <a:rPr sz="1125" spc="-6" dirty="0">
                <a:latin typeface="Carlito"/>
                <a:cs typeface="Carlito"/>
              </a:rPr>
              <a:t>competitive</a:t>
            </a:r>
            <a:r>
              <a:rPr sz="1125" spc="-8" dirty="0">
                <a:latin typeface="Carlito"/>
                <a:cs typeface="Carlito"/>
              </a:rPr>
              <a:t> </a:t>
            </a:r>
            <a:r>
              <a:rPr sz="1125" spc="-11" dirty="0">
                <a:latin typeface="Carlito"/>
                <a:cs typeface="Carlito"/>
              </a:rPr>
              <a:t>edge…</a:t>
            </a:r>
            <a:endParaRPr sz="1125" dirty="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916" y="1868609"/>
            <a:ext cx="4174695" cy="20873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5007" y="1495326"/>
            <a:ext cx="1800225" cy="66428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701123" y="3993638"/>
            <a:ext cx="1723073" cy="16879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050" b="1" dirty="0">
                <a:solidFill>
                  <a:srgbClr val="C00000"/>
                </a:solidFill>
                <a:latin typeface="Carlito"/>
                <a:cs typeface="Carlito"/>
              </a:rPr>
              <a:t>(Instruction</a:t>
            </a:r>
            <a:r>
              <a:rPr sz="1050" b="1" spc="-53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050" b="1" spc="-6" dirty="0">
                <a:solidFill>
                  <a:srgbClr val="C00000"/>
                </a:solidFill>
                <a:latin typeface="Carlito"/>
                <a:cs typeface="Carlito"/>
              </a:rPr>
              <a:t>finetuning!)</a:t>
            </a:r>
            <a:endParaRPr sz="105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40565" y="4478136"/>
            <a:ext cx="1804511" cy="156598"/>
          </a:xfrm>
          <a:prstGeom prst="rect">
            <a:avLst/>
          </a:prstGeom>
        </p:spPr>
        <p:txBody>
          <a:bodyPr vert="horz" wrap="square" lIns="0" tIns="715" rIns="0" bIns="0" rtlCol="0">
            <a:spAutoFit/>
          </a:bodyPr>
          <a:lstStyle/>
          <a:p>
            <a:pPr marL="7144">
              <a:spcBef>
                <a:spcPts val="6"/>
              </a:spcBef>
            </a:pPr>
            <a:r>
              <a:rPr sz="1013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https://openai.com/blog/chatgpt/</a:t>
            </a:r>
            <a:endParaRPr sz="1013">
              <a:latin typeface="Carlito"/>
              <a:cs typeface="Carlito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7ABBF62-67CC-08F2-86B3-358E4990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+mj-lt"/>
                <a:cs typeface="Carlito"/>
              </a:rPr>
              <a:t>ChatGPT:</a:t>
            </a:r>
            <a:r>
              <a:rPr lang="en-US" spc="-37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Instruction</a:t>
            </a:r>
            <a:r>
              <a:rPr lang="en-US" spc="-34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Finetuning</a:t>
            </a:r>
            <a:r>
              <a:rPr lang="en-US" spc="-34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+</a:t>
            </a:r>
            <a:r>
              <a:rPr lang="en-US" spc="-37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RLHF</a:t>
            </a:r>
            <a:r>
              <a:rPr lang="en-US" spc="-34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for</a:t>
            </a:r>
            <a:r>
              <a:rPr lang="en-US" spc="-40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dialog</a:t>
            </a:r>
            <a:r>
              <a:rPr lang="en-US" spc="-37" dirty="0">
                <a:latin typeface="+mj-lt"/>
                <a:cs typeface="Carlito"/>
              </a:rPr>
              <a:t> </a:t>
            </a:r>
            <a:r>
              <a:rPr lang="en-US" spc="-6" dirty="0">
                <a:latin typeface="+mj-lt"/>
                <a:cs typeface="Carlito"/>
              </a:rPr>
              <a:t>agents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E982A7-C523-1D59-21AC-4AC89B13B5CA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88CCAD5-FE4A-AAFA-CF20-C674E30E1C80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A133A8-49A9-773E-9B00-6474EAC400D8}"/>
              </a:ext>
            </a:extLst>
          </p:cNvPr>
          <p:cNvCxnSpPr/>
          <p:nvPr/>
        </p:nvCxnSpPr>
        <p:spPr>
          <a:xfrm>
            <a:off x="6424196" y="2771481"/>
            <a:ext cx="10229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658220-8348-277C-408E-D118A23E6659}"/>
              </a:ext>
            </a:extLst>
          </p:cNvPr>
          <p:cNvCxnSpPr>
            <a:cxnSpLocks/>
          </p:cNvCxnSpPr>
          <p:nvPr/>
        </p:nvCxnSpPr>
        <p:spPr>
          <a:xfrm>
            <a:off x="3429916" y="2989869"/>
            <a:ext cx="21318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3CFE49-0C68-977A-D6CE-FD9A91C3FF2C}"/>
              </a:ext>
            </a:extLst>
          </p:cNvPr>
          <p:cNvCxnSpPr>
            <a:cxnSpLocks/>
          </p:cNvCxnSpPr>
          <p:nvPr/>
        </p:nvCxnSpPr>
        <p:spPr>
          <a:xfrm>
            <a:off x="4874616" y="3170550"/>
            <a:ext cx="2572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D4C8F4-216B-7A20-C268-E97CDB00F67E}"/>
              </a:ext>
            </a:extLst>
          </p:cNvPr>
          <p:cNvCxnSpPr>
            <a:cxnSpLocks/>
          </p:cNvCxnSpPr>
          <p:nvPr/>
        </p:nvCxnSpPr>
        <p:spPr>
          <a:xfrm>
            <a:off x="3433886" y="3370084"/>
            <a:ext cx="591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86436" y="2353591"/>
            <a:ext cx="1536621" cy="139220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sz="1125" dirty="0">
                <a:latin typeface="Carlito"/>
                <a:cs typeface="Carlito"/>
              </a:rPr>
              <a:t>Note:</a:t>
            </a:r>
            <a:r>
              <a:rPr sz="1125" spc="-23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OpenAI</a:t>
            </a:r>
            <a:r>
              <a:rPr sz="1125" spc="-26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(and</a:t>
            </a:r>
            <a:r>
              <a:rPr sz="1125" spc="-26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similar </a:t>
            </a:r>
            <a:r>
              <a:rPr sz="1125" dirty="0">
                <a:latin typeface="Carlito"/>
                <a:cs typeface="Carlito"/>
              </a:rPr>
              <a:t>companies)</a:t>
            </a:r>
            <a:r>
              <a:rPr sz="1125" spc="-45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are</a:t>
            </a:r>
            <a:r>
              <a:rPr sz="1125" spc="-45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keeping </a:t>
            </a:r>
            <a:r>
              <a:rPr sz="1125" dirty="0">
                <a:latin typeface="Carlito"/>
                <a:cs typeface="Carlito"/>
              </a:rPr>
              <a:t>more</a:t>
            </a:r>
            <a:r>
              <a:rPr sz="1125" spc="-45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details</a:t>
            </a:r>
            <a:r>
              <a:rPr sz="1125" spc="-42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secret</a:t>
            </a:r>
            <a:r>
              <a:rPr sz="1125" spc="-42" dirty="0">
                <a:latin typeface="Carlito"/>
                <a:cs typeface="Carlito"/>
              </a:rPr>
              <a:t> </a:t>
            </a:r>
            <a:r>
              <a:rPr sz="1125" spc="-11" dirty="0">
                <a:latin typeface="Carlito"/>
                <a:cs typeface="Carlito"/>
              </a:rPr>
              <a:t>about </a:t>
            </a:r>
            <a:r>
              <a:rPr sz="1125" dirty="0">
                <a:latin typeface="Carlito"/>
                <a:cs typeface="Carlito"/>
              </a:rPr>
              <a:t>ChatGPT</a:t>
            </a:r>
            <a:r>
              <a:rPr sz="1125" spc="-48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training </a:t>
            </a:r>
            <a:r>
              <a:rPr sz="1125" dirty="0">
                <a:latin typeface="Carlito"/>
                <a:cs typeface="Carlito"/>
              </a:rPr>
              <a:t>(including</a:t>
            </a:r>
            <a:r>
              <a:rPr sz="1125" spc="-48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data,</a:t>
            </a:r>
            <a:r>
              <a:rPr sz="1125" spc="-42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training parameters,</a:t>
            </a:r>
            <a:r>
              <a:rPr sz="1125" spc="-42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model</a:t>
            </a:r>
            <a:r>
              <a:rPr sz="1125" spc="-40" dirty="0">
                <a:latin typeface="Carlito"/>
                <a:cs typeface="Carlito"/>
              </a:rPr>
              <a:t> </a:t>
            </a:r>
            <a:r>
              <a:rPr sz="1125" spc="-6" dirty="0">
                <a:latin typeface="Carlito"/>
                <a:cs typeface="Carlito"/>
              </a:rPr>
              <a:t>size)— </a:t>
            </a:r>
            <a:r>
              <a:rPr sz="1125" dirty="0">
                <a:latin typeface="Carlito"/>
                <a:cs typeface="Carlito"/>
              </a:rPr>
              <a:t>perhaps</a:t>
            </a:r>
            <a:r>
              <a:rPr sz="1125" spc="-37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to</a:t>
            </a:r>
            <a:r>
              <a:rPr sz="1125" spc="-40" dirty="0">
                <a:latin typeface="Carlito"/>
                <a:cs typeface="Carlito"/>
              </a:rPr>
              <a:t> </a:t>
            </a:r>
            <a:r>
              <a:rPr sz="1125" dirty="0">
                <a:latin typeface="Carlito"/>
                <a:cs typeface="Carlito"/>
              </a:rPr>
              <a:t>keep</a:t>
            </a:r>
            <a:r>
              <a:rPr sz="1125" spc="-40" dirty="0">
                <a:latin typeface="Carlito"/>
                <a:cs typeface="Carlito"/>
              </a:rPr>
              <a:t> </a:t>
            </a:r>
            <a:r>
              <a:rPr sz="1125" spc="-28" dirty="0">
                <a:latin typeface="Carlito"/>
                <a:cs typeface="Carlito"/>
              </a:rPr>
              <a:t>a </a:t>
            </a:r>
            <a:r>
              <a:rPr sz="1125" spc="-6" dirty="0">
                <a:latin typeface="Carlito"/>
                <a:cs typeface="Carlito"/>
              </a:rPr>
              <a:t>competitive</a:t>
            </a:r>
            <a:r>
              <a:rPr sz="1125" spc="-8" dirty="0">
                <a:latin typeface="Carlito"/>
                <a:cs typeface="Carlito"/>
              </a:rPr>
              <a:t> </a:t>
            </a:r>
            <a:r>
              <a:rPr sz="1125" spc="-11" dirty="0">
                <a:latin typeface="Carlito"/>
                <a:cs typeface="Carlito"/>
              </a:rPr>
              <a:t>edge…</a:t>
            </a:r>
            <a:endParaRPr sz="1125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9916" y="1995388"/>
            <a:ext cx="789119" cy="17874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5007" y="1621786"/>
            <a:ext cx="1800225" cy="66428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29749" y="3772054"/>
            <a:ext cx="533281" cy="16879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050" b="1" spc="-6" dirty="0">
                <a:solidFill>
                  <a:srgbClr val="C00000"/>
                </a:solidFill>
                <a:latin typeface="Carlito"/>
                <a:cs typeface="Carlito"/>
              </a:rPr>
              <a:t>(RLHF!)</a:t>
            </a:r>
            <a:endParaRPr sz="1050">
              <a:latin typeface="Carlito"/>
              <a:cs typeface="Carlito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68521" y="2385001"/>
            <a:ext cx="4283610" cy="120976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940565" y="4604596"/>
            <a:ext cx="1804511" cy="156598"/>
          </a:xfrm>
          <a:prstGeom prst="rect">
            <a:avLst/>
          </a:prstGeom>
        </p:spPr>
        <p:txBody>
          <a:bodyPr vert="horz" wrap="square" lIns="0" tIns="715" rIns="0" bIns="0" rtlCol="0">
            <a:spAutoFit/>
          </a:bodyPr>
          <a:lstStyle/>
          <a:p>
            <a:pPr marL="7144">
              <a:spcBef>
                <a:spcPts val="6"/>
              </a:spcBef>
            </a:pPr>
            <a:r>
              <a:rPr sz="1013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https://openai.com/blog/chatgpt/</a:t>
            </a:r>
            <a:endParaRPr sz="1013">
              <a:latin typeface="Carlito"/>
              <a:cs typeface="Carlito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BD49782-04C7-4F8E-936E-4C06B5C8D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+mj-lt"/>
                <a:cs typeface="Carlito"/>
              </a:rPr>
              <a:t>ChatGPT:</a:t>
            </a:r>
            <a:r>
              <a:rPr lang="en-US" spc="-37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Instruction</a:t>
            </a:r>
            <a:r>
              <a:rPr lang="en-US" spc="-34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Finetuning</a:t>
            </a:r>
            <a:r>
              <a:rPr lang="en-US" spc="-34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+</a:t>
            </a:r>
            <a:r>
              <a:rPr lang="en-US" spc="-37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RLHF</a:t>
            </a:r>
            <a:r>
              <a:rPr lang="en-US" spc="-34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for</a:t>
            </a:r>
            <a:r>
              <a:rPr lang="en-US" spc="-40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dialog</a:t>
            </a:r>
            <a:r>
              <a:rPr lang="en-US" spc="-37" dirty="0">
                <a:latin typeface="+mj-lt"/>
                <a:cs typeface="Carlito"/>
              </a:rPr>
              <a:t> </a:t>
            </a:r>
            <a:r>
              <a:rPr lang="en-US" spc="-6" dirty="0">
                <a:latin typeface="+mj-lt"/>
                <a:cs typeface="Carlito"/>
              </a:rPr>
              <a:t>agents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E64EAA-B9DF-8A22-A10F-393F2E678E3E}"/>
              </a:ext>
            </a:extLst>
          </p:cNvPr>
          <p:cNvSpPr txBox="1"/>
          <p:nvPr/>
        </p:nvSpPr>
        <p:spPr>
          <a:xfrm>
            <a:off x="1143001" y="4937522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B7DF3EF-634B-61B4-138E-E66D59D257B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B2A2B2-8FEE-13B4-49CB-3B62CB22D1C9}"/>
              </a:ext>
            </a:extLst>
          </p:cNvPr>
          <p:cNvCxnSpPr>
            <a:cxnSpLocks/>
          </p:cNvCxnSpPr>
          <p:nvPr/>
        </p:nvCxnSpPr>
        <p:spPr>
          <a:xfrm>
            <a:off x="5429075" y="2900362"/>
            <a:ext cx="2190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63D6E3-E8FE-57D4-EC50-C16222189EFE}"/>
              </a:ext>
            </a:extLst>
          </p:cNvPr>
          <p:cNvCxnSpPr>
            <a:cxnSpLocks/>
          </p:cNvCxnSpPr>
          <p:nvPr/>
        </p:nvCxnSpPr>
        <p:spPr>
          <a:xfrm>
            <a:off x="3429916" y="3071615"/>
            <a:ext cx="708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C2ACB4-5B3B-58B1-65AD-0C39A66846DC}"/>
              </a:ext>
            </a:extLst>
          </p:cNvPr>
          <p:cNvCxnSpPr>
            <a:cxnSpLocks/>
          </p:cNvCxnSpPr>
          <p:nvPr/>
        </p:nvCxnSpPr>
        <p:spPr>
          <a:xfrm>
            <a:off x="5788864" y="3458115"/>
            <a:ext cx="1648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8545F-7F9C-CAE3-856B-D2773D5E5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AC261324-7D5E-A7CC-70BC-2B587FB60C27}"/>
              </a:ext>
            </a:extLst>
          </p:cNvPr>
          <p:cNvSpPr txBox="1"/>
          <p:nvPr/>
        </p:nvSpPr>
        <p:spPr>
          <a:xfrm>
            <a:off x="7620000" y="4780924"/>
            <a:ext cx="1804511" cy="156598"/>
          </a:xfrm>
          <a:prstGeom prst="rect">
            <a:avLst/>
          </a:prstGeom>
        </p:spPr>
        <p:txBody>
          <a:bodyPr vert="horz" wrap="square" lIns="0" tIns="715" rIns="0" bIns="0" rtlCol="0">
            <a:spAutoFit/>
          </a:bodyPr>
          <a:lstStyle/>
          <a:p>
            <a:pPr marL="7144">
              <a:spcBef>
                <a:spcPts val="6"/>
              </a:spcBef>
            </a:pPr>
            <a:r>
              <a:rPr lang="en-US" sz="1013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﻿[Dubois et al 2023]</a:t>
            </a:r>
            <a:endParaRPr sz="1013" dirty="0">
              <a:latin typeface="Carlito"/>
              <a:cs typeface="Carlito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8CC1F2-5D19-A9EC-52F5-A441F8ED5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+mj-lt"/>
                <a:cs typeface="Carlito"/>
              </a:rPr>
              <a:t>﻿Controlled comparisons of “RLHF” style algorithms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1712E-E389-006E-1DFE-468544E28FDB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E648711-6189-159C-CF99-0567031A5D2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94D1BD-9CD2-8789-92F5-C7AEF8A85309}"/>
              </a:ext>
            </a:extLst>
          </p:cNvPr>
          <p:cNvSpPr txBox="1"/>
          <p:nvPr/>
        </p:nvSpPr>
        <p:spPr>
          <a:xfrm>
            <a:off x="457200" y="3944231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﻿Many works study RLHF behaviors using GPT-4 feedback (Simulated) as a surrogate for Human feedback.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PPO</a:t>
            </a:r>
            <a:r>
              <a:rPr lang="en-US" dirty="0"/>
              <a:t> (method in InstructGPT) does work; simple baselines (Best-of-n) works well too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FC146E-BC1A-4539-4292-BCB8B8BBE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156" y="1182618"/>
            <a:ext cx="5179687" cy="27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535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338CA-3C80-ED5A-EA53-1C438AF6C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559C254-3E23-EC69-AA2E-12D46C8EE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+mj-lt"/>
                <a:cs typeface="Carlito"/>
              </a:rPr>
              <a:t>﻿RLHF behaviors – clear stylistic changes</a:t>
            </a:r>
            <a:endParaRPr lang="en-US" dirty="0">
              <a:latin typeface="+mj-lt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BC231F0-F365-6C7C-7E5B-9C6DE1DCECCD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2E2859-079D-596F-90AE-3BA2ED940AAC}"/>
              </a:ext>
            </a:extLst>
          </p:cNvPr>
          <p:cNvSpPr txBox="1"/>
          <p:nvPr/>
        </p:nvSpPr>
        <p:spPr>
          <a:xfrm>
            <a:off x="457200" y="4288286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﻿Significantly more detailed, nicer/clearer list like formatting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4A577-F2D2-37FD-F149-983B5BE89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282446"/>
            <a:ext cx="8024251" cy="2500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D3EB5-AAAB-DCE8-8625-03A3A9D766A8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112638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2F67E-DEEE-ACDB-46E3-96394D501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FF269CE-1724-8217-12C6-62F6D7F474B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From Language Models to Assistants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1EAE7-D7B4-A59E-4301-57ED11D2AC68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1EF482C-49D6-CD60-4604-99DB016B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5F578-081F-F22F-AC83-2CB3DF3EFD6C}"/>
              </a:ext>
            </a:extLst>
          </p:cNvPr>
          <p:cNvSpPr txBox="1"/>
          <p:nvPr/>
        </p:nvSpPr>
        <p:spPr>
          <a:xfrm>
            <a:off x="457200" y="1196492"/>
            <a:ext cx="82296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Zero-Shot (ZS) and Few-Shot (FS) In-Context Learning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Instruction Finetuning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Reinforcement Learning from Human Feedback (RLHF)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﻿InstructGPT and ChatGPT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﻿</a:t>
            </a:r>
            <a:r>
              <a:rPr lang="en-US" sz="1800" dirty="0">
                <a:solidFill>
                  <a:srgbClr val="00B0F0"/>
                </a:solidFill>
              </a:rPr>
              <a:t>Limitation of RL and reward modeling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﻿Introducing Direct Preference Optimization (DPO)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﻿Human preference data; human vs. AI Feedback - What’s Next?</a:t>
            </a:r>
          </a:p>
        </p:txBody>
      </p:sp>
    </p:spTree>
    <p:extLst>
      <p:ext uri="{BB962C8B-B14F-4D97-AF65-F5344CB8AC3E}">
        <p14:creationId xmlns:p14="http://schemas.microsoft.com/office/powerpoint/2010/main" val="28272234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457200" y="1333595"/>
            <a:ext cx="4046706" cy="2846131"/>
          </a:xfrm>
          <a:prstGeom prst="rect">
            <a:avLst/>
          </a:prstGeom>
        </p:spPr>
        <p:txBody>
          <a:bodyPr spcFirstLastPara="1" vert="horz" wrap="square" lIns="0" tIns="50006" rIns="0" bIns="0" rtlCol="0" anchor="t" anchorCtr="0">
            <a:spAutoFit/>
          </a:bodyPr>
          <a:lstStyle/>
          <a:p>
            <a:pPr marL="199668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sz="1800" dirty="0">
                <a:latin typeface="+mn-lt"/>
              </a:rPr>
              <a:t>Human</a:t>
            </a:r>
            <a:r>
              <a:rPr sz="1800" spc="-37" dirty="0">
                <a:latin typeface="+mn-lt"/>
              </a:rPr>
              <a:t> </a:t>
            </a:r>
            <a:r>
              <a:rPr sz="1800" dirty="0">
                <a:latin typeface="+mn-lt"/>
              </a:rPr>
              <a:t>preferences</a:t>
            </a:r>
            <a:r>
              <a:rPr sz="1800" spc="-37" dirty="0">
                <a:latin typeface="+mn-lt"/>
              </a:rPr>
              <a:t> </a:t>
            </a:r>
            <a:r>
              <a:rPr sz="1800" dirty="0">
                <a:latin typeface="+mn-lt"/>
              </a:rPr>
              <a:t>are</a:t>
            </a:r>
            <a:r>
              <a:rPr sz="1800" spc="-31" dirty="0">
                <a:latin typeface="+mn-lt"/>
              </a:rPr>
              <a:t> </a:t>
            </a:r>
            <a:r>
              <a:rPr sz="1800" spc="-6" dirty="0">
                <a:latin typeface="+mn-lt"/>
              </a:rPr>
              <a:t>unreliable!</a:t>
            </a:r>
            <a:endParaRPr lang="en-US" sz="1800" spc="-6" dirty="0">
              <a:latin typeface="+mn-lt"/>
            </a:endParaRPr>
          </a:p>
          <a:p>
            <a:pPr marL="656868" lvl="1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lang="en-US" sz="1950" i="1" dirty="0">
                <a:solidFill>
                  <a:schemeClr val="bg2"/>
                </a:solidFill>
                <a:latin typeface="+mn-lt"/>
                <a:cs typeface="Carlito"/>
              </a:rPr>
              <a:t>“</a:t>
            </a:r>
            <a:r>
              <a:rPr sz="1950" i="1" dirty="0">
                <a:solidFill>
                  <a:schemeClr val="bg2"/>
                </a:solidFill>
                <a:latin typeface="+mn-lt"/>
                <a:cs typeface="Carlito"/>
              </a:rPr>
              <a:t>Reward</a:t>
            </a:r>
            <a:r>
              <a:rPr sz="1950" i="1" spc="-23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950" i="1" dirty="0">
                <a:solidFill>
                  <a:schemeClr val="bg2"/>
                </a:solidFill>
                <a:latin typeface="+mn-lt"/>
                <a:cs typeface="Carlito"/>
              </a:rPr>
              <a:t>hacking</a:t>
            </a:r>
            <a:r>
              <a:rPr lang="en-US" sz="1950" i="1" dirty="0">
                <a:solidFill>
                  <a:schemeClr val="bg2"/>
                </a:solidFill>
                <a:latin typeface="+mn-lt"/>
                <a:cs typeface="Carlito"/>
              </a:rPr>
              <a:t>"</a:t>
            </a:r>
            <a:r>
              <a:rPr sz="1950" spc="-26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950" dirty="0">
                <a:latin typeface="+mn-lt"/>
                <a:cs typeface="Carlito"/>
              </a:rPr>
              <a:t>is</a:t>
            </a:r>
            <a:r>
              <a:rPr sz="1950" spc="-23" dirty="0">
                <a:latin typeface="+mn-lt"/>
                <a:cs typeface="Carlito"/>
              </a:rPr>
              <a:t> </a:t>
            </a:r>
            <a:r>
              <a:rPr sz="1950" dirty="0">
                <a:latin typeface="+mn-lt"/>
                <a:cs typeface="Carlito"/>
              </a:rPr>
              <a:t>a</a:t>
            </a:r>
            <a:r>
              <a:rPr sz="1950" spc="-23" dirty="0">
                <a:latin typeface="+mn-lt"/>
                <a:cs typeface="Carlito"/>
              </a:rPr>
              <a:t> </a:t>
            </a:r>
            <a:r>
              <a:rPr sz="1950" spc="-6" dirty="0">
                <a:latin typeface="+mn-lt"/>
                <a:cs typeface="Carlito"/>
              </a:rPr>
              <a:t>common </a:t>
            </a:r>
            <a:r>
              <a:rPr sz="1950" dirty="0">
                <a:latin typeface="+mn-lt"/>
                <a:cs typeface="Carlito"/>
              </a:rPr>
              <a:t>problem</a:t>
            </a:r>
            <a:r>
              <a:rPr sz="1950" spc="-26" dirty="0">
                <a:latin typeface="+mn-lt"/>
                <a:cs typeface="Carlito"/>
              </a:rPr>
              <a:t> </a:t>
            </a:r>
            <a:r>
              <a:rPr sz="1950" dirty="0">
                <a:latin typeface="+mn-lt"/>
                <a:cs typeface="Carlito"/>
              </a:rPr>
              <a:t>in</a:t>
            </a:r>
            <a:r>
              <a:rPr sz="1950" spc="-20" dirty="0">
                <a:latin typeface="+mn-lt"/>
                <a:cs typeface="Carlito"/>
              </a:rPr>
              <a:t> </a:t>
            </a:r>
            <a:r>
              <a:rPr sz="1950" spc="-14" dirty="0">
                <a:latin typeface="+mn-lt"/>
                <a:cs typeface="Carlito"/>
              </a:rPr>
              <a:t>RL</a:t>
            </a:r>
            <a:endParaRPr lang="en-US" sz="1950" spc="-14" dirty="0">
              <a:latin typeface="+mn-lt"/>
              <a:cs typeface="Carlito"/>
            </a:endParaRPr>
          </a:p>
          <a:p>
            <a:pPr marL="656868" lvl="1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sz="1800" dirty="0">
                <a:latin typeface="+mn-lt"/>
                <a:cs typeface="Carlito"/>
              </a:rPr>
              <a:t>Chatbots</a:t>
            </a:r>
            <a:r>
              <a:rPr sz="1800" spc="-37" dirty="0">
                <a:latin typeface="+mn-lt"/>
                <a:cs typeface="Carlito"/>
              </a:rPr>
              <a:t> </a:t>
            </a:r>
            <a:r>
              <a:rPr sz="1800" dirty="0">
                <a:latin typeface="+mn-lt"/>
                <a:cs typeface="Carlito"/>
              </a:rPr>
              <a:t>are</a:t>
            </a:r>
            <a:r>
              <a:rPr sz="1800" spc="-34" dirty="0">
                <a:latin typeface="+mn-lt"/>
                <a:cs typeface="Carlito"/>
              </a:rPr>
              <a:t> </a:t>
            </a:r>
            <a:r>
              <a:rPr sz="1800" dirty="0">
                <a:latin typeface="+mn-lt"/>
                <a:cs typeface="Carlito"/>
              </a:rPr>
              <a:t>rewarded</a:t>
            </a:r>
            <a:r>
              <a:rPr sz="1800" spc="-34" dirty="0">
                <a:latin typeface="+mn-lt"/>
                <a:cs typeface="Carlito"/>
              </a:rPr>
              <a:t> </a:t>
            </a:r>
            <a:r>
              <a:rPr sz="1800" spc="-14" dirty="0">
                <a:latin typeface="+mn-lt"/>
                <a:cs typeface="Carlito"/>
              </a:rPr>
              <a:t>to </a:t>
            </a:r>
            <a:r>
              <a:rPr sz="1800" dirty="0">
                <a:latin typeface="+mn-lt"/>
                <a:cs typeface="Carlito"/>
              </a:rPr>
              <a:t>produce</a:t>
            </a:r>
            <a:r>
              <a:rPr sz="1800" spc="-31" dirty="0">
                <a:latin typeface="+mn-lt"/>
                <a:cs typeface="Carlito"/>
              </a:rPr>
              <a:t> </a:t>
            </a:r>
            <a:r>
              <a:rPr sz="1800" dirty="0">
                <a:latin typeface="+mn-lt"/>
                <a:cs typeface="Carlito"/>
              </a:rPr>
              <a:t>responses</a:t>
            </a:r>
            <a:r>
              <a:rPr sz="1800" spc="-34" dirty="0">
                <a:latin typeface="+mn-lt"/>
                <a:cs typeface="Carlito"/>
              </a:rPr>
              <a:t> </a:t>
            </a:r>
            <a:r>
              <a:rPr sz="1800" dirty="0">
                <a:latin typeface="+mn-lt"/>
                <a:cs typeface="Carlito"/>
              </a:rPr>
              <a:t>that</a:t>
            </a:r>
            <a:r>
              <a:rPr sz="1800" spc="-37" dirty="0">
                <a:latin typeface="+mn-lt"/>
                <a:cs typeface="Carlito"/>
              </a:rPr>
              <a:t> </a:t>
            </a:r>
            <a:r>
              <a:rPr sz="1800" i="1" spc="-11" dirty="0">
                <a:solidFill>
                  <a:srgbClr val="00B050"/>
                </a:solidFill>
                <a:latin typeface="+mn-lt"/>
                <a:cs typeface="Carlito"/>
              </a:rPr>
              <a:t>seem </a:t>
            </a:r>
            <a:r>
              <a:rPr sz="1800" dirty="0">
                <a:solidFill>
                  <a:srgbClr val="00B050"/>
                </a:solidFill>
                <a:latin typeface="+mn-lt"/>
                <a:cs typeface="Carlito"/>
              </a:rPr>
              <a:t>authoritative</a:t>
            </a:r>
            <a:r>
              <a:rPr sz="1800" spc="-42" dirty="0">
                <a:solidFill>
                  <a:srgbClr val="00B050"/>
                </a:solidFill>
                <a:latin typeface="+mn-lt"/>
                <a:cs typeface="Carlito"/>
              </a:rPr>
              <a:t> </a:t>
            </a:r>
            <a:r>
              <a:rPr sz="1800" dirty="0">
                <a:solidFill>
                  <a:srgbClr val="00B050"/>
                </a:solidFill>
                <a:latin typeface="+mn-lt"/>
                <a:cs typeface="Carlito"/>
              </a:rPr>
              <a:t>and</a:t>
            </a:r>
            <a:r>
              <a:rPr sz="1800" spc="-42" dirty="0">
                <a:solidFill>
                  <a:srgbClr val="00B050"/>
                </a:solidFill>
                <a:latin typeface="+mn-lt"/>
                <a:cs typeface="Carlito"/>
              </a:rPr>
              <a:t> </a:t>
            </a:r>
            <a:r>
              <a:rPr sz="1800" spc="-6" dirty="0">
                <a:solidFill>
                  <a:srgbClr val="00B050"/>
                </a:solidFill>
                <a:latin typeface="+mn-lt"/>
                <a:cs typeface="Carlito"/>
              </a:rPr>
              <a:t>helpful</a:t>
            </a:r>
            <a:r>
              <a:rPr sz="1800" spc="-6" dirty="0">
                <a:latin typeface="+mn-lt"/>
                <a:cs typeface="Carlito"/>
              </a:rPr>
              <a:t>, </a:t>
            </a:r>
            <a:r>
              <a:rPr sz="1800" i="1" dirty="0">
                <a:solidFill>
                  <a:srgbClr val="FF0000"/>
                </a:solidFill>
                <a:latin typeface="+mn-lt"/>
                <a:cs typeface="Carlito"/>
              </a:rPr>
              <a:t>regardless</a:t>
            </a:r>
            <a:r>
              <a:rPr sz="1800" i="1" spc="-37" dirty="0">
                <a:solidFill>
                  <a:srgbClr val="FF0000"/>
                </a:solidFill>
                <a:latin typeface="+mn-lt"/>
                <a:cs typeface="Carlito"/>
              </a:rPr>
              <a:t> </a:t>
            </a:r>
            <a:r>
              <a:rPr sz="1800" i="1" dirty="0">
                <a:solidFill>
                  <a:srgbClr val="FF0000"/>
                </a:solidFill>
                <a:latin typeface="+mn-lt"/>
                <a:cs typeface="Carlito"/>
              </a:rPr>
              <a:t>of</a:t>
            </a:r>
            <a:r>
              <a:rPr sz="1800" i="1" spc="-37" dirty="0">
                <a:solidFill>
                  <a:srgbClr val="FF0000"/>
                </a:solidFill>
                <a:latin typeface="+mn-lt"/>
                <a:cs typeface="Carlito"/>
              </a:rPr>
              <a:t> </a:t>
            </a:r>
            <a:r>
              <a:rPr sz="1800" i="1" spc="-11" dirty="0">
                <a:solidFill>
                  <a:srgbClr val="FF0000"/>
                </a:solidFill>
                <a:latin typeface="+mn-lt"/>
                <a:cs typeface="Carlito"/>
              </a:rPr>
              <a:t>truth</a:t>
            </a:r>
            <a:endParaRPr lang="en-US" sz="1800" i="1" spc="-11" dirty="0">
              <a:solidFill>
                <a:srgbClr val="FF0000"/>
              </a:solidFill>
              <a:latin typeface="+mn-lt"/>
              <a:cs typeface="Carlito"/>
            </a:endParaRPr>
          </a:p>
          <a:p>
            <a:pPr marL="656868" lvl="1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sz="1800" dirty="0">
                <a:latin typeface="+mn-lt"/>
                <a:cs typeface="Carlito"/>
              </a:rPr>
              <a:t>This</a:t>
            </a:r>
            <a:r>
              <a:rPr sz="1800" spc="-23" dirty="0">
                <a:latin typeface="+mn-lt"/>
                <a:cs typeface="Carlito"/>
              </a:rPr>
              <a:t> </a:t>
            </a:r>
            <a:r>
              <a:rPr sz="1800" dirty="0">
                <a:latin typeface="+mn-lt"/>
                <a:cs typeface="Carlito"/>
              </a:rPr>
              <a:t>can</a:t>
            </a:r>
            <a:r>
              <a:rPr sz="1800" spc="-20" dirty="0">
                <a:latin typeface="+mn-lt"/>
                <a:cs typeface="Carlito"/>
              </a:rPr>
              <a:t> </a:t>
            </a:r>
            <a:r>
              <a:rPr sz="1800" dirty="0">
                <a:latin typeface="+mn-lt"/>
                <a:cs typeface="Carlito"/>
              </a:rPr>
              <a:t>result</a:t>
            </a:r>
            <a:r>
              <a:rPr sz="1800" spc="-23" dirty="0">
                <a:latin typeface="+mn-lt"/>
                <a:cs typeface="Carlito"/>
              </a:rPr>
              <a:t> </a:t>
            </a:r>
            <a:r>
              <a:rPr sz="1800" dirty="0">
                <a:latin typeface="+mn-lt"/>
                <a:cs typeface="Carlito"/>
              </a:rPr>
              <a:t>in</a:t>
            </a:r>
            <a:r>
              <a:rPr sz="1800" spc="-20" dirty="0">
                <a:latin typeface="+mn-lt"/>
                <a:cs typeface="Carlito"/>
              </a:rPr>
              <a:t> </a:t>
            </a:r>
            <a:r>
              <a:rPr sz="1800" dirty="0">
                <a:latin typeface="+mn-lt"/>
                <a:cs typeface="Carlito"/>
              </a:rPr>
              <a:t>making</a:t>
            </a:r>
            <a:r>
              <a:rPr sz="1800" spc="-20" dirty="0">
                <a:latin typeface="+mn-lt"/>
                <a:cs typeface="Carlito"/>
              </a:rPr>
              <a:t> </a:t>
            </a:r>
            <a:r>
              <a:rPr sz="1800" dirty="0">
                <a:latin typeface="+mn-lt"/>
                <a:cs typeface="Carlito"/>
              </a:rPr>
              <a:t>up</a:t>
            </a:r>
            <a:r>
              <a:rPr sz="1800" spc="-20" dirty="0">
                <a:latin typeface="+mn-lt"/>
                <a:cs typeface="Carlito"/>
              </a:rPr>
              <a:t> </a:t>
            </a:r>
            <a:r>
              <a:rPr sz="1800" spc="-6" dirty="0">
                <a:latin typeface="+mn-lt"/>
                <a:cs typeface="Carlito"/>
              </a:rPr>
              <a:t>facts</a:t>
            </a:r>
            <a:endParaRPr lang="en-US" sz="1800" spc="-6" dirty="0">
              <a:latin typeface="+mn-lt"/>
              <a:cs typeface="Carlito"/>
            </a:endParaRPr>
          </a:p>
          <a:p>
            <a:pPr marL="656868" lvl="1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sz="1800" dirty="0">
                <a:latin typeface="+mn-lt"/>
              </a:rPr>
              <a:t>+</a:t>
            </a:r>
            <a:r>
              <a:rPr sz="1800" spc="-11" dirty="0">
                <a:latin typeface="+mn-lt"/>
              </a:rPr>
              <a:t> </a:t>
            </a:r>
            <a:r>
              <a:rPr sz="1800" spc="-6" dirty="0">
                <a:latin typeface="+mn-lt"/>
              </a:rPr>
              <a:t>hallucinations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9714" y="1282446"/>
            <a:ext cx="3123678" cy="78091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66556" y="2124641"/>
            <a:ext cx="2868216" cy="11108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675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https://</a:t>
            </a:r>
            <a:r>
              <a:rPr sz="675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  <a:hlinkClick r:id="rId4"/>
              </a:rPr>
              <a:t>www.npr.org/2023/02/09/1155650909/google-chatbot-</a:t>
            </a:r>
            <a:r>
              <a:rPr sz="675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  <a:hlinkClick r:id="rId4"/>
              </a:rPr>
              <a:t>-</a:t>
            </a:r>
            <a:r>
              <a:rPr sz="675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  <a:hlinkClick r:id="rId4"/>
              </a:rPr>
              <a:t>error-</a:t>
            </a:r>
            <a:r>
              <a:rPr sz="675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  <a:hlinkClick r:id="rId4"/>
              </a:rPr>
              <a:t>bard-shares</a:t>
            </a:r>
            <a:endParaRPr sz="675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979544" y="2617050"/>
            <a:ext cx="3520083" cy="1416963"/>
            <a:chOff x="5713731" y="3541886"/>
            <a:chExt cx="6257925" cy="251904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3731" y="3541886"/>
              <a:ext cx="6220908" cy="25186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13488" y="4948828"/>
              <a:ext cx="6059551" cy="3909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6264" y="5378260"/>
              <a:ext cx="6194869" cy="3909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43263" y="3634066"/>
              <a:ext cx="2947377" cy="74310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06854" y="2420632"/>
            <a:ext cx="2447255" cy="15298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226289" y="4039737"/>
            <a:ext cx="3027521" cy="32794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626864">
              <a:lnSpc>
                <a:spcPct val="105000"/>
              </a:lnSpc>
              <a:spcBef>
                <a:spcPts val="56"/>
              </a:spcBef>
            </a:pPr>
            <a:r>
              <a:rPr sz="675" u="sng" spc="-6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arlito"/>
                <a:cs typeface="Carlito"/>
              </a:rPr>
              <a:t>https://news.ycombinator.com/item?id=34776508</a:t>
            </a:r>
            <a:r>
              <a:rPr sz="675" spc="-6" dirty="0">
                <a:solidFill>
                  <a:srgbClr val="4198B5"/>
                </a:solidFill>
                <a:latin typeface="Carlito"/>
                <a:cs typeface="Carlito"/>
              </a:rPr>
              <a:t> </a:t>
            </a:r>
            <a:r>
              <a:rPr sz="675" u="heavy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https://apnews.com/article/kansas-city-chiefs-philadelphia-eagles-technology-science-</a:t>
            </a:r>
            <a:endParaRPr sz="675">
              <a:latin typeface="Carlito"/>
              <a:cs typeface="Carlito"/>
            </a:endParaRPr>
          </a:p>
          <a:p>
            <a:pPr marL="845463">
              <a:lnSpc>
                <a:spcPts val="782"/>
              </a:lnSpc>
            </a:pPr>
            <a:r>
              <a:rPr sz="675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82bc20f207e3e4cf81abc6a5d9e6b23a</a:t>
            </a:r>
            <a:endParaRPr sz="675">
              <a:latin typeface="Carlito"/>
              <a:cs typeface="Carli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C9ED5-D02C-555A-8034-33786B73A3A3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10429F6-B11B-8DB6-780A-4725EE8C778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DA52F51F-88D3-9253-8422-59904F4E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2800" b="0" dirty="0">
                <a:solidFill>
                  <a:schemeClr val="bg2"/>
                </a:solidFill>
                <a:latin typeface="+mn-lt"/>
              </a:rPr>
              <a:t>Limitations</a:t>
            </a:r>
            <a:r>
              <a:rPr lang="en-US" sz="2800" spc="-26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800" b="0" dirty="0">
                <a:solidFill>
                  <a:schemeClr val="bg2"/>
                </a:solidFill>
                <a:latin typeface="+mn-lt"/>
              </a:rPr>
              <a:t>of</a:t>
            </a:r>
            <a:r>
              <a:rPr lang="en-US" sz="2800" spc="-26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800" b="0" dirty="0">
                <a:solidFill>
                  <a:schemeClr val="bg2"/>
                </a:solidFill>
                <a:latin typeface="+mn-lt"/>
              </a:rPr>
              <a:t>RL</a:t>
            </a:r>
            <a:r>
              <a:rPr lang="en-US" sz="2800" spc="-2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800" b="0" dirty="0">
                <a:solidFill>
                  <a:schemeClr val="bg2"/>
                </a:solidFill>
                <a:latin typeface="+mn-lt"/>
              </a:rPr>
              <a:t>+</a:t>
            </a:r>
            <a:r>
              <a:rPr lang="en-US" sz="2800" spc="-23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800" b="0" dirty="0">
                <a:solidFill>
                  <a:schemeClr val="bg2"/>
                </a:solidFill>
                <a:latin typeface="+mn-lt"/>
              </a:rPr>
              <a:t>Reward</a:t>
            </a:r>
            <a:r>
              <a:rPr lang="en-US" sz="2800" spc="-2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800" spc="-6" dirty="0">
                <a:solidFill>
                  <a:schemeClr val="bg2"/>
                </a:solidFill>
                <a:latin typeface="+mn-lt"/>
              </a:rPr>
              <a:t>Modeling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7260105" y="4653281"/>
            <a:ext cx="1298734" cy="18033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125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[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Stiennon</a:t>
            </a:r>
            <a:r>
              <a:rPr sz="1125" u="sng" spc="-23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et</a:t>
            </a:r>
            <a:r>
              <a:rPr sz="1125" u="sng" spc="-17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al.,</a:t>
            </a:r>
            <a:r>
              <a:rPr sz="1125" u="sng" spc="-20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 </a:t>
            </a:r>
            <a:r>
              <a:rPr sz="1125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2020</a:t>
            </a:r>
            <a:r>
              <a:rPr sz="1125" u="sng" spc="-6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]</a:t>
            </a:r>
            <a:endParaRPr sz="1125">
              <a:latin typeface="Carlito"/>
              <a:cs typeface="Carlito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B92C5A9-DE72-E7AC-0B30-5E415CA7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+mj-lt"/>
                <a:cs typeface="Carlito"/>
              </a:rPr>
              <a:t>Limitations</a:t>
            </a:r>
            <a:r>
              <a:rPr lang="en-US" spc="-26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of</a:t>
            </a:r>
            <a:r>
              <a:rPr lang="en-US" spc="-26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RL</a:t>
            </a:r>
            <a:r>
              <a:rPr lang="en-US" spc="-20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+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Reward</a:t>
            </a:r>
            <a:r>
              <a:rPr lang="en-US" spc="-20" dirty="0">
                <a:latin typeface="+mj-lt"/>
                <a:cs typeface="Carlito"/>
              </a:rPr>
              <a:t> </a:t>
            </a:r>
            <a:r>
              <a:rPr lang="en-US" b="1" spc="-6" dirty="0">
                <a:latin typeface="+mj-lt"/>
                <a:cs typeface="Carlito"/>
              </a:rPr>
              <a:t>Modeling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82197-9EF6-23B0-1EA0-B4FF4F03132F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A1BA28F-8827-E89C-3298-90081F3200D0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DD865F95-F64C-16F1-B553-F6FD87BCAD5C}"/>
              </a:ext>
            </a:extLst>
          </p:cNvPr>
          <p:cNvSpPr txBox="1">
            <a:spLocks/>
          </p:cNvSpPr>
          <p:nvPr/>
        </p:nvSpPr>
        <p:spPr>
          <a:xfrm>
            <a:off x="457200" y="1333595"/>
            <a:ext cx="4046706" cy="3630962"/>
          </a:xfrm>
          <a:prstGeom prst="rect">
            <a:avLst/>
          </a:prstGeom>
        </p:spPr>
        <p:txBody>
          <a:bodyPr spcFirstLastPara="1" vert="horz" wrap="square" lIns="0" tIns="50006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99668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lang="en-US" sz="1800" dirty="0">
                <a:latin typeface="+mn-lt"/>
              </a:rPr>
              <a:t>Human</a:t>
            </a:r>
            <a:r>
              <a:rPr lang="en-US" sz="1800" spc="-37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preferences</a:t>
            </a:r>
            <a:r>
              <a:rPr lang="en-US" sz="1800" spc="-37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are</a:t>
            </a:r>
            <a:r>
              <a:rPr lang="en-US" sz="1800" spc="-31" dirty="0">
                <a:latin typeface="+mn-lt"/>
              </a:rPr>
              <a:t> </a:t>
            </a:r>
            <a:r>
              <a:rPr lang="en-US" sz="1800" spc="-6" dirty="0">
                <a:latin typeface="+mn-lt"/>
              </a:rPr>
              <a:t>unreliable!</a:t>
            </a:r>
          </a:p>
          <a:p>
            <a:pPr marL="656868" lvl="1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lang="en-US" sz="1800" i="1" dirty="0">
                <a:solidFill>
                  <a:schemeClr val="bg2"/>
                </a:solidFill>
                <a:latin typeface="+mn-lt"/>
                <a:cs typeface="Carlito"/>
              </a:rPr>
              <a:t>“Reward</a:t>
            </a:r>
            <a:r>
              <a:rPr lang="en-US" sz="1800" i="1" spc="-23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lang="en-US" sz="1800" i="1" dirty="0">
                <a:solidFill>
                  <a:schemeClr val="bg2"/>
                </a:solidFill>
                <a:latin typeface="+mn-lt"/>
                <a:cs typeface="Carlito"/>
              </a:rPr>
              <a:t>hacking"</a:t>
            </a:r>
            <a:r>
              <a:rPr lang="en-US" sz="1800" spc="-26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lang="en-US" sz="1800" dirty="0">
                <a:latin typeface="+mn-lt"/>
                <a:cs typeface="Carlito"/>
              </a:rPr>
              <a:t>is</a:t>
            </a:r>
            <a:r>
              <a:rPr lang="en-US" sz="1800" spc="-23" dirty="0">
                <a:latin typeface="+mn-lt"/>
                <a:cs typeface="Carlito"/>
              </a:rPr>
              <a:t> </a:t>
            </a:r>
            <a:r>
              <a:rPr lang="en-US" sz="1800" dirty="0">
                <a:latin typeface="+mn-lt"/>
                <a:cs typeface="Carlito"/>
              </a:rPr>
              <a:t>a</a:t>
            </a:r>
            <a:r>
              <a:rPr lang="en-US" sz="1800" spc="-23" dirty="0">
                <a:latin typeface="+mn-lt"/>
                <a:cs typeface="Carlito"/>
              </a:rPr>
              <a:t> </a:t>
            </a:r>
            <a:r>
              <a:rPr lang="en-US" sz="1800" spc="-6" dirty="0">
                <a:latin typeface="+mn-lt"/>
                <a:cs typeface="Carlito"/>
              </a:rPr>
              <a:t>common </a:t>
            </a:r>
            <a:r>
              <a:rPr lang="en-US" sz="1800" dirty="0">
                <a:latin typeface="+mn-lt"/>
                <a:cs typeface="Carlito"/>
              </a:rPr>
              <a:t>problem</a:t>
            </a:r>
            <a:r>
              <a:rPr lang="en-US" sz="1800" spc="-26" dirty="0">
                <a:latin typeface="+mn-lt"/>
                <a:cs typeface="Carlito"/>
              </a:rPr>
              <a:t> </a:t>
            </a:r>
            <a:r>
              <a:rPr lang="en-US" sz="1800" dirty="0">
                <a:latin typeface="+mn-lt"/>
                <a:cs typeface="Carlito"/>
              </a:rPr>
              <a:t>in</a:t>
            </a:r>
            <a:r>
              <a:rPr lang="en-US" sz="1800" spc="-20" dirty="0">
                <a:latin typeface="+mn-lt"/>
                <a:cs typeface="Carlito"/>
              </a:rPr>
              <a:t> </a:t>
            </a:r>
            <a:r>
              <a:rPr lang="en-US" sz="1800" spc="-14" dirty="0">
                <a:latin typeface="+mn-lt"/>
                <a:cs typeface="Carlito"/>
              </a:rPr>
              <a:t>RL</a:t>
            </a:r>
          </a:p>
          <a:p>
            <a:pPr marL="656868" lvl="1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lang="en-US" sz="1600" dirty="0">
                <a:latin typeface="+mn-lt"/>
                <a:cs typeface="Carlito"/>
              </a:rPr>
              <a:t>Chatbots</a:t>
            </a:r>
            <a:r>
              <a:rPr lang="en-US" sz="1600" spc="-37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are</a:t>
            </a:r>
            <a:r>
              <a:rPr lang="en-US" sz="1600" spc="-34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rewarded</a:t>
            </a:r>
            <a:r>
              <a:rPr lang="en-US" sz="1600" spc="-34" dirty="0">
                <a:latin typeface="+mn-lt"/>
                <a:cs typeface="Carlito"/>
              </a:rPr>
              <a:t> </a:t>
            </a:r>
            <a:r>
              <a:rPr lang="en-US" sz="1600" spc="-14" dirty="0">
                <a:latin typeface="+mn-lt"/>
                <a:cs typeface="Carlito"/>
              </a:rPr>
              <a:t>to </a:t>
            </a:r>
            <a:r>
              <a:rPr lang="en-US" sz="1600" dirty="0">
                <a:latin typeface="+mn-lt"/>
                <a:cs typeface="Carlito"/>
              </a:rPr>
              <a:t>produce</a:t>
            </a:r>
            <a:r>
              <a:rPr lang="en-US" sz="1600" spc="-31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responses</a:t>
            </a:r>
            <a:r>
              <a:rPr lang="en-US" sz="1600" spc="-34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that</a:t>
            </a:r>
            <a:r>
              <a:rPr lang="en-US" sz="1600" spc="-37" dirty="0">
                <a:latin typeface="+mn-lt"/>
                <a:cs typeface="Carlito"/>
              </a:rPr>
              <a:t> </a:t>
            </a:r>
            <a:r>
              <a:rPr lang="en-US" sz="1600" i="1" spc="-11" dirty="0">
                <a:solidFill>
                  <a:srgbClr val="00B050"/>
                </a:solidFill>
                <a:latin typeface="+mn-lt"/>
                <a:cs typeface="Carlito"/>
              </a:rPr>
              <a:t>seem </a:t>
            </a:r>
            <a:r>
              <a:rPr lang="en-US" sz="1600" dirty="0">
                <a:solidFill>
                  <a:srgbClr val="00B050"/>
                </a:solidFill>
                <a:latin typeface="+mn-lt"/>
                <a:cs typeface="Carlito"/>
              </a:rPr>
              <a:t>authoritative</a:t>
            </a:r>
            <a:r>
              <a:rPr lang="en-US" sz="1600" spc="-42" dirty="0">
                <a:solidFill>
                  <a:srgbClr val="00B050"/>
                </a:solidFill>
                <a:latin typeface="+mn-lt"/>
                <a:cs typeface="Carlito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+mn-lt"/>
                <a:cs typeface="Carlito"/>
              </a:rPr>
              <a:t>and</a:t>
            </a:r>
            <a:r>
              <a:rPr lang="en-US" sz="1600" spc="-42" dirty="0">
                <a:solidFill>
                  <a:srgbClr val="00B050"/>
                </a:solidFill>
                <a:latin typeface="+mn-lt"/>
                <a:cs typeface="Carlito"/>
              </a:rPr>
              <a:t> </a:t>
            </a:r>
            <a:r>
              <a:rPr lang="en-US" sz="1600" spc="-6" dirty="0">
                <a:solidFill>
                  <a:srgbClr val="00B050"/>
                </a:solidFill>
                <a:latin typeface="+mn-lt"/>
                <a:cs typeface="Carlito"/>
              </a:rPr>
              <a:t>helpful</a:t>
            </a:r>
            <a:r>
              <a:rPr lang="en-US" sz="1600" spc="-6" dirty="0">
                <a:latin typeface="+mn-lt"/>
                <a:cs typeface="Carlito"/>
              </a:rPr>
              <a:t>, </a:t>
            </a:r>
            <a:r>
              <a:rPr lang="en-US" sz="1600" i="1" dirty="0">
                <a:solidFill>
                  <a:srgbClr val="FF0000"/>
                </a:solidFill>
                <a:latin typeface="+mn-lt"/>
                <a:cs typeface="Carlito"/>
              </a:rPr>
              <a:t>regardless</a:t>
            </a:r>
            <a:r>
              <a:rPr lang="en-US" sz="1600" i="1" spc="-37" dirty="0">
                <a:solidFill>
                  <a:srgbClr val="FF0000"/>
                </a:solidFill>
                <a:latin typeface="+mn-lt"/>
                <a:cs typeface="Carlito"/>
              </a:rPr>
              <a:t> </a:t>
            </a:r>
            <a:r>
              <a:rPr lang="en-US" sz="1600" i="1" dirty="0">
                <a:solidFill>
                  <a:srgbClr val="FF0000"/>
                </a:solidFill>
                <a:latin typeface="+mn-lt"/>
                <a:cs typeface="Carlito"/>
              </a:rPr>
              <a:t>of</a:t>
            </a:r>
            <a:r>
              <a:rPr lang="en-US" sz="1600" i="1" spc="-37" dirty="0">
                <a:solidFill>
                  <a:srgbClr val="FF0000"/>
                </a:solidFill>
                <a:latin typeface="+mn-lt"/>
                <a:cs typeface="Carlito"/>
              </a:rPr>
              <a:t> </a:t>
            </a:r>
            <a:r>
              <a:rPr lang="en-US" sz="1600" i="1" spc="-11" dirty="0">
                <a:solidFill>
                  <a:srgbClr val="FF0000"/>
                </a:solidFill>
                <a:latin typeface="+mn-lt"/>
                <a:cs typeface="Carlito"/>
              </a:rPr>
              <a:t>truth</a:t>
            </a:r>
          </a:p>
          <a:p>
            <a:pPr marL="656868" lvl="1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lang="en-US" sz="1600" dirty="0">
                <a:latin typeface="+mn-lt"/>
                <a:cs typeface="Carlito"/>
              </a:rPr>
              <a:t>This</a:t>
            </a:r>
            <a:r>
              <a:rPr lang="en-US" sz="1600" spc="-23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can</a:t>
            </a:r>
            <a:r>
              <a:rPr lang="en-US" sz="1600" spc="-20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result</a:t>
            </a:r>
            <a:r>
              <a:rPr lang="en-US" sz="1600" spc="-23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in</a:t>
            </a:r>
            <a:r>
              <a:rPr lang="en-US" sz="1600" spc="-20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making</a:t>
            </a:r>
            <a:r>
              <a:rPr lang="en-US" sz="1600" spc="-20" dirty="0">
                <a:latin typeface="+mn-lt"/>
                <a:cs typeface="Carlito"/>
              </a:rPr>
              <a:t> </a:t>
            </a:r>
            <a:r>
              <a:rPr lang="en-US" sz="1600" dirty="0">
                <a:latin typeface="+mn-lt"/>
                <a:cs typeface="Carlito"/>
              </a:rPr>
              <a:t>up</a:t>
            </a:r>
            <a:r>
              <a:rPr lang="en-US" sz="1600" spc="-20" dirty="0">
                <a:latin typeface="+mn-lt"/>
                <a:cs typeface="Carlito"/>
              </a:rPr>
              <a:t> </a:t>
            </a:r>
            <a:r>
              <a:rPr lang="en-US" sz="1600" spc="-6" dirty="0">
                <a:latin typeface="+mn-lt"/>
                <a:cs typeface="Carlito"/>
              </a:rPr>
              <a:t>facts</a:t>
            </a:r>
          </a:p>
          <a:p>
            <a:pPr marL="656868" lvl="1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lang="en-US" sz="1600" dirty="0">
                <a:latin typeface="+mn-lt"/>
              </a:rPr>
              <a:t>+</a:t>
            </a:r>
            <a:r>
              <a:rPr lang="en-US" sz="1600" spc="-11" dirty="0">
                <a:latin typeface="+mn-lt"/>
              </a:rPr>
              <a:t> </a:t>
            </a:r>
            <a:r>
              <a:rPr lang="en-US" sz="1600" spc="-6" dirty="0">
                <a:latin typeface="+mn-lt"/>
              </a:rPr>
              <a:t>hallucinations</a:t>
            </a:r>
          </a:p>
          <a:p>
            <a:pPr marL="464344" lvl="1" algn="just">
              <a:spcBef>
                <a:spcPts val="394"/>
              </a:spcBef>
              <a:buClr>
                <a:schemeClr val="bg2"/>
              </a:buClr>
              <a:tabLst>
                <a:tab pos="199668" algn="l"/>
              </a:tabLst>
            </a:pPr>
            <a:endParaRPr lang="en-US" sz="1800" spc="-6" dirty="0">
              <a:latin typeface="+mn-lt"/>
            </a:endParaRPr>
          </a:p>
          <a:p>
            <a:pPr marL="199668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lang="en-US" sz="1800" spc="-6" dirty="0">
                <a:latin typeface="+mn-lt"/>
              </a:rPr>
              <a:t>﻿</a:t>
            </a:r>
            <a:r>
              <a:rPr lang="en-US" sz="1800" b="1" spc="-6" dirty="0">
                <a:latin typeface="+mn-lt"/>
              </a:rPr>
              <a:t>Models</a:t>
            </a:r>
            <a:r>
              <a:rPr lang="en-US" sz="1800" spc="-6" dirty="0">
                <a:latin typeface="+mn-lt"/>
              </a:rPr>
              <a:t> of human preferences are even more unreliable!</a:t>
            </a:r>
          </a:p>
          <a:p>
            <a:pPr marL="656868" lvl="1" indent="-192524" algn="just">
              <a:spcBef>
                <a:spcPts val="394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endParaRPr lang="en-US" sz="1800" spc="-6" dirty="0"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D41791-A593-2CD9-EE0E-4E0437B3C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464" y="1317396"/>
            <a:ext cx="3405260" cy="312987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51288-B9CA-95F0-F59F-A0C68B7F7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E5D02C7-8488-8A87-CBCF-DCC1E60354A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From Language Models to Assistants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59D98-7DC4-DC2B-FC10-5E9CF6D7A10D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4B10968-D41C-4148-76DF-5FC64255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B9D94-C921-9980-5074-FB170D795EBF}"/>
              </a:ext>
            </a:extLst>
          </p:cNvPr>
          <p:cNvSpPr txBox="1"/>
          <p:nvPr/>
        </p:nvSpPr>
        <p:spPr>
          <a:xfrm>
            <a:off x="457200" y="1196492"/>
            <a:ext cx="82296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Zero-Shot (ZS) and Few-Shot (FS) In-Context Learning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Instruction Finetuning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Reinforcement Learning from Human Feedback (RLHF)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﻿InstructGPT and ChatGPT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 of RL and reward modeling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rgbClr val="00B0F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B0F0"/>
                </a:solidFill>
              </a:rPr>
              <a:t>﻿Introducing Direct Preference Optimization (DPO)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﻿Human preference data; human vs. AI Feedback - What’s Next?</a:t>
            </a:r>
          </a:p>
        </p:txBody>
      </p:sp>
    </p:spTree>
    <p:extLst>
      <p:ext uri="{BB962C8B-B14F-4D97-AF65-F5344CB8AC3E}">
        <p14:creationId xmlns:p14="http://schemas.microsoft.com/office/powerpoint/2010/main" val="1691338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9714B-D94B-17B6-6301-CDB0611DA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260DCF-229C-5248-3975-071DA8B6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cs typeface="Carlito"/>
              </a:rPr>
              <a:t>NLG Systems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623295-5AF9-1F84-482C-B69048CEA614}"/>
              </a:ext>
            </a:extLst>
          </p:cNvPr>
          <p:cNvSpPr txBox="1"/>
          <p:nvPr/>
        </p:nvSpPr>
        <p:spPr>
          <a:xfrm>
            <a:off x="3412375" y="4912668"/>
            <a:ext cx="5827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﻿Xiang Lisa Li, Antoine </a:t>
            </a:r>
            <a:r>
              <a:rPr lang="en-US" sz="900" dirty="0" err="1"/>
              <a:t>Bosselut</a:t>
            </a:r>
            <a:r>
              <a:rPr lang="en-US" sz="900" dirty="0"/>
              <a:t>, Chris Maning - </a:t>
            </a:r>
            <a:r>
              <a:rPr lang="en-US" sz="900" dirty="0">
                <a:hlinkClick r:id="rId2"/>
              </a:rPr>
              <a:t>https://web.stanford.edu/class/archive/cs/cs224n/cs224n.1234/</a:t>
            </a:r>
            <a:r>
              <a:rPr lang="en-US" sz="900" dirty="0"/>
              <a:t>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31C030B-8563-8D48-CFA2-826355DE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E5BDB-C204-DC1D-6A7F-D53C2E8DB25E}"/>
              </a:ext>
            </a:extLst>
          </p:cNvPr>
          <p:cNvSpPr txBox="1"/>
          <p:nvPr/>
        </p:nvSpPr>
        <p:spPr>
          <a:xfrm>
            <a:off x="421177" y="2883906"/>
            <a:ext cx="8410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﻿</a:t>
            </a:r>
            <a:r>
              <a:rPr lang="en-US" sz="1800" dirty="0">
                <a:solidFill>
                  <a:srgbClr val="0070C0"/>
                </a:solidFill>
              </a:rPr>
              <a:t>Open-ended generation</a:t>
            </a:r>
            <a:r>
              <a:rPr lang="en-US" sz="1800" dirty="0"/>
              <a:t>: the output distribution still has high freedom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>
                <a:solidFill>
                  <a:srgbClr val="0070C0"/>
                </a:solidFill>
              </a:rPr>
              <a:t>Non-open-ended generation</a:t>
            </a:r>
            <a:r>
              <a:rPr lang="en-US" sz="1800" dirty="0"/>
              <a:t>: the input mostly determines the output generation.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CF6E8-3A87-AF1E-27BE-09060377D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30276"/>
            <a:ext cx="7772400" cy="111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71670-9F50-2F19-D1C0-9F8C22DBC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7052C1-3A27-6B54-B0B1-D7D43D6364B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﻿Removing the ‘RL’ from RLHF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A0078-9298-A115-8056-B1E79523DB97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42C38E6-9CBD-D4CD-BCF3-0F9B85F6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8EC14-6D0C-43EE-EBEA-32194C823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7772400" cy="33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81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F7159-4E3F-0867-1CE3-9CF8160DF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C30E34-4DA1-88A5-B3E3-0035F190BF2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﻿Putting it together for DPO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DC3BC-E417-3BA9-D49B-EC77DC91CF97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EC7EC0D-5A10-E044-A06F-7EB99090C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09589-82FB-9946-FA4C-93964D838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37510"/>
            <a:ext cx="7772400" cy="37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684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0DA35-9E31-DF7A-3125-4ED9902CC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EE8C8D-A4CC-225E-C883-864BB63771F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DPO outperforms Prior Methods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085C6-300E-479F-FC96-E68C0173A680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2307205-E13A-94AF-BE85-AB62571C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DCFE74-953A-69AD-3531-8393616E5D25}"/>
              </a:ext>
            </a:extLst>
          </p:cNvPr>
          <p:cNvSpPr txBox="1"/>
          <p:nvPr/>
        </p:nvSpPr>
        <p:spPr>
          <a:xfrm>
            <a:off x="5052767" y="2969448"/>
            <a:ext cx="37507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﻿You can replace the complex RL part with a very simple weighted MLE objective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Other variants (KTO, IPO) now emerging too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TL;DR summarization win rates vs. human written summaries (GPT-4 as a judge)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C5EFE-E4DE-2D50-66FA-B6BBB7BFC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77" y="1143000"/>
            <a:ext cx="7772400" cy="1600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C5C26-026D-BE3D-1715-DEB5BB01E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059" y="2935195"/>
            <a:ext cx="2622145" cy="18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628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93768-8A65-AFF5-29DA-8F5D9AD82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6AA2D00-CA32-80E6-D870-1B093CFCC77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﻿Open source RLHF is now mostly (not RL)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CEC7F-1090-97A0-CD55-9279F5F1C7F1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ED32893-0522-FF1E-B9BD-779AF952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F21FF-896A-2873-7FE0-282A893DCAA1}"/>
              </a:ext>
            </a:extLst>
          </p:cNvPr>
          <p:cNvSpPr txBox="1"/>
          <p:nvPr/>
        </p:nvSpPr>
        <p:spPr>
          <a:xfrm>
            <a:off x="457200" y="4401024"/>
            <a:ext cx="7752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﻿Open source LLMs now almost all just use DPO (and it works well!)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C9D1C-02F1-110E-8DB5-814ACFAD7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43536"/>
            <a:ext cx="7772400" cy="2845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934EB-4CEE-D90B-7CFC-2B4F424B445C}"/>
              </a:ext>
            </a:extLst>
          </p:cNvPr>
          <p:cNvSpPr txBox="1"/>
          <p:nvPr/>
        </p:nvSpPr>
        <p:spPr>
          <a:xfrm>
            <a:off x="4583136" y="4723302"/>
            <a:ext cx="4560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4"/>
              </a:rPr>
              <a:t>https://huggingface.co/spaces/open-llm-leaderboard/open_llm_leaderboard#/</a:t>
            </a:r>
            <a:r>
              <a:rPr lang="en-US" sz="1000" dirty="0"/>
              <a:t> </a:t>
            </a:r>
          </a:p>
          <a:p>
            <a:r>
              <a:rPr lang="en-US" sz="1000" dirty="0">
                <a:hlinkClick r:id="rId5"/>
              </a:rPr>
              <a:t>https://github.com/Hannibal046/Awesome-LLM/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31660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556E8-1A07-1D80-DC58-55C583C06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94D943F-71C6-E0EC-1D88-743E1A2CB37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+mj-lt"/>
              </a:rPr>
              <a:t>From Language Models to Assistants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100C3-5979-3250-E6D0-C453CAFCE6AC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82780CC-45F7-EF15-176F-F80820A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DFB19-017B-4F23-A7C7-817F05F8EAE8}"/>
              </a:ext>
            </a:extLst>
          </p:cNvPr>
          <p:cNvSpPr txBox="1"/>
          <p:nvPr/>
        </p:nvSpPr>
        <p:spPr>
          <a:xfrm>
            <a:off x="457200" y="1196492"/>
            <a:ext cx="82296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Zero-Shot (ZS) and Few-Shot (FS) In-Context Learning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Instruction Finetuning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Reinforcement Learning from Human Feedback (RLHF)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﻿InstructGPT and ChatGPT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 of RL and reward modeling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﻿Introducing Direct Preference Optimization (DPO)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﻿</a:t>
            </a:r>
            <a:r>
              <a:rPr lang="en-US" sz="1800" dirty="0">
                <a:solidFill>
                  <a:srgbClr val="00B0F0"/>
                </a:solidFill>
              </a:rPr>
              <a:t>Human preference data; human vs. AI Feedback - What’s Next?</a:t>
            </a:r>
          </a:p>
        </p:txBody>
      </p:sp>
    </p:spTree>
    <p:extLst>
      <p:ext uri="{BB962C8B-B14F-4D97-AF65-F5344CB8AC3E}">
        <p14:creationId xmlns:p14="http://schemas.microsoft.com/office/powerpoint/2010/main" val="24002921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3805" y="4541825"/>
            <a:ext cx="7709595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99668" indent="-192524">
              <a:spcBef>
                <a:spcPts val="56"/>
              </a:spcBef>
              <a:buClr>
                <a:schemeClr val="bg2"/>
              </a:buClr>
              <a:buFont typeface="Times New Roman"/>
              <a:buChar char="•"/>
              <a:tabLst>
                <a:tab pos="199668" algn="l"/>
              </a:tabLst>
            </a:pPr>
            <a:r>
              <a:rPr sz="1600" dirty="0">
                <a:solidFill>
                  <a:schemeClr val="tx1"/>
                </a:solidFill>
                <a:latin typeface="+mn-lt"/>
                <a:cs typeface="Carlito"/>
              </a:rPr>
              <a:t>RLHF</a:t>
            </a:r>
            <a:r>
              <a:rPr sz="1600" spc="-28" dirty="0">
                <a:solidFill>
                  <a:schemeClr val="tx1"/>
                </a:solidFill>
                <a:latin typeface="+mn-lt"/>
                <a:cs typeface="Carlito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rlito"/>
              </a:rPr>
              <a:t>labels</a:t>
            </a:r>
            <a:r>
              <a:rPr sz="1600" spc="-26" dirty="0">
                <a:solidFill>
                  <a:schemeClr val="tx1"/>
                </a:solidFill>
                <a:latin typeface="+mn-lt"/>
                <a:cs typeface="Carlito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rlito"/>
              </a:rPr>
              <a:t>are</a:t>
            </a:r>
            <a:r>
              <a:rPr sz="1600" spc="-23" dirty="0">
                <a:solidFill>
                  <a:schemeClr val="tx1"/>
                </a:solidFill>
                <a:latin typeface="+mn-lt"/>
                <a:cs typeface="Carlito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rlito"/>
              </a:rPr>
              <a:t>often</a:t>
            </a:r>
            <a:r>
              <a:rPr sz="1600" spc="-23" dirty="0">
                <a:solidFill>
                  <a:schemeClr val="tx1"/>
                </a:solidFill>
                <a:latin typeface="+mn-lt"/>
                <a:cs typeface="Carlito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rlito"/>
              </a:rPr>
              <a:t>obtained</a:t>
            </a:r>
            <a:r>
              <a:rPr sz="1600" spc="-26" dirty="0">
                <a:solidFill>
                  <a:schemeClr val="tx1"/>
                </a:solidFill>
                <a:latin typeface="+mn-lt"/>
                <a:cs typeface="Carlito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rlito"/>
              </a:rPr>
              <a:t>from</a:t>
            </a:r>
            <a:r>
              <a:rPr sz="1600" spc="-26" dirty="0">
                <a:solidFill>
                  <a:schemeClr val="tx1"/>
                </a:solidFill>
                <a:latin typeface="+mn-lt"/>
                <a:cs typeface="Carlito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rlito"/>
              </a:rPr>
              <a:t>overseas,</a:t>
            </a:r>
            <a:r>
              <a:rPr sz="1600" spc="-23" dirty="0">
                <a:solidFill>
                  <a:schemeClr val="tx1"/>
                </a:solidFill>
                <a:latin typeface="+mn-lt"/>
                <a:cs typeface="Carlito"/>
              </a:rPr>
              <a:t> </a:t>
            </a:r>
            <a:r>
              <a:rPr sz="1600" spc="-6" dirty="0">
                <a:solidFill>
                  <a:schemeClr val="tx1"/>
                </a:solidFill>
                <a:latin typeface="+mn-lt"/>
                <a:cs typeface="Carlito"/>
              </a:rPr>
              <a:t>low-</a:t>
            </a:r>
            <a:r>
              <a:rPr sz="1600" dirty="0">
                <a:solidFill>
                  <a:schemeClr val="tx1"/>
                </a:solidFill>
                <a:latin typeface="+mn-lt"/>
                <a:cs typeface="Carlito"/>
              </a:rPr>
              <a:t>wage</a:t>
            </a:r>
            <a:r>
              <a:rPr sz="1600" spc="-23" dirty="0">
                <a:solidFill>
                  <a:schemeClr val="tx1"/>
                </a:solidFill>
                <a:latin typeface="+mn-lt"/>
                <a:cs typeface="Carlito"/>
              </a:rPr>
              <a:t> </a:t>
            </a:r>
            <a:r>
              <a:rPr sz="1600" spc="-6" dirty="0">
                <a:solidFill>
                  <a:schemeClr val="tx1"/>
                </a:solidFill>
                <a:latin typeface="+mn-lt"/>
                <a:cs typeface="Carlito"/>
              </a:rPr>
              <a:t>workers</a:t>
            </a:r>
            <a:endParaRPr sz="1600" dirty="0">
              <a:solidFill>
                <a:schemeClr val="tx1"/>
              </a:solidFill>
              <a:latin typeface="+mn-lt"/>
              <a:cs typeface="Carlito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55E2CE-E52E-BFCF-47D1-C8AB9AA6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cs typeface="Carlito"/>
              </a:rPr>
              <a:t>Where</a:t>
            </a:r>
            <a:r>
              <a:rPr lang="en-US" spc="-26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do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the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labels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come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spc="-6" dirty="0">
                <a:latin typeface="+mj-lt"/>
                <a:cs typeface="Carlito"/>
              </a:rPr>
              <a:t>from?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536373-1EAA-2804-3202-44E1B716C7F3}"/>
              </a:ext>
            </a:extLst>
          </p:cNvPr>
          <p:cNvSpPr txBox="1"/>
          <p:nvPr/>
        </p:nvSpPr>
        <p:spPr>
          <a:xfrm>
            <a:off x="1143001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353BA14-39AC-558C-2500-331EAE808099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A50A6E-E23A-5838-9444-59FDE63A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6" r="8463"/>
          <a:stretch/>
        </p:blipFill>
        <p:spPr>
          <a:xfrm>
            <a:off x="554476" y="1095350"/>
            <a:ext cx="2388414" cy="1951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A51AEE-3222-A522-3A30-ABDDF3E22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3" r="1422"/>
          <a:stretch/>
        </p:blipFill>
        <p:spPr>
          <a:xfrm>
            <a:off x="2680762" y="2479900"/>
            <a:ext cx="3235679" cy="1951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3F6C5A-4057-103A-3106-F5461DB5A4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2247"/>
          <a:stretch/>
        </p:blipFill>
        <p:spPr>
          <a:xfrm>
            <a:off x="5603707" y="984486"/>
            <a:ext cx="3304948" cy="195106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2F8C0-ACB9-51B0-DF71-01AB425E5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A0D1AB-F53C-2521-656A-12B3C015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cs typeface="Carlito"/>
              </a:rPr>
              <a:t>﻿Where does the label come from?</a:t>
            </a:r>
            <a:endParaRPr lang="en-US" dirty="0">
              <a:latin typeface="+mj-lt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F30A9CE-5134-BF82-0830-7614D285B34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7676F0-3924-8BC2-EC6D-C01A44BD5A94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3D86C-D8D0-1B4C-F5FB-D1B0518B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3" y="1096016"/>
            <a:ext cx="7744193" cy="3298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064A1E-C6E7-9AF0-CF9B-0E5EA4FA823E}"/>
              </a:ext>
            </a:extLst>
          </p:cNvPr>
          <p:cNvSpPr txBox="1"/>
          <p:nvPr/>
        </p:nvSpPr>
        <p:spPr>
          <a:xfrm>
            <a:off x="699903" y="4589561"/>
            <a:ext cx="6997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﻿We also need to be quite careful about how annotator biases might creep into LMs</a:t>
            </a:r>
          </a:p>
        </p:txBody>
      </p:sp>
    </p:spTree>
    <p:extLst>
      <p:ext uri="{BB962C8B-B14F-4D97-AF65-F5344CB8AC3E}">
        <p14:creationId xmlns:p14="http://schemas.microsoft.com/office/powerpoint/2010/main" val="12413641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6AB97A2-5C9B-1333-8461-88216E822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Tutorials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9267E73-AF32-A835-F326-8766A77EC6F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026" name="Picture 2" descr="Video tutorials ">
            <a:extLst>
              <a:ext uri="{FF2B5EF4-FFF2-40B4-BE49-F238E27FC236}">
                <a16:creationId xmlns:a16="http://schemas.microsoft.com/office/drawing/2014/main" id="{2F52F144-EF84-9C32-E83E-1257CC56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75895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9731EF-4AF9-BE78-4278-815CB7A79321}"/>
              </a:ext>
            </a:extLst>
          </p:cNvPr>
          <p:cNvSpPr txBox="1"/>
          <p:nvPr/>
        </p:nvSpPr>
        <p:spPr>
          <a:xfrm>
            <a:off x="457200" y="1395167"/>
            <a:ext cx="34644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Foundations of LLMs [</a:t>
            </a:r>
            <a:r>
              <a:rPr lang="en-US" sz="2000" dirty="0">
                <a:hlinkClick r:id="rId4"/>
              </a:rPr>
              <a:t>link</a:t>
            </a:r>
            <a:r>
              <a:rPr lang="en-US" sz="20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LLMs for everyone [</a:t>
            </a:r>
            <a:r>
              <a:rPr lang="en-US" sz="2000" dirty="0">
                <a:hlinkClick r:id="rId5"/>
              </a:rPr>
              <a:t>link</a:t>
            </a:r>
            <a:r>
              <a:rPr lang="en-US" sz="20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Low-resource LLMs [</a:t>
            </a:r>
            <a:r>
              <a:rPr lang="en-US" sz="2000" dirty="0">
                <a:hlinkClick r:id="rId6"/>
              </a:rPr>
              <a:t>link</a:t>
            </a:r>
            <a:r>
              <a:rPr lang="en-US" sz="20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C3024-A580-DE9D-8665-4CF624232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D40245A-C789-CAB8-2DE6-AC62E3B9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</a:t>
            </a:r>
            <a:r>
              <a:rPr lang="en-US" spc="-28" dirty="0"/>
              <a:t> </a:t>
            </a:r>
            <a:r>
              <a:rPr lang="en-US" spc="-11" dirty="0"/>
              <a:t>next?</a:t>
            </a:r>
            <a:endParaRPr lang="en-US" dirty="0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5DEDFD49-A4DA-0C6C-E5E6-C74DFCFD968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F5C23-788C-0CBA-C9FD-A229110030A1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E9B14D-BD3D-4332-1D0A-738EBA5336D9}"/>
              </a:ext>
            </a:extLst>
          </p:cNvPr>
          <p:cNvSpPr txBox="1"/>
          <p:nvPr/>
        </p:nvSpPr>
        <p:spPr>
          <a:xfrm>
            <a:off x="457200" y="1274323"/>
            <a:ext cx="45050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RLHF is still a very underexplored and fast-moving area!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RLHF gets you further than instruction finetuning, but is </a:t>
            </a:r>
            <a:r>
              <a:rPr lang="en-US" dirty="0">
                <a:solidFill>
                  <a:srgbClr val="FF0000"/>
                </a:solidFill>
              </a:rPr>
              <a:t>(still!) data expensive.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Recent work aims to alleviate such data requirements: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	RL from AI feedback [Bai et al., 2022]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	Finetuning LMs on their own outputs 	[Huang et al., 2022; Zelikman et al., 2022]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However, there are still many limitations of large LMs (size, </a:t>
            </a:r>
            <a:r>
              <a:rPr lang="en-US" dirty="0">
                <a:solidFill>
                  <a:srgbClr val="FF0000"/>
                </a:solidFill>
              </a:rPr>
              <a:t>hallucination</a:t>
            </a:r>
            <a:r>
              <a:rPr lang="en-US" dirty="0"/>
              <a:t>) that may not be solvable with RLHF!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BAD644-C934-C182-58C7-C49650E43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127" y="1282446"/>
            <a:ext cx="3662673" cy="286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27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FE08A-AB45-651B-2FE5-0E14B5427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58F80B4-7177-8FBD-D50D-3C59F999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0E182-3865-1A3A-2513-0A44EF6F2DD8}"/>
              </a:ext>
            </a:extLst>
          </p:cNvPr>
          <p:cNvSpPr txBox="1"/>
          <p:nvPr/>
        </p:nvSpPr>
        <p:spPr>
          <a:xfrm>
            <a:off x="457200" y="1196492"/>
            <a:ext cx="82296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﻿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What is Natural Language Generation (NLG)?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From Language Models to Assistants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Prompt tuning and adaptation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F8E553-B3E6-1716-6CD4-52CF7344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Plan for this lecture</a:t>
            </a:r>
          </a:p>
        </p:txBody>
      </p:sp>
    </p:spTree>
    <p:extLst>
      <p:ext uri="{BB962C8B-B14F-4D97-AF65-F5344CB8AC3E}">
        <p14:creationId xmlns:p14="http://schemas.microsoft.com/office/powerpoint/2010/main" val="2225647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7762" y="1143000"/>
            <a:ext cx="6508475" cy="336972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65147" y="4661905"/>
            <a:ext cx="6236494" cy="16309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013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https://</a:t>
            </a:r>
            <a:r>
              <a:rPr sz="1013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  <a:hlinkClick r:id="rId3"/>
              </a:rPr>
              <a:t>www.economist.com/interactive/briefing/2022/06/11/huge-foundation-</a:t>
            </a:r>
            <a:r>
              <a:rPr sz="1013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  <a:hlinkClick r:id="rId3"/>
              </a:rPr>
              <a:t>models-</a:t>
            </a:r>
            <a:r>
              <a:rPr sz="1013" u="sng" spc="-11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  <a:hlinkClick r:id="rId3"/>
              </a:rPr>
              <a:t>are-</a:t>
            </a:r>
            <a:r>
              <a:rPr sz="1013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  <a:hlinkClick r:id="rId3"/>
              </a:rPr>
              <a:t>turbo-charging-ai-progress</a:t>
            </a:r>
            <a:endParaRPr sz="1013">
              <a:latin typeface="Carlito"/>
              <a:cs typeface="Carlito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672C339-DB99-BA89-BCAD-EB1EB240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cs typeface="Carlito"/>
              </a:rPr>
              <a:t>Larger</a:t>
            </a:r>
            <a:r>
              <a:rPr lang="en-US" spc="-37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and</a:t>
            </a:r>
            <a:r>
              <a:rPr lang="en-US" spc="-31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larger</a:t>
            </a:r>
            <a:r>
              <a:rPr lang="en-US" spc="-34" dirty="0">
                <a:latin typeface="+mj-lt"/>
                <a:cs typeface="Carlito"/>
              </a:rPr>
              <a:t> </a:t>
            </a:r>
            <a:r>
              <a:rPr lang="en-US" spc="-6" dirty="0">
                <a:latin typeface="+mj-lt"/>
                <a:cs typeface="Carlito"/>
              </a:rPr>
              <a:t>models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72ED5-0045-8F44-0768-C2E7125655C1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DE6925E-1686-6EA7-AB06-DA73782B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183729"/>
            <a:ext cx="8229600" cy="362140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200025" marR="528281" indent="-192881" algn="just">
              <a:spcBef>
                <a:spcPts val="56"/>
              </a:spcBef>
              <a:buClr>
                <a:schemeClr val="bg2"/>
              </a:buClr>
              <a:buSzPct val="75000"/>
              <a:buAutoNum type="arabicPeriod"/>
              <a:tabLst>
                <a:tab pos="200025" algn="l"/>
              </a:tabLst>
            </a:pPr>
            <a:r>
              <a:rPr sz="1700" dirty="0">
                <a:solidFill>
                  <a:schemeClr val="bg2"/>
                </a:solidFill>
                <a:latin typeface="+mn-lt"/>
                <a:cs typeface="Carlito"/>
              </a:rPr>
              <a:t>Inefficiency:</a:t>
            </a:r>
            <a:r>
              <a:rPr sz="1700" spc="-26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The</a:t>
            </a:r>
            <a:r>
              <a:rPr sz="1700" spc="-23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prompt</a:t>
            </a:r>
            <a:r>
              <a:rPr sz="1700" spc="-26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needs</a:t>
            </a:r>
            <a:r>
              <a:rPr sz="1700" spc="-28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to</a:t>
            </a:r>
            <a:r>
              <a:rPr sz="1700" spc="-28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be</a:t>
            </a:r>
            <a:r>
              <a:rPr sz="1700" spc="-20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processed</a:t>
            </a:r>
            <a:r>
              <a:rPr sz="1700" spc="-23" dirty="0">
                <a:latin typeface="+mn-lt"/>
                <a:cs typeface="Carlito"/>
              </a:rPr>
              <a:t> </a:t>
            </a:r>
            <a:r>
              <a:rPr sz="1700" i="1" dirty="0">
                <a:latin typeface="+mn-lt"/>
                <a:cs typeface="Carlito"/>
              </a:rPr>
              <a:t>every</a:t>
            </a:r>
            <a:r>
              <a:rPr sz="1700" i="1" spc="-26" dirty="0">
                <a:latin typeface="+mn-lt"/>
                <a:cs typeface="Carlito"/>
              </a:rPr>
              <a:t> </a:t>
            </a:r>
            <a:r>
              <a:rPr sz="1700" i="1" dirty="0">
                <a:latin typeface="+mn-lt"/>
                <a:cs typeface="Carlito"/>
              </a:rPr>
              <a:t>time</a:t>
            </a:r>
            <a:r>
              <a:rPr sz="1700" i="1" spc="-23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the</a:t>
            </a:r>
            <a:r>
              <a:rPr sz="1700" spc="-20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model</a:t>
            </a:r>
            <a:r>
              <a:rPr sz="1700" spc="-26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makes</a:t>
            </a:r>
            <a:r>
              <a:rPr sz="1700" spc="-26" dirty="0">
                <a:latin typeface="+mn-lt"/>
                <a:cs typeface="Carlito"/>
              </a:rPr>
              <a:t> </a:t>
            </a:r>
            <a:r>
              <a:rPr sz="1700" spc="-28" dirty="0">
                <a:latin typeface="+mn-lt"/>
                <a:cs typeface="Carlito"/>
              </a:rPr>
              <a:t>a </a:t>
            </a:r>
            <a:r>
              <a:rPr sz="1700" spc="-6" dirty="0">
                <a:latin typeface="+mn-lt"/>
                <a:cs typeface="Carlito"/>
              </a:rPr>
              <a:t>prediction.</a:t>
            </a:r>
            <a:endParaRPr lang="en-US" sz="1700" spc="-6" dirty="0">
              <a:latin typeface="+mn-lt"/>
              <a:cs typeface="Carlito"/>
            </a:endParaRPr>
          </a:p>
          <a:p>
            <a:pPr marL="200025" marR="528281" indent="-192881" algn="just">
              <a:spcBef>
                <a:spcPts val="56"/>
              </a:spcBef>
              <a:buClr>
                <a:schemeClr val="bg2"/>
              </a:buClr>
              <a:buSzPct val="75000"/>
              <a:buAutoNum type="arabicPeriod"/>
              <a:tabLst>
                <a:tab pos="200025" algn="l"/>
              </a:tabLst>
            </a:pPr>
            <a:endParaRPr sz="1700" dirty="0">
              <a:latin typeface="+mn-lt"/>
              <a:cs typeface="Carlito"/>
            </a:endParaRPr>
          </a:p>
          <a:p>
            <a:pPr marL="200025" marR="162521" indent="-192881" algn="just">
              <a:lnSpc>
                <a:spcPct val="100800"/>
              </a:lnSpc>
              <a:spcBef>
                <a:spcPts val="1634"/>
              </a:spcBef>
              <a:buClr>
                <a:schemeClr val="bg2"/>
              </a:buClr>
              <a:buSzPct val="75000"/>
              <a:buAutoNum type="arabicPeriod"/>
              <a:tabLst>
                <a:tab pos="200025" algn="l"/>
              </a:tabLst>
            </a:pPr>
            <a:r>
              <a:rPr sz="1700" dirty="0">
                <a:solidFill>
                  <a:schemeClr val="bg2"/>
                </a:solidFill>
                <a:latin typeface="+mn-lt"/>
                <a:cs typeface="Carlito"/>
              </a:rPr>
              <a:t>Poor</a:t>
            </a:r>
            <a:r>
              <a:rPr sz="1700" spc="-31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700" dirty="0">
                <a:solidFill>
                  <a:schemeClr val="bg2"/>
                </a:solidFill>
                <a:latin typeface="+mn-lt"/>
                <a:cs typeface="Carlito"/>
              </a:rPr>
              <a:t>performance:</a:t>
            </a:r>
            <a:r>
              <a:rPr sz="1700" spc="-31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Prompting</a:t>
            </a:r>
            <a:r>
              <a:rPr sz="1700" spc="-31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generally</a:t>
            </a:r>
            <a:r>
              <a:rPr sz="1700" spc="-28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performs</a:t>
            </a:r>
            <a:r>
              <a:rPr sz="1700" spc="-31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worse</a:t>
            </a:r>
            <a:r>
              <a:rPr sz="1700" spc="-26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than</a:t>
            </a:r>
            <a:r>
              <a:rPr sz="1700" spc="-28" dirty="0">
                <a:latin typeface="+mn-lt"/>
                <a:cs typeface="Carlito"/>
              </a:rPr>
              <a:t> </a:t>
            </a:r>
            <a:r>
              <a:rPr sz="1700" spc="-6" dirty="0">
                <a:latin typeface="+mn-lt"/>
                <a:cs typeface="Carlito"/>
              </a:rPr>
              <a:t>fine-</a:t>
            </a:r>
            <a:r>
              <a:rPr sz="1700" dirty="0">
                <a:latin typeface="+mn-lt"/>
                <a:cs typeface="Carlito"/>
              </a:rPr>
              <a:t>tuning</a:t>
            </a:r>
            <a:r>
              <a:rPr sz="1700" spc="-31" dirty="0"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[Brown</a:t>
            </a:r>
            <a:r>
              <a:rPr sz="1700" u="sng" spc="-28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spc="-14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et</a:t>
            </a:r>
            <a:r>
              <a:rPr sz="1700" spc="-14" dirty="0">
                <a:solidFill>
                  <a:srgbClr val="4198B5"/>
                </a:solid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al.,</a:t>
            </a:r>
            <a:r>
              <a:rPr sz="1700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spc="-6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2020]</a:t>
            </a:r>
            <a:r>
              <a:rPr sz="1700" spc="-6" dirty="0">
                <a:latin typeface="+mn-lt"/>
                <a:cs typeface="Carlito"/>
              </a:rPr>
              <a:t>.</a:t>
            </a:r>
            <a:endParaRPr lang="en-US" sz="1700" spc="-6" dirty="0">
              <a:latin typeface="+mn-lt"/>
              <a:cs typeface="Carlito"/>
            </a:endParaRPr>
          </a:p>
          <a:p>
            <a:pPr marL="200025" marR="162521" indent="-192881" algn="just">
              <a:lnSpc>
                <a:spcPct val="100800"/>
              </a:lnSpc>
              <a:spcBef>
                <a:spcPts val="1634"/>
              </a:spcBef>
              <a:buClr>
                <a:schemeClr val="bg2"/>
              </a:buClr>
              <a:buSzPct val="75000"/>
              <a:buAutoNum type="arabicPeriod"/>
              <a:tabLst>
                <a:tab pos="200025" algn="l"/>
              </a:tabLst>
            </a:pPr>
            <a:endParaRPr sz="1700" dirty="0">
              <a:latin typeface="+mn-lt"/>
              <a:cs typeface="Carlito"/>
            </a:endParaRPr>
          </a:p>
          <a:p>
            <a:pPr marL="200025" marR="2858" indent="-192881" algn="just">
              <a:lnSpc>
                <a:spcPct val="100800"/>
              </a:lnSpc>
              <a:spcBef>
                <a:spcPts val="1567"/>
              </a:spcBef>
              <a:buClr>
                <a:schemeClr val="bg2"/>
              </a:buClr>
              <a:buSzPct val="75000"/>
              <a:buAutoNum type="arabicPeriod"/>
              <a:tabLst>
                <a:tab pos="200025" algn="l"/>
              </a:tabLst>
            </a:pPr>
            <a:r>
              <a:rPr sz="1700" dirty="0">
                <a:solidFill>
                  <a:schemeClr val="bg2"/>
                </a:solidFill>
                <a:latin typeface="+mn-lt"/>
                <a:cs typeface="Carlito"/>
              </a:rPr>
              <a:t>Sensitivity</a:t>
            </a:r>
            <a:r>
              <a:rPr sz="1700" b="1" spc="-26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to</a:t>
            </a:r>
            <a:r>
              <a:rPr sz="1700" spc="-26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the</a:t>
            </a:r>
            <a:r>
              <a:rPr sz="1700" spc="-20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wording</a:t>
            </a:r>
            <a:r>
              <a:rPr sz="1700" spc="-26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of</a:t>
            </a:r>
            <a:r>
              <a:rPr sz="1700" spc="-23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the</a:t>
            </a:r>
            <a:r>
              <a:rPr sz="1700" spc="-20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prompt</a:t>
            </a:r>
            <a:r>
              <a:rPr sz="1700" spc="-23" dirty="0"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[Webson</a:t>
            </a:r>
            <a:r>
              <a:rPr sz="1700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&amp;</a:t>
            </a:r>
            <a:r>
              <a:rPr sz="1700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Pavlick,</a:t>
            </a:r>
            <a:r>
              <a:rPr sz="1700" u="sng" spc="-26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2022]</a:t>
            </a:r>
            <a:r>
              <a:rPr sz="1700" dirty="0">
                <a:latin typeface="+mn-lt"/>
                <a:cs typeface="Carlito"/>
              </a:rPr>
              <a:t>,</a:t>
            </a:r>
            <a:r>
              <a:rPr sz="1700" spc="-23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order</a:t>
            </a:r>
            <a:r>
              <a:rPr sz="1700" spc="-23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of</a:t>
            </a:r>
            <a:r>
              <a:rPr sz="1700" spc="-20" dirty="0">
                <a:latin typeface="+mn-lt"/>
                <a:cs typeface="Carlito"/>
              </a:rPr>
              <a:t> </a:t>
            </a:r>
            <a:r>
              <a:rPr sz="1700" spc="-6" dirty="0">
                <a:latin typeface="+mn-lt"/>
                <a:cs typeface="Carlito"/>
              </a:rPr>
              <a:t>examples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[Zhao</a:t>
            </a:r>
            <a:r>
              <a:rPr sz="1700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et</a:t>
            </a:r>
            <a:r>
              <a:rPr sz="1700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al.,</a:t>
            </a:r>
            <a:r>
              <a:rPr sz="1700" u="sng" spc="-2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2021</a:t>
            </a:r>
            <a:r>
              <a:rPr sz="1700" dirty="0">
                <a:latin typeface="+mn-lt"/>
                <a:cs typeface="Carlito"/>
              </a:rPr>
              <a:t>;</a:t>
            </a:r>
            <a:r>
              <a:rPr sz="1700" u="sng" spc="-34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Times New Roman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Lu</a:t>
            </a:r>
            <a:r>
              <a:rPr sz="1700" u="sng" spc="-2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et</a:t>
            </a:r>
            <a:r>
              <a:rPr sz="1700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al.,</a:t>
            </a:r>
            <a:r>
              <a:rPr sz="1700" u="sng" spc="-2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2022]</a:t>
            </a:r>
            <a:r>
              <a:rPr sz="1700" dirty="0">
                <a:latin typeface="+mn-lt"/>
                <a:cs typeface="Carlito"/>
              </a:rPr>
              <a:t>,</a:t>
            </a:r>
            <a:r>
              <a:rPr sz="1700" spc="-20" dirty="0">
                <a:latin typeface="+mn-lt"/>
                <a:cs typeface="Carlito"/>
              </a:rPr>
              <a:t> </a:t>
            </a:r>
            <a:r>
              <a:rPr sz="1700" spc="-11" dirty="0">
                <a:latin typeface="+mn-lt"/>
                <a:cs typeface="Carlito"/>
              </a:rPr>
              <a:t>etc.</a:t>
            </a:r>
            <a:endParaRPr lang="en-US" sz="1700" spc="-11" dirty="0">
              <a:latin typeface="+mn-lt"/>
              <a:cs typeface="Carlito"/>
            </a:endParaRPr>
          </a:p>
          <a:p>
            <a:pPr marL="200025" marR="2858" indent="-192881" algn="just">
              <a:lnSpc>
                <a:spcPct val="100800"/>
              </a:lnSpc>
              <a:spcBef>
                <a:spcPts val="1567"/>
              </a:spcBef>
              <a:buClr>
                <a:schemeClr val="bg2"/>
              </a:buClr>
              <a:buSzPct val="75000"/>
              <a:buAutoNum type="arabicPeriod"/>
              <a:tabLst>
                <a:tab pos="200025" algn="l"/>
              </a:tabLst>
            </a:pPr>
            <a:endParaRPr sz="1700" dirty="0">
              <a:latin typeface="+mn-lt"/>
              <a:cs typeface="Carlito"/>
            </a:endParaRPr>
          </a:p>
          <a:p>
            <a:pPr marL="200025" marR="41434" indent="-192881" algn="just">
              <a:lnSpc>
                <a:spcPts val="1581"/>
              </a:lnSpc>
              <a:buClr>
                <a:schemeClr val="bg2"/>
              </a:buClr>
              <a:buSzPct val="75000"/>
              <a:buAutoNum type="arabicPeriod"/>
              <a:tabLst>
                <a:tab pos="200025" algn="l"/>
              </a:tabLst>
            </a:pPr>
            <a:r>
              <a:rPr sz="1700" dirty="0">
                <a:solidFill>
                  <a:schemeClr val="bg2"/>
                </a:solidFill>
                <a:latin typeface="+mn-lt"/>
                <a:cs typeface="Carlito"/>
              </a:rPr>
              <a:t>Lack</a:t>
            </a:r>
            <a:r>
              <a:rPr sz="1700" spc="-28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700" dirty="0">
                <a:solidFill>
                  <a:schemeClr val="bg2"/>
                </a:solidFill>
                <a:latin typeface="+mn-lt"/>
                <a:cs typeface="Carlito"/>
              </a:rPr>
              <a:t>of</a:t>
            </a:r>
            <a:r>
              <a:rPr sz="1700" spc="-26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700" dirty="0">
                <a:solidFill>
                  <a:schemeClr val="bg2"/>
                </a:solidFill>
                <a:latin typeface="+mn-lt"/>
                <a:cs typeface="Carlito"/>
              </a:rPr>
              <a:t>clarity</a:t>
            </a:r>
            <a:r>
              <a:rPr sz="1700" spc="-28" dirty="0">
                <a:solidFill>
                  <a:schemeClr val="bg2"/>
                </a:solidFill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regarding</a:t>
            </a:r>
            <a:r>
              <a:rPr sz="1700" spc="-26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what</a:t>
            </a:r>
            <a:r>
              <a:rPr sz="1700" spc="-28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the</a:t>
            </a:r>
            <a:r>
              <a:rPr sz="1700" spc="-23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model</a:t>
            </a:r>
            <a:r>
              <a:rPr sz="1700" spc="-26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learns</a:t>
            </a:r>
            <a:r>
              <a:rPr sz="1700" spc="-28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from</a:t>
            </a:r>
            <a:r>
              <a:rPr sz="1700" spc="-28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the</a:t>
            </a:r>
            <a:r>
              <a:rPr sz="1700" spc="-20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prompt.</a:t>
            </a:r>
            <a:r>
              <a:rPr sz="1700" spc="-31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Even</a:t>
            </a:r>
            <a:r>
              <a:rPr sz="1700" spc="-26" dirty="0">
                <a:latin typeface="+mn-lt"/>
                <a:cs typeface="Carlito"/>
              </a:rPr>
              <a:t> </a:t>
            </a:r>
            <a:r>
              <a:rPr sz="1700" dirty="0">
                <a:latin typeface="+mn-lt"/>
                <a:cs typeface="Carlito"/>
              </a:rPr>
              <a:t>random</a:t>
            </a:r>
            <a:r>
              <a:rPr sz="1700" spc="-26" dirty="0">
                <a:latin typeface="+mn-lt"/>
                <a:cs typeface="Carlito"/>
              </a:rPr>
              <a:t> </a:t>
            </a:r>
            <a:r>
              <a:rPr sz="1700" spc="-6" dirty="0">
                <a:latin typeface="+mn-lt"/>
                <a:cs typeface="Carlito"/>
              </a:rPr>
              <a:t>labels </a:t>
            </a:r>
            <a:r>
              <a:rPr sz="1700" dirty="0">
                <a:latin typeface="+mn-lt"/>
                <a:cs typeface="Carlito"/>
              </a:rPr>
              <a:t>work</a:t>
            </a:r>
            <a:r>
              <a:rPr sz="1700" spc="-20" dirty="0"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[Zhang</a:t>
            </a:r>
            <a:r>
              <a:rPr sz="1700" u="sng" spc="-2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et</a:t>
            </a:r>
            <a:r>
              <a:rPr sz="1700" u="sng" spc="-17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al.,</a:t>
            </a:r>
            <a:r>
              <a:rPr sz="1700" u="sng" spc="-17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2022;</a:t>
            </a:r>
            <a:r>
              <a:rPr sz="1700" u="sng" spc="-2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Min</a:t>
            </a:r>
            <a:r>
              <a:rPr sz="1700" u="sng" spc="-17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et</a:t>
            </a:r>
            <a:r>
              <a:rPr sz="1700" u="sng" spc="-17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al.,</a:t>
            </a:r>
            <a:r>
              <a:rPr sz="1700" u="sng" spc="-17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 </a:t>
            </a:r>
            <a:r>
              <a:rPr sz="1700" u="sng" spc="-6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n-lt"/>
                <a:cs typeface="Carlito"/>
              </a:rPr>
              <a:t>2022]</a:t>
            </a:r>
            <a:r>
              <a:rPr sz="1700" spc="-6" dirty="0">
                <a:latin typeface="+mn-lt"/>
                <a:cs typeface="Carlito"/>
              </a:rPr>
              <a:t>!</a:t>
            </a:r>
            <a:endParaRPr sz="1700" dirty="0">
              <a:latin typeface="+mn-lt"/>
              <a:cs typeface="Carlito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60BAD3-0F59-F7B9-D951-02E2EE41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Downside</a:t>
            </a:r>
            <a:r>
              <a:rPr lang="en-US" spc="-40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of</a:t>
            </a:r>
            <a:r>
              <a:rPr lang="en-US" spc="-40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prompt–based</a:t>
            </a:r>
            <a:r>
              <a:rPr lang="en-US" spc="-42" dirty="0">
                <a:latin typeface="+mj-lt"/>
                <a:cs typeface="Carlito"/>
              </a:rPr>
              <a:t> </a:t>
            </a:r>
            <a:r>
              <a:rPr lang="en-US" spc="-6" dirty="0">
                <a:latin typeface="+mj-lt"/>
                <a:cs typeface="Carlito"/>
              </a:rPr>
              <a:t>learning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44FB5-49E0-FB6A-3828-F5DA76239FCD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82321-9901-C557-46F1-1A2AEB91F22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FAAB-03DD-7DF9-3E36-575135735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33501F-B6BD-7EB3-B85A-56D472DD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  <a:cs typeface="Carlito"/>
              </a:rPr>
              <a:t>﻿From fine-tuning to parameter efficient fine-tuning (PEFT)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D9D17-8144-9711-BAE1-40EA3A76B47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0339C-CE93-CE5F-80D8-E31DC2E92543}"/>
              </a:ext>
            </a:extLst>
          </p:cNvPr>
          <p:cNvSpPr txBox="1"/>
          <p:nvPr/>
        </p:nvSpPr>
        <p:spPr>
          <a:xfrm>
            <a:off x="5345068" y="1467271"/>
            <a:ext cx="34681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﻿</a:t>
            </a:r>
            <a:r>
              <a:rPr lang="en-US" sz="1600" dirty="0">
                <a:solidFill>
                  <a:srgbClr val="FF0000"/>
                </a:solidFill>
              </a:rPr>
              <a:t>Why fine-tuning only some parameters?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1. Fine-tuning all parameters is impractical with large models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2. State-of-the-art models are massively overparameterized → Parameter-efficient finetuning matches performance of full fine-tuning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A8549-F965-2381-9A95-3DFFCBC67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95314"/>
            <a:ext cx="4530407" cy="2927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45D01C-B81D-F442-A0BB-A9907DE28625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1278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3E4C5-5DD0-D5D6-14FA-BADD3BD20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CF9F15-F3E5-55B2-58D6-D04C024E3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﻿Why do we need efficient adaptation?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658FF-4ED8-D61A-38E7-3ADCE5E8C673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C4F29F-C14A-C35D-D560-692C66B943EC}"/>
              </a:ext>
            </a:extLst>
          </p:cNvPr>
          <p:cNvSpPr txBox="1"/>
          <p:nvPr/>
        </p:nvSpPr>
        <p:spPr>
          <a:xfrm>
            <a:off x="457200" y="1282446"/>
            <a:ext cx="34681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﻿Emphasis on accuracy over efficiency in current AI paradigm</a:t>
            </a:r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Hidden environmental costs of training (and fine tuning) LLMs</a:t>
            </a:r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As costs of training go up, AI development becomes concentrated in well-funded organizations, especially in 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6907F7-2EBE-4EB0-C355-B3AD112CD6BB}"/>
              </a:ext>
            </a:extLst>
          </p:cNvPr>
          <p:cNvSpPr txBox="1"/>
          <p:nvPr/>
        </p:nvSpPr>
        <p:spPr>
          <a:xfrm>
            <a:off x="612843" y="4589561"/>
            <a:ext cx="2614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﻿Slides credit to Benji Xie and Regina Wang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16448-FD33-629E-0434-9F927022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289" y="1282446"/>
            <a:ext cx="2998511" cy="28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5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DDB4F-77D8-E9E1-3A32-AD91EC5C9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18671B-F09D-CB6F-3D8F-443300283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﻿Different perspectives to think about PEFT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C363F-ED98-C2DD-5AB0-081812028763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3B391-F53E-9878-1D8A-58C4C0AF97C8}"/>
              </a:ext>
            </a:extLst>
          </p:cNvPr>
          <p:cNvSpPr txBox="1"/>
          <p:nvPr/>
        </p:nvSpPr>
        <p:spPr>
          <a:xfrm>
            <a:off x="612843" y="4589561"/>
            <a:ext cx="8307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﻿Some slides and examples adapted from Ruder, Sebastian, Jonas Pfeiffer, and Ivan Vulić on their EMNLP 2022 Tutorial on "Modular and </a:t>
            </a:r>
            <a:r>
              <a:rPr lang="en-US" sz="1000" dirty="0" err="1"/>
              <a:t>ParameterEfficient</a:t>
            </a:r>
            <a:r>
              <a:rPr lang="en-US" sz="1000" dirty="0"/>
              <a:t> Fine-Tuning for NLP Models”. For details, check out: </a:t>
            </a:r>
            <a:r>
              <a:rPr lang="en-US" sz="1000" dirty="0">
                <a:hlinkClick r:id="rId2"/>
              </a:rPr>
              <a:t>https://www.modulardeeplearning.com/</a:t>
            </a:r>
            <a:r>
              <a:rPr lang="en-US" sz="1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D520D-0DAF-AE3D-BD77-F4ABEEB33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15" y="970317"/>
            <a:ext cx="6337570" cy="351148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A8676B5-E913-CDEF-8A95-16336996D18F}"/>
              </a:ext>
            </a:extLst>
          </p:cNvPr>
          <p:cNvSpPr/>
          <p:nvPr/>
        </p:nvSpPr>
        <p:spPr>
          <a:xfrm>
            <a:off x="1979629" y="2543469"/>
            <a:ext cx="405352" cy="2374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E493226-BDF0-8F08-4A03-07D1E8CCFE25}"/>
              </a:ext>
            </a:extLst>
          </p:cNvPr>
          <p:cNvSpPr/>
          <p:nvPr/>
        </p:nvSpPr>
        <p:spPr>
          <a:xfrm>
            <a:off x="1395165" y="1143000"/>
            <a:ext cx="2177592" cy="3338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3038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29104-E3FD-3AC3-3DA7-A4B4E8D31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9B698B-133B-5B20-8B4F-104FBDE4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﻿A Parameter Perspective of Adaptation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D2EF0-49AF-A8B0-9BF6-CAF2A6B73BA9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60CB5-E42C-3B92-83B1-6E796F8E1865}"/>
              </a:ext>
            </a:extLst>
          </p:cNvPr>
          <p:cNvSpPr txBox="1"/>
          <p:nvPr/>
        </p:nvSpPr>
        <p:spPr>
          <a:xfrm>
            <a:off x="826851" y="1459149"/>
            <a:ext cx="2512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﻿</a:t>
            </a:r>
            <a:r>
              <a:rPr lang="en-US" sz="1600" dirty="0">
                <a:solidFill>
                  <a:schemeClr val="bg2"/>
                </a:solidFill>
              </a:rPr>
              <a:t>Sparse Subnetworks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Low-rank Composition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CEC16-2E68-52F2-3302-0EA3F1B3E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385" y="1143000"/>
            <a:ext cx="2978015" cy="3137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FDA45F-11EF-E949-246F-23DCD2AE2353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80252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B87FF-6F80-9F0A-63E9-F1860E2AA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0A175-616F-39F2-1F43-257E089F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﻿Sparse subnetworks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06DCD-3AE8-58C4-C335-EC798D3DE87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49490-ED38-203E-9963-D15B5EC12251}"/>
              </a:ext>
            </a:extLst>
          </p:cNvPr>
          <p:cNvSpPr txBox="1"/>
          <p:nvPr/>
        </p:nvSpPr>
        <p:spPr>
          <a:xfrm>
            <a:off x="457200" y="1282446"/>
            <a:ext cx="78599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﻿A common inductive bias on the module parameters is </a:t>
            </a:r>
            <a:r>
              <a:rPr lang="en-US" sz="1600" b="1" dirty="0"/>
              <a:t>sparsity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Most common sparsity method: </a:t>
            </a:r>
            <a:r>
              <a:rPr lang="en-US" sz="1600" b="1" dirty="0"/>
              <a:t>pruning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Pruning can be seen as applying a binary mask 𝐛 ∈ 0, 1 𝜃 that selectively keeps or removes each connection in a model and produces a subnetwork.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Most common pruning criterion: </a:t>
            </a:r>
            <a:r>
              <a:rPr lang="en-US" sz="1600" b="1" dirty="0"/>
              <a:t>weight magnitude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1"/>
                </a:solidFill>
                <a:hlinkClick r:id="rId2"/>
              </a:rPr>
              <a:t>[Han et al., 2017]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F202E-D511-6435-2605-49CCEF62A798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018389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AEC9A-1DE4-3A26-DF1A-7C99F922D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031869-EC0B-B794-DCE5-4D213761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﻿Pruning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1021F-D4A8-04FE-75AA-1D27DAD92DD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DBA16-06B1-130E-62C5-B21F8D1F4624}"/>
              </a:ext>
            </a:extLst>
          </p:cNvPr>
          <p:cNvSpPr txBox="1"/>
          <p:nvPr/>
        </p:nvSpPr>
        <p:spPr>
          <a:xfrm>
            <a:off x="437744" y="1078165"/>
            <a:ext cx="7859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﻿During pruning, a fraction of the lowest-magnitude weights are removed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The non-pruned weights are re-trained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Pruning for multiple iterations is more common </a:t>
            </a:r>
            <a:r>
              <a:rPr lang="en-US" sz="1600" dirty="0">
                <a:hlinkClick r:id="rId2"/>
              </a:rPr>
              <a:t>(Frankle &amp; Carbin, 2019)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B3DFC-4200-6875-2487-6079800EDE91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022BB-5C60-4DF4-DD6E-356113A7C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32" y="2609649"/>
            <a:ext cx="6395936" cy="21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274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301D8-3A2B-4E53-3600-07460288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DC5B89-C918-AA05-7337-ABF16381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﻿Pruning Pre-trained Models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E0458-9553-6437-4CAA-D6F9A99D20D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7B390-D7F9-5592-C905-B85F7F122A9A}"/>
              </a:ext>
            </a:extLst>
          </p:cNvPr>
          <p:cNvSpPr txBox="1"/>
          <p:nvPr/>
        </p:nvSpPr>
        <p:spPr>
          <a:xfrm>
            <a:off x="437744" y="1078165"/>
            <a:ext cx="7859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﻿Pruning does not consider how weights change during fine-tuning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Magnitude pruning: keep weights farthest from 0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Movement pruning </a:t>
            </a:r>
            <a:r>
              <a:rPr lang="en-US" sz="1600" dirty="0">
                <a:hlinkClick r:id="rId2"/>
              </a:rPr>
              <a:t>[Sanh et al., 2020]</a:t>
            </a:r>
            <a:r>
              <a:rPr lang="en-US" sz="1600" dirty="0"/>
              <a:t>: keep weights that move the most away from 0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29D181-FF20-0B12-E5E8-6212187ACBDA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6E532-5B17-C543-92B1-DC59234C6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84941"/>
            <a:ext cx="7772400" cy="241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973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C453D-3B63-D60E-FCE7-5F7350D9C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05D4F3-13D6-A377-ED47-0EE8F627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﻿A Parameter Perspective of Adaptation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4A9B8-115A-AF24-1931-7514FFBC883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0E193-B425-9790-3669-32E659075DD8}"/>
              </a:ext>
            </a:extLst>
          </p:cNvPr>
          <p:cNvSpPr txBox="1"/>
          <p:nvPr/>
        </p:nvSpPr>
        <p:spPr>
          <a:xfrm>
            <a:off x="826851" y="1459149"/>
            <a:ext cx="2512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﻿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Sparse Subnetworks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Low-rank Composition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6EFA3-A68E-082C-AE4B-D671DE61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385" y="1143000"/>
            <a:ext cx="2978015" cy="3137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6F38C9-242F-67CB-3568-3FB8B9663DFC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068583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FA4AC-CCA0-5DF9-7C5B-13D2069B0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4C4C4F-73A2-81E2-531A-B917F75F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﻿Revisit the full fine-tuning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6B032-8FE0-3080-5688-ED8E8629CE2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1DC12-B8F4-71F4-97E7-513CB329EB56}"/>
              </a:ext>
            </a:extLst>
          </p:cNvPr>
          <p:cNvSpPr txBox="1"/>
          <p:nvPr/>
        </p:nvSpPr>
        <p:spPr>
          <a:xfrm>
            <a:off x="457200" y="121605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﻿Assume we have a pre-trained </a:t>
            </a:r>
            <a:r>
              <a:rPr lang="en-US" sz="1600" dirty="0">
                <a:solidFill>
                  <a:schemeClr val="bg2"/>
                </a:solidFill>
              </a:rPr>
              <a:t>autoregressive language model </a:t>
            </a:r>
            <a:r>
              <a:rPr lang="en-US" sz="1600" dirty="0"/>
              <a:t>𝑃</a:t>
            </a:r>
            <a:r>
              <a:rPr lang="en-US" sz="1600" baseline="-25000" dirty="0"/>
              <a:t>𝜙</a:t>
            </a:r>
            <a:r>
              <a:rPr lang="en-US" sz="1600" dirty="0"/>
              <a:t>(𝑦|𝑥)</a:t>
            </a:r>
          </a:p>
          <a:p>
            <a:r>
              <a:rPr lang="en-US" sz="1600" dirty="0"/>
              <a:t>	E.g., GPT based on Transformer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Adapt this pretrained model </a:t>
            </a:r>
            <a:r>
              <a:rPr lang="en-US" sz="1600" dirty="0"/>
              <a:t>to downstream tasks (e.g., summarization, NL2SQL, reading comprehension)</a:t>
            </a:r>
          </a:p>
          <a:p>
            <a:r>
              <a:rPr lang="en-US" sz="1600" dirty="0"/>
              <a:t>	Training dataset of context-target pairs {(𝑥</a:t>
            </a:r>
            <a:r>
              <a:rPr lang="en-US" sz="1600" baseline="-25000" dirty="0"/>
              <a:t>𝑖</a:t>
            </a:r>
            <a:r>
              <a:rPr lang="en-US" sz="1600" dirty="0"/>
              <a:t>, 𝑦</a:t>
            </a:r>
            <a:r>
              <a:rPr lang="en-US" sz="1600" baseline="-25000" dirty="0"/>
              <a:t>𝑖</a:t>
            </a:r>
            <a:r>
              <a:rPr lang="en-US" sz="1600" dirty="0"/>
              <a:t>)} </a:t>
            </a:r>
            <a:r>
              <a:rPr lang="en-US" sz="1600" baseline="-25000" dirty="0"/>
              <a:t>𝑖=1,…,𝑁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During full fine-tuning, we update </a:t>
            </a:r>
            <a:r>
              <a:rPr lang="en-US" sz="1600" dirty="0">
                <a:solidFill>
                  <a:srgbClr val="FF0000"/>
                </a:solidFill>
              </a:rPr>
              <a:t>𝜙</a:t>
            </a:r>
            <a:r>
              <a:rPr lang="en-US" sz="1600" baseline="-25000" dirty="0">
                <a:solidFill>
                  <a:srgbClr val="FF0000"/>
                </a:solidFill>
              </a:rPr>
              <a:t>0</a:t>
            </a:r>
            <a:r>
              <a:rPr lang="en-US" sz="1600" dirty="0"/>
              <a:t> to </a:t>
            </a:r>
            <a:r>
              <a:rPr lang="en-US" sz="1600" dirty="0">
                <a:solidFill>
                  <a:srgbClr val="00B0F0"/>
                </a:solidFill>
              </a:rPr>
              <a:t>𝜙</a:t>
            </a:r>
            <a:r>
              <a:rPr lang="en-US" sz="1600" baseline="-25000" dirty="0">
                <a:solidFill>
                  <a:srgbClr val="00B0F0"/>
                </a:solidFill>
              </a:rPr>
              <a:t>0</a:t>
            </a:r>
            <a:r>
              <a:rPr lang="en-US" sz="1600" dirty="0">
                <a:solidFill>
                  <a:srgbClr val="00B0F0"/>
                </a:solidFill>
              </a:rPr>
              <a:t> + </a:t>
            </a:r>
            <a:r>
              <a:rPr lang="el-GR" sz="1600" dirty="0">
                <a:solidFill>
                  <a:srgbClr val="00B0F0"/>
                </a:solidFill>
              </a:rPr>
              <a:t>Δ𝜙 </a:t>
            </a:r>
            <a:r>
              <a:rPr lang="en-US" sz="1600" dirty="0"/>
              <a:t>by following the gradient to maximize the conditional language modeling objective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9CC68-F274-6D77-68A1-EBB035484AE7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C80680-5352-A187-6704-4597B9FAA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274" y="3766004"/>
            <a:ext cx="3341451" cy="7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58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9885" y="1252415"/>
            <a:ext cx="6664229" cy="263866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57944" y="4023656"/>
            <a:ext cx="2028110" cy="16879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ctr">
              <a:spcBef>
                <a:spcPts val="56"/>
              </a:spcBef>
            </a:pPr>
            <a:r>
              <a:rPr sz="1050" dirty="0">
                <a:latin typeface="Carlito"/>
                <a:cs typeface="Carlito"/>
              </a:rPr>
              <a:t>#</a:t>
            </a:r>
            <a:r>
              <a:rPr sz="1050" spc="-28" dirty="0">
                <a:latin typeface="Carlito"/>
                <a:cs typeface="Carlito"/>
              </a:rPr>
              <a:t> </a:t>
            </a:r>
            <a:r>
              <a:rPr sz="1050" spc="-6" dirty="0">
                <a:latin typeface="Carlito"/>
                <a:cs typeface="Carlito"/>
              </a:rPr>
              <a:t>tokens</a:t>
            </a:r>
            <a:r>
              <a:rPr sz="1050" spc="-31" dirty="0">
                <a:latin typeface="Carlito"/>
                <a:cs typeface="Carlito"/>
              </a:rPr>
              <a:t> </a:t>
            </a:r>
            <a:r>
              <a:rPr sz="1050" dirty="0">
                <a:latin typeface="Carlito"/>
                <a:cs typeface="Carlito"/>
              </a:rPr>
              <a:t>seen</a:t>
            </a:r>
            <a:r>
              <a:rPr sz="1050" spc="-26" dirty="0">
                <a:latin typeface="Carlito"/>
                <a:cs typeface="Carlito"/>
              </a:rPr>
              <a:t> </a:t>
            </a:r>
            <a:r>
              <a:rPr sz="1050" dirty="0">
                <a:latin typeface="Carlito"/>
                <a:cs typeface="Carlito"/>
              </a:rPr>
              <a:t>during</a:t>
            </a:r>
            <a:r>
              <a:rPr sz="1050" spc="-31" dirty="0">
                <a:latin typeface="Carlito"/>
                <a:cs typeface="Carlito"/>
              </a:rPr>
              <a:t> </a:t>
            </a:r>
            <a:r>
              <a:rPr sz="1050" spc="-6" dirty="0">
                <a:latin typeface="Carlito"/>
                <a:cs typeface="Carlito"/>
              </a:rPr>
              <a:t>training</a:t>
            </a:r>
            <a:endParaRPr sz="1050" dirty="0">
              <a:latin typeface="Carlito"/>
              <a:cs typeface="Carlito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D2B014B-59C1-57F8-41E7-53A8824AF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cs typeface="Carlito"/>
              </a:rPr>
              <a:t>Trained</a:t>
            </a:r>
            <a:r>
              <a:rPr lang="en-US" spc="-20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on</a:t>
            </a:r>
            <a:r>
              <a:rPr lang="en-US" spc="-17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more</a:t>
            </a:r>
            <a:r>
              <a:rPr lang="en-US" spc="-26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and</a:t>
            </a:r>
            <a:r>
              <a:rPr lang="en-US" spc="-17" dirty="0">
                <a:latin typeface="+mj-lt"/>
                <a:cs typeface="Carlito"/>
              </a:rPr>
              <a:t> </a:t>
            </a:r>
            <a:r>
              <a:rPr lang="en-US" b="0" dirty="0">
                <a:latin typeface="+mj-lt"/>
                <a:cs typeface="Carlito"/>
              </a:rPr>
              <a:t>more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spc="-11" dirty="0">
                <a:latin typeface="+mj-lt"/>
                <a:cs typeface="Carlito"/>
              </a:rPr>
              <a:t>data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137DD9-2FC1-5128-C2A1-CE829C9FA21D}"/>
              </a:ext>
            </a:extLst>
          </p:cNvPr>
          <p:cNvSpPr txBox="1"/>
          <p:nvPr/>
        </p:nvSpPr>
        <p:spPr>
          <a:xfrm>
            <a:off x="1143000" y="4937522"/>
            <a:ext cx="1725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Tatsunori</a:t>
            </a:r>
            <a:r>
              <a:rPr lang="en-US" sz="900" dirty="0">
                <a:latin typeface="Calibri" panose="020F0502020204030204" pitchFamily="34" charset="0"/>
              </a:rPr>
              <a:t> Hashimoto</a:t>
            </a:r>
            <a:endParaRPr lang="en-US" sz="9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46C69BC-53FA-36EF-6C52-C36E68CD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2B0A4-3723-564E-D94B-107E069344B6}"/>
              </a:ext>
            </a:extLst>
          </p:cNvPr>
          <p:cNvSpPr txBox="1"/>
          <p:nvPr/>
        </p:nvSpPr>
        <p:spPr>
          <a:xfrm>
            <a:off x="3822435" y="4325024"/>
            <a:ext cx="1499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https://</a:t>
            </a:r>
            <a:r>
              <a:rPr lang="en-US" sz="1000" u="sng" spc="-6" dirty="0" err="1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babylm.github.io</a:t>
            </a:r>
            <a:r>
              <a:rPr lang="en-US" sz="1000" u="sng" spc="-6" dirty="0">
                <a:solidFill>
                  <a:srgbClr val="007C92"/>
                </a:solidFill>
                <a:uFill>
                  <a:solidFill>
                    <a:srgbClr val="007C92"/>
                  </a:solidFill>
                </a:uFill>
                <a:latin typeface="Carlito"/>
                <a:cs typeface="Carlito"/>
              </a:rPr>
              <a:t>/</a:t>
            </a:r>
            <a:endParaRPr lang="en-US" sz="10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1A18E0-3ECD-AE6A-A520-B5F46DECC7EB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AEFF3C8-5931-52BF-DA27-1F6FC5022480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7">
            <a:extLst>
              <a:ext uri="{FF2B5EF4-FFF2-40B4-BE49-F238E27FC236}">
                <a16:creationId xmlns:a16="http://schemas.microsoft.com/office/drawing/2014/main" id="{7605BF4C-1866-BC70-F9DE-94322196C2C5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err="1">
                <a:latin typeface="+mj-lt"/>
                <a:cs typeface="Carlito"/>
              </a:rPr>
              <a:t>LoRA</a:t>
            </a:r>
            <a:r>
              <a:rPr lang="en-US" dirty="0">
                <a:latin typeface="+mj-lt"/>
                <a:cs typeface="Carlito"/>
              </a:rPr>
              <a:t>:</a:t>
            </a:r>
            <a:r>
              <a:rPr lang="en-US" spc="-26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low</a:t>
            </a:r>
            <a:r>
              <a:rPr lang="en-US" spc="-26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rank</a:t>
            </a:r>
            <a:r>
              <a:rPr lang="en-US" spc="-26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adaptation</a:t>
            </a:r>
            <a:r>
              <a:rPr lang="en-US" spc="-34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(</a:t>
            </a:r>
            <a:r>
              <a:rPr lang="en-US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Hu</a:t>
            </a:r>
            <a:r>
              <a:rPr lang="en-US" u="sng" spc="-3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 </a:t>
            </a:r>
            <a:r>
              <a:rPr lang="en-US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et</a:t>
            </a:r>
            <a:r>
              <a:rPr lang="en-US" u="sng" spc="-23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 </a:t>
            </a:r>
            <a:r>
              <a:rPr lang="en-US" u="sng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al.,</a:t>
            </a:r>
            <a:r>
              <a:rPr lang="en-US" u="sng" spc="-26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 </a:t>
            </a:r>
            <a:r>
              <a:rPr lang="en-US" u="sng" spc="-8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+mj-lt"/>
                <a:cs typeface="Carlito"/>
                <a:hlinkClick r:id="rId2"/>
              </a:rPr>
              <a:t>ICLR 2022</a:t>
            </a:r>
            <a:r>
              <a:rPr lang="en-US" spc="-8" dirty="0">
                <a:latin typeface="+mj-lt"/>
                <a:cs typeface="Carlito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935C24-08BE-45DE-0560-D05E171012A2}"/>
              </a:ext>
            </a:extLst>
          </p:cNvPr>
          <p:cNvSpPr txBox="1"/>
          <p:nvPr/>
        </p:nvSpPr>
        <p:spPr>
          <a:xfrm>
            <a:off x="457200" y="1151123"/>
            <a:ext cx="81128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﻿For each downstream task, we learn a different set of parameters </a:t>
            </a:r>
            <a:r>
              <a:rPr lang="el-GR" sz="1600" dirty="0"/>
              <a:t>Δ𝜙</a:t>
            </a:r>
          </a:p>
          <a:p>
            <a:pPr lvl="1">
              <a:buClr>
                <a:schemeClr val="bg2"/>
              </a:buClr>
            </a:pPr>
            <a:r>
              <a:rPr lang="en-US" sz="1600" dirty="0"/>
              <a:t>	</a:t>
            </a:r>
            <a:r>
              <a:rPr lang="el-GR" sz="1600" dirty="0"/>
              <a:t>|Δ𝜙| = |𝜙𝑜|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	GPT-3 has a | 𝜙𝑜| of 175 billion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FF0000"/>
                </a:solidFill>
              </a:rPr>
              <a:t>Expensive and challenging for storing and deploying many independent 	instances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Key idea</a:t>
            </a:r>
            <a:r>
              <a:rPr lang="en-US" sz="1600" dirty="0"/>
              <a:t>: encode the </a:t>
            </a:r>
            <a:r>
              <a:rPr lang="en-US" sz="1600" dirty="0">
                <a:solidFill>
                  <a:srgbClr val="00B0F0"/>
                </a:solidFill>
              </a:rPr>
              <a:t>task-specific parameter increment </a:t>
            </a:r>
            <a:r>
              <a:rPr lang="el-GR" sz="1600" dirty="0"/>
              <a:t>Δ𝜙 = Δ𝜙(Θ) </a:t>
            </a:r>
            <a:r>
              <a:rPr lang="en-US" sz="1600" dirty="0"/>
              <a:t>by </a:t>
            </a:r>
            <a:r>
              <a:rPr lang="en-US" sz="1600" dirty="0">
                <a:solidFill>
                  <a:srgbClr val="00B0F0"/>
                </a:solidFill>
              </a:rPr>
              <a:t>a smaller-sized set of parameters 𝚯</a:t>
            </a:r>
            <a:r>
              <a:rPr lang="en-US" sz="1600" dirty="0"/>
              <a:t>, </a:t>
            </a:r>
            <a:r>
              <a:rPr lang="el-GR" sz="1600" dirty="0"/>
              <a:t>Θ ≪ |𝜙𝑜|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The task of finding </a:t>
            </a:r>
            <a:r>
              <a:rPr lang="el-GR" sz="1600" dirty="0"/>
              <a:t>Δ𝜙 </a:t>
            </a:r>
            <a:r>
              <a:rPr lang="en-US" sz="1600" dirty="0"/>
              <a:t>becomes optimizing over </a:t>
            </a:r>
            <a:r>
              <a:rPr lang="el-GR" sz="1600" dirty="0"/>
              <a:t>Θ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76EDB-9774-5365-06F4-3648EE7C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054" y="3863803"/>
            <a:ext cx="4065891" cy="7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820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9EDA3C-0D44-E128-3540-F2970F1AA396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2BD11AC-3AFF-287A-BC50-05F8520BE10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7">
            <a:extLst>
              <a:ext uri="{FF2B5EF4-FFF2-40B4-BE49-F238E27FC236}">
                <a16:creationId xmlns:a16="http://schemas.microsoft.com/office/drawing/2014/main" id="{026B26EB-6A2E-ACEC-91C1-43998FB94A9E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j-lt"/>
                <a:cs typeface="Carlito"/>
              </a:rPr>
              <a:t>﻿Low-rank-parameterized update matrices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D582B-2D7C-DCE6-9812-32C03A57587F}"/>
              </a:ext>
            </a:extLst>
          </p:cNvPr>
          <p:cNvSpPr txBox="1"/>
          <p:nvPr/>
        </p:nvSpPr>
        <p:spPr>
          <a:xfrm>
            <a:off x="525295" y="1282446"/>
            <a:ext cx="5690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﻿Updates to the weights have a low “intrinsic rank” during adaptation (</a:t>
            </a:r>
            <a:r>
              <a:rPr lang="en-US" sz="1600" dirty="0" err="1"/>
              <a:t>Aghajanyan</a:t>
            </a:r>
            <a:r>
              <a:rPr lang="en-US" sz="1600" dirty="0"/>
              <a:t> et al. 2020)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𝑊</a:t>
            </a:r>
            <a:r>
              <a:rPr lang="en-US" sz="1600" baseline="-25000" dirty="0"/>
              <a:t>0</a:t>
            </a:r>
            <a:r>
              <a:rPr lang="en-US" sz="1600" dirty="0"/>
              <a:t> ∈ </a:t>
            </a:r>
            <a:r>
              <a:rPr lang="en-US" sz="1600" dirty="0" err="1"/>
              <a:t>ℝ</a:t>
            </a:r>
            <a:r>
              <a:rPr lang="en-US" sz="1600" dirty="0"/>
              <a:t>𝑑×𝑘: a pretrained weight matrix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Constrain its update with a low-rank decomposition: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	𝑊</a:t>
            </a:r>
            <a:r>
              <a:rPr lang="en-US" sz="1600" baseline="-25000" dirty="0"/>
              <a:t>0</a:t>
            </a:r>
            <a:r>
              <a:rPr lang="en-US" sz="1600" dirty="0"/>
              <a:t> + </a:t>
            </a:r>
            <a:r>
              <a:rPr lang="el-GR" sz="1600" dirty="0"/>
              <a:t>Δ𝑊 = 𝑊</a:t>
            </a:r>
            <a:r>
              <a:rPr lang="el-GR" sz="1600" baseline="-25000" dirty="0"/>
              <a:t>0</a:t>
            </a:r>
            <a:r>
              <a:rPr lang="el-GR" sz="1600" dirty="0"/>
              <a:t> + 𝛼𝐵𝐴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	where 𝐵 ∈ </a:t>
            </a:r>
            <a:r>
              <a:rPr lang="en-US" sz="1600" dirty="0" err="1"/>
              <a:t>ℝ</a:t>
            </a:r>
            <a:r>
              <a:rPr lang="en-US" sz="1600" baseline="30000" dirty="0"/>
              <a:t>𝑑×𝑟</a:t>
            </a:r>
            <a:r>
              <a:rPr lang="en-US" sz="1600" dirty="0"/>
              <a:t>, 𝐴 ∈ </a:t>
            </a:r>
            <a:r>
              <a:rPr lang="en-US" sz="1600" dirty="0" err="1"/>
              <a:t>ℝ</a:t>
            </a:r>
            <a:r>
              <a:rPr lang="en-US" sz="1600" baseline="30000" dirty="0"/>
              <a:t>𝑟×𝑘</a:t>
            </a:r>
            <a:r>
              <a:rPr lang="en-US" sz="1600" dirty="0"/>
              <a:t>, 𝑟 ≪ min(𝑑, 𝑘)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𝛼 is the tradeoff between pre-trained “knowledge” and task-specific “knowledge”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Only A and B contain </a:t>
            </a:r>
            <a:r>
              <a:rPr lang="en-US" sz="1600" b="1" dirty="0"/>
              <a:t>trainable</a:t>
            </a:r>
            <a:r>
              <a:rPr lang="en-US" sz="1600" dirty="0"/>
              <a:t> parameters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7D71E-E991-4632-B347-B0110761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68" y="1451862"/>
            <a:ext cx="2667032" cy="240919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9DD190E-7EDE-E076-4EDC-308726A45AE5}"/>
              </a:ext>
            </a:extLst>
          </p:cNvPr>
          <p:cNvSpPr/>
          <p:nvPr/>
        </p:nvSpPr>
        <p:spPr>
          <a:xfrm>
            <a:off x="1979629" y="2543469"/>
            <a:ext cx="405352" cy="2374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DA62963-8BC9-899E-8070-F0FB749E42DB}"/>
              </a:ext>
            </a:extLst>
          </p:cNvPr>
          <p:cNvSpPr/>
          <p:nvPr/>
        </p:nvSpPr>
        <p:spPr>
          <a:xfrm>
            <a:off x="3215041" y="2543469"/>
            <a:ext cx="333902" cy="2374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75ADA-4319-AC01-8349-AF0703810BD5}"/>
              </a:ext>
            </a:extLst>
          </p:cNvPr>
          <p:cNvSpPr txBox="1"/>
          <p:nvPr/>
        </p:nvSpPr>
        <p:spPr>
          <a:xfrm>
            <a:off x="3968685" y="2535808"/>
            <a:ext cx="172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Why is this helpful?</a:t>
            </a:r>
          </a:p>
        </p:txBody>
      </p:sp>
    </p:spTree>
    <p:extLst>
      <p:ext uri="{BB962C8B-B14F-4D97-AF65-F5344CB8AC3E}">
        <p14:creationId xmlns:p14="http://schemas.microsoft.com/office/powerpoint/2010/main" val="256180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5852B-E4C2-67FB-C8B1-48B569018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E868C4-06EA-7F55-5A03-1A78DA05CAB4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7F48F01-B319-A757-5B31-8E3878CE2E6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7">
            <a:extLst>
              <a:ext uri="{FF2B5EF4-FFF2-40B4-BE49-F238E27FC236}">
                <a16:creationId xmlns:a16="http://schemas.microsoft.com/office/drawing/2014/main" id="{55EDC813-0D5B-4DAD-0603-5A1CB27ED81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j-lt"/>
                <a:cs typeface="Carlito"/>
              </a:rPr>
              <a:t>﻿Low-rank-parameterized update matrices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9692B-E83F-4912-746F-C23F5D22142B}"/>
              </a:ext>
            </a:extLst>
          </p:cNvPr>
          <p:cNvSpPr txBox="1"/>
          <p:nvPr/>
        </p:nvSpPr>
        <p:spPr>
          <a:xfrm>
            <a:off x="525295" y="1282446"/>
            <a:ext cx="5223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﻿As one increase the number of trainable parameters, training </a:t>
            </a:r>
            <a:r>
              <a:rPr lang="en-US" sz="1600" dirty="0" err="1"/>
              <a:t>LoRA</a:t>
            </a:r>
            <a:r>
              <a:rPr lang="en-US" sz="1600" dirty="0"/>
              <a:t> converges to training the original model</a:t>
            </a:r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No additional inference latency: when switching to a different task, recover 𝑊</a:t>
            </a:r>
            <a:r>
              <a:rPr lang="en-US" sz="1600" baseline="-25000" dirty="0"/>
              <a:t>0</a:t>
            </a:r>
            <a:r>
              <a:rPr lang="en-US" sz="1600" dirty="0"/>
              <a:t> by subtracting 𝐵𝐴 and adding a different 𝐵′𝐴′</a:t>
            </a:r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Often </a:t>
            </a:r>
            <a:r>
              <a:rPr lang="en-US" sz="1600" dirty="0" err="1"/>
              <a:t>LoRA</a:t>
            </a:r>
            <a:r>
              <a:rPr lang="en-US" sz="1600" dirty="0"/>
              <a:t> is applied to the weight matrices in the self-attention module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ABE09-59E0-216E-E4B7-8E27A8BD9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768" y="1451862"/>
            <a:ext cx="2667032" cy="24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14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AB761C2-B089-AB01-A817-5A5BA704FB2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7">
            <a:extLst>
              <a:ext uri="{FF2B5EF4-FFF2-40B4-BE49-F238E27FC236}">
                <a16:creationId xmlns:a16="http://schemas.microsoft.com/office/drawing/2014/main" id="{50986F49-69ED-C6C1-75C6-00DEEF4971DD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j-lt"/>
                <a:cs typeface="Carlito"/>
              </a:rPr>
              <a:t>﻿Example implementation of </a:t>
            </a:r>
            <a:r>
              <a:rPr lang="en-US" dirty="0" err="1">
                <a:latin typeface="+mj-lt"/>
                <a:cs typeface="Carlito"/>
              </a:rPr>
              <a:t>LoRA</a:t>
            </a:r>
            <a:endParaRPr lang="en-US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E63E90-3D32-6F58-EF0D-235FF2615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04" r="8148" b="2371"/>
          <a:stretch/>
        </p:blipFill>
        <p:spPr>
          <a:xfrm>
            <a:off x="2303085" y="1093973"/>
            <a:ext cx="4537830" cy="3649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8C1263-37B4-B507-81EA-4362547EC69A}"/>
              </a:ext>
            </a:extLst>
          </p:cNvPr>
          <p:cNvSpPr txBox="1"/>
          <p:nvPr/>
        </p:nvSpPr>
        <p:spPr>
          <a:xfrm>
            <a:off x="700392" y="4835723"/>
            <a:ext cx="5019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﻿Credit to </a:t>
            </a:r>
            <a:r>
              <a:rPr lang="en-US" dirty="0">
                <a:hlinkClick r:id="rId3"/>
              </a:rPr>
              <a:t>https://lightning.ai/pages/community/article/lora-llm/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2131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C478F-8E30-D957-9AD0-7DDFC0DD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5FB867-5F52-59AB-242E-744C9AD8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32" y="921353"/>
            <a:ext cx="4532068" cy="202056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AAF955C-3AC6-68DE-AD9E-337A28EAAD5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7">
            <a:extLst>
              <a:ext uri="{FF2B5EF4-FFF2-40B4-BE49-F238E27FC236}">
                <a16:creationId xmlns:a16="http://schemas.microsoft.com/office/drawing/2014/main" id="{C41EDF3F-1B84-FC96-DED9-0E1545D96EF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j-lt"/>
                <a:cs typeface="Carlito"/>
              </a:rPr>
              <a:t>﻿</a:t>
            </a:r>
            <a:r>
              <a:rPr lang="en-US" dirty="0" err="1">
                <a:latin typeface="+mj-lt"/>
                <a:cs typeface="Carlito"/>
              </a:rPr>
              <a:t>LoRA</a:t>
            </a:r>
            <a:r>
              <a:rPr lang="en-US" dirty="0">
                <a:latin typeface="+mj-lt"/>
                <a:cs typeface="Carlito"/>
              </a:rPr>
              <a:t> in practice: scaling up to GPT-3 175B</a:t>
            </a:r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7C48C-6A0E-E957-D831-7FA01A78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3" t="4211" r="2294" b="4033"/>
          <a:stretch/>
        </p:blipFill>
        <p:spPr>
          <a:xfrm>
            <a:off x="345331" y="2979687"/>
            <a:ext cx="5345350" cy="1672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9335B-0F21-A46E-E185-A95C5E09346A}"/>
              </a:ext>
            </a:extLst>
          </p:cNvPr>
          <p:cNvSpPr txBox="1"/>
          <p:nvPr/>
        </p:nvSpPr>
        <p:spPr>
          <a:xfrm>
            <a:off x="6371617" y="1503851"/>
            <a:ext cx="2315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﻿</a:t>
            </a:r>
            <a:r>
              <a:rPr lang="en-US" sz="1600" dirty="0" err="1">
                <a:solidFill>
                  <a:schemeClr val="bg2"/>
                </a:solidFill>
              </a:rPr>
              <a:t>LoRA</a:t>
            </a:r>
            <a:r>
              <a:rPr lang="en-US" sz="1600" dirty="0">
                <a:solidFill>
                  <a:schemeClr val="bg2"/>
                </a:solidFill>
              </a:rPr>
              <a:t> matches or exceeds the finetuning baseline on all three datasets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D7DF55-9E56-E971-25D3-E57F185B7B4C}"/>
              </a:ext>
            </a:extLst>
          </p:cNvPr>
          <p:cNvSpPr txBox="1"/>
          <p:nvPr/>
        </p:nvSpPr>
        <p:spPr>
          <a:xfrm>
            <a:off x="6621610" y="3400593"/>
            <a:ext cx="210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﻿</a:t>
            </a:r>
            <a:r>
              <a:rPr lang="en-US" sz="1600" dirty="0" err="1">
                <a:solidFill>
                  <a:schemeClr val="bg2"/>
                </a:solidFill>
              </a:rPr>
              <a:t>LoRA</a:t>
            </a:r>
            <a:r>
              <a:rPr lang="en-US" sz="1600" dirty="0">
                <a:solidFill>
                  <a:schemeClr val="bg2"/>
                </a:solidFill>
              </a:rPr>
              <a:t> exhibits better scalability and task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697CC-C450-CB20-0261-05145D860B27}"/>
              </a:ext>
            </a:extLst>
          </p:cNvPr>
          <p:cNvSpPr txBox="1"/>
          <p:nvPr/>
        </p:nvSpPr>
        <p:spPr>
          <a:xfrm>
            <a:off x="1143001" y="4937522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465199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AA017-47D2-63E1-7613-AABA4D1CA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BB3A0C0-A6DA-A3B7-B379-BC40561589B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7">
            <a:extLst>
              <a:ext uri="{FF2B5EF4-FFF2-40B4-BE49-F238E27FC236}">
                <a16:creationId xmlns:a16="http://schemas.microsoft.com/office/drawing/2014/main" id="{A652B62C-DB90-66CB-0146-AEE2923A0A3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j-lt"/>
                <a:cs typeface="Carlito"/>
              </a:rPr>
              <a:t>﻿From </a:t>
            </a:r>
            <a:r>
              <a:rPr lang="en-US" dirty="0" err="1">
                <a:latin typeface="+mj-lt"/>
                <a:cs typeface="Carlito"/>
              </a:rPr>
              <a:t>LoRA</a:t>
            </a:r>
            <a:r>
              <a:rPr lang="en-US" dirty="0">
                <a:latin typeface="+mj-lt"/>
                <a:cs typeface="Carlito"/>
              </a:rPr>
              <a:t> to </a:t>
            </a:r>
            <a:r>
              <a:rPr lang="en-US" dirty="0">
                <a:latin typeface="+mj-lt"/>
                <a:cs typeface="Carlito"/>
                <a:hlinkClick r:id="rId2"/>
              </a:rPr>
              <a:t>QLoRA</a:t>
            </a:r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70DF15-F20A-1836-4025-D01342D4596D}"/>
              </a:ext>
            </a:extLst>
          </p:cNvPr>
          <p:cNvSpPr txBox="1"/>
          <p:nvPr/>
        </p:nvSpPr>
        <p:spPr>
          <a:xfrm>
            <a:off x="457200" y="1282446"/>
            <a:ext cx="4270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﻿• QLORA improves over </a:t>
            </a:r>
            <a:r>
              <a:rPr lang="en-US" sz="1600" dirty="0" err="1"/>
              <a:t>LoRA</a:t>
            </a:r>
            <a:r>
              <a:rPr lang="en-US" sz="1600" dirty="0"/>
              <a:t> by </a:t>
            </a:r>
            <a:r>
              <a:rPr lang="en-US" sz="1600" dirty="0">
                <a:solidFill>
                  <a:srgbClr val="FF0000"/>
                </a:solidFill>
              </a:rPr>
              <a:t>quantizing the transformer model to 4-bit precision </a:t>
            </a:r>
            <a:r>
              <a:rPr lang="en-US" sz="1600" dirty="0"/>
              <a:t>and using paged optimizer to handle memory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• 4-bit </a:t>
            </a:r>
            <a:r>
              <a:rPr lang="en-US" sz="1600" dirty="0" err="1"/>
              <a:t>NormalFloat</a:t>
            </a:r>
            <a:r>
              <a:rPr lang="en-US" sz="1600" dirty="0"/>
              <a:t> (NF4)</a:t>
            </a:r>
          </a:p>
          <a:p>
            <a:pPr algn="just"/>
            <a:r>
              <a:rPr lang="en-US" sz="1600" dirty="0"/>
              <a:t>	A new data type that is information 	theoretically optimal for normally 	distributed weights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CA842C-8A13-107B-1995-CD74A750E2C4}"/>
              </a:ext>
            </a:extLst>
          </p:cNvPr>
          <p:cNvSpPr txBox="1"/>
          <p:nvPr/>
        </p:nvSpPr>
        <p:spPr>
          <a:xfrm>
            <a:off x="7855086" y="4875368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Jesse Mu,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F80472-7D65-509D-8A8E-C8DC1E963FD2}"/>
              </a:ext>
            </a:extLst>
          </p:cNvPr>
          <p:cNvSpPr txBox="1"/>
          <p:nvPr/>
        </p:nvSpPr>
        <p:spPr>
          <a:xfrm>
            <a:off x="35655" y="4672467"/>
            <a:ext cx="89931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﻿Dettmers, Tim, </a:t>
            </a:r>
            <a:r>
              <a:rPr lang="en-US" sz="1000" dirty="0" err="1"/>
              <a:t>Artidoro</a:t>
            </a:r>
            <a:r>
              <a:rPr lang="en-US" sz="1000" dirty="0"/>
              <a:t> Pagnoni, Ari Holtzman, and Luke Zettlemoyer. "</a:t>
            </a:r>
            <a:r>
              <a:rPr lang="en-US" sz="1000" dirty="0" err="1"/>
              <a:t>Qlora</a:t>
            </a:r>
            <a:r>
              <a:rPr lang="en-US" sz="1000" dirty="0"/>
              <a:t>: Efficient finetuning of quantized </a:t>
            </a:r>
            <a:r>
              <a:rPr lang="en-US" sz="1000" dirty="0" err="1"/>
              <a:t>llms</a:t>
            </a:r>
            <a:r>
              <a:rPr lang="en-US" sz="1000" dirty="0"/>
              <a:t>." </a:t>
            </a:r>
            <a:r>
              <a:rPr lang="en-US" sz="1000" dirty="0" err="1"/>
              <a:t>arXiv</a:t>
            </a:r>
            <a:r>
              <a:rPr lang="en-US" sz="1000" dirty="0"/>
              <a:t> preprint arXiv:2305.14314 (2023)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22CBB0-FA55-28A3-DA66-7F1F500928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5" t="3951" r="2800" b="3514"/>
          <a:stretch/>
        </p:blipFill>
        <p:spPr>
          <a:xfrm>
            <a:off x="5087566" y="1145699"/>
            <a:ext cx="3851757" cy="25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158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DB6DF-C83D-1DDC-AB45-99588B21C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CF5D11-F02A-7C96-4D19-E2E7DFD3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﻿Different perspectives to think about PEFT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D8723-762D-F388-ED60-CF68374029E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612CDC-2F76-EA2C-83D7-4BA28F82C52D}"/>
              </a:ext>
            </a:extLst>
          </p:cNvPr>
          <p:cNvSpPr txBox="1"/>
          <p:nvPr/>
        </p:nvSpPr>
        <p:spPr>
          <a:xfrm>
            <a:off x="612843" y="4589561"/>
            <a:ext cx="8307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﻿Some slides and examples adapted from Ruder, Sebastian, Jonas Pfeiffer, and Ivan Vulić on their EMNLP 2022 Tutorial on "Modular and </a:t>
            </a:r>
            <a:r>
              <a:rPr lang="en-US" sz="1000" dirty="0" err="1"/>
              <a:t>ParameterEfficient</a:t>
            </a:r>
            <a:r>
              <a:rPr lang="en-US" sz="1000" dirty="0"/>
              <a:t> Fine-Tuning for NLP Models”. For details, check out: </a:t>
            </a:r>
            <a:r>
              <a:rPr lang="en-US" sz="1000" dirty="0">
                <a:hlinkClick r:id="rId2"/>
              </a:rPr>
              <a:t>https://www.modulardeeplearning.com/</a:t>
            </a:r>
            <a:r>
              <a:rPr lang="en-US" sz="1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91007-BF5A-A0C6-6844-E4EF093A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15" y="970317"/>
            <a:ext cx="6337570" cy="351148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4D27FA-0FE1-D967-1AB2-B292442F26FF}"/>
              </a:ext>
            </a:extLst>
          </p:cNvPr>
          <p:cNvSpPr/>
          <p:nvPr/>
        </p:nvSpPr>
        <p:spPr>
          <a:xfrm>
            <a:off x="1979629" y="2543469"/>
            <a:ext cx="405352" cy="2374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8FF41FB-A0F7-9186-B521-EA84DBEED60A}"/>
              </a:ext>
            </a:extLst>
          </p:cNvPr>
          <p:cNvSpPr/>
          <p:nvPr/>
        </p:nvSpPr>
        <p:spPr>
          <a:xfrm>
            <a:off x="3945808" y="1111507"/>
            <a:ext cx="1465179" cy="3338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152403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A549DE08-8628-A896-9544-CCDD0BBB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  <a:cs typeface="Carlito"/>
              </a:rPr>
              <a:t>An</a:t>
            </a:r>
            <a:r>
              <a:rPr lang="en-US" spc="-26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input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perspective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of</a:t>
            </a:r>
            <a:r>
              <a:rPr lang="en-US" spc="-23" dirty="0">
                <a:latin typeface="+mj-lt"/>
                <a:cs typeface="Carlito"/>
              </a:rPr>
              <a:t> </a:t>
            </a:r>
            <a:r>
              <a:rPr lang="en-US" dirty="0">
                <a:latin typeface="+mj-lt"/>
                <a:cs typeface="Carlito"/>
              </a:rPr>
              <a:t>adaptation:</a:t>
            </a:r>
            <a:r>
              <a:rPr lang="en-US" spc="-20" dirty="0">
                <a:latin typeface="+mj-lt"/>
                <a:cs typeface="Carlito"/>
              </a:rPr>
              <a:t> </a:t>
            </a:r>
            <a:r>
              <a:rPr lang="en-US" spc="-6" dirty="0">
                <a:latin typeface="+mj-lt"/>
                <a:cs typeface="Carlito"/>
              </a:rPr>
              <a:t>Prefix-Tuning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1503A4-6A5E-3D49-6FC0-E56FE1C36295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44CEC78-A508-8A7C-3CEA-12778025EBC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D9F22C2-D1F2-C8FA-346F-720156F2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57" y="2211511"/>
            <a:ext cx="5997102" cy="253193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1A2AECA-D577-B882-73D6-9DDFE57B5063}"/>
              </a:ext>
            </a:extLst>
          </p:cNvPr>
          <p:cNvSpPr txBox="1"/>
          <p:nvPr/>
        </p:nvSpPr>
        <p:spPr>
          <a:xfrm>
            <a:off x="5778230" y="4629745"/>
            <a:ext cx="3286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﻿[</a:t>
            </a:r>
            <a:r>
              <a:rPr lang="en-US" dirty="0">
                <a:hlinkClick r:id="rId3"/>
              </a:rPr>
              <a:t>Li and Liang, 2021</a:t>
            </a:r>
            <a:r>
              <a:rPr lang="en-US" dirty="0"/>
              <a:t>; </a:t>
            </a:r>
            <a:r>
              <a:rPr lang="en-US" dirty="0">
                <a:hlinkClick r:id="rId4"/>
              </a:rPr>
              <a:t>Lester et al., 2021</a:t>
            </a:r>
            <a:r>
              <a:rPr lang="en-US" dirty="0"/>
              <a:t>]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C036643-F2B2-0DC9-68EE-0434C9B08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496" y="1094096"/>
            <a:ext cx="1309304" cy="2326532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57199" y="1240644"/>
            <a:ext cx="3501958" cy="2348567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/>
          <a:p>
            <a:pPr marL="200025" marR="43220" indent="-192881">
              <a:lnSpc>
                <a:spcPct val="100400"/>
              </a:lnSpc>
              <a:spcBef>
                <a:spcPts val="48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spc="-6" dirty="0">
                <a:latin typeface="+mn-lt"/>
                <a:cs typeface="Carlito"/>
              </a:rPr>
              <a:t>Prefix-</a:t>
            </a:r>
            <a:r>
              <a:rPr sz="1600" dirty="0">
                <a:latin typeface="+mn-lt"/>
                <a:cs typeface="Carlito"/>
              </a:rPr>
              <a:t>Tuning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adds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prefix</a:t>
            </a:r>
            <a:r>
              <a:rPr sz="1600" b="1" spc="-20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of </a:t>
            </a:r>
            <a:r>
              <a:rPr sz="1600" dirty="0">
                <a:latin typeface="+mn-lt"/>
                <a:cs typeface="Carlito"/>
              </a:rPr>
              <a:t>parameters,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and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b="1" dirty="0">
                <a:latin typeface="+mn-lt"/>
                <a:cs typeface="Carlito"/>
              </a:rPr>
              <a:t>freezes</a:t>
            </a:r>
            <a:r>
              <a:rPr sz="1600" b="1" spc="-34" dirty="0">
                <a:latin typeface="+mn-lt"/>
                <a:cs typeface="Carlito"/>
              </a:rPr>
              <a:t> </a:t>
            </a:r>
            <a:r>
              <a:rPr sz="1600" b="1" spc="-14" dirty="0">
                <a:latin typeface="+mn-lt"/>
                <a:cs typeface="Carlito"/>
              </a:rPr>
              <a:t>all </a:t>
            </a:r>
            <a:r>
              <a:rPr sz="1600" b="1" dirty="0">
                <a:latin typeface="+mn-lt"/>
                <a:cs typeface="Carlito"/>
              </a:rPr>
              <a:t>pretrained</a:t>
            </a:r>
            <a:r>
              <a:rPr sz="1600" b="1" spc="-51" dirty="0">
                <a:latin typeface="+mn-lt"/>
                <a:cs typeface="Carlito"/>
              </a:rPr>
              <a:t> </a:t>
            </a:r>
            <a:r>
              <a:rPr sz="1600" b="1" spc="-6" dirty="0">
                <a:latin typeface="+mn-lt"/>
                <a:cs typeface="Carlito"/>
              </a:rPr>
              <a:t>parameters.</a:t>
            </a:r>
            <a:endParaRPr sz="1600" dirty="0">
              <a:latin typeface="+mn-lt"/>
              <a:cs typeface="Carlito"/>
            </a:endParaRPr>
          </a:p>
          <a:p>
            <a:pPr marL="200025" marR="23575" indent="-192881" algn="just">
              <a:lnSpc>
                <a:spcPct val="99200"/>
              </a:lnSpc>
              <a:spcBef>
                <a:spcPts val="366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dirty="0">
                <a:latin typeface="+mn-lt"/>
                <a:cs typeface="Carlito"/>
              </a:rPr>
              <a:t>The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prefix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is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processed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by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the </a:t>
            </a:r>
            <a:r>
              <a:rPr sz="1600" dirty="0">
                <a:latin typeface="+mn-lt"/>
                <a:cs typeface="Carlito"/>
              </a:rPr>
              <a:t>model</a:t>
            </a:r>
            <a:r>
              <a:rPr sz="1600" spc="-23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just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like</a:t>
            </a:r>
            <a:r>
              <a:rPr sz="1600" spc="-1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real</a:t>
            </a:r>
            <a:r>
              <a:rPr sz="1600" spc="-20" dirty="0">
                <a:latin typeface="+mn-lt"/>
                <a:cs typeface="Carlito"/>
              </a:rPr>
              <a:t> </a:t>
            </a:r>
            <a:r>
              <a:rPr sz="1600" spc="-11" dirty="0">
                <a:latin typeface="+mn-lt"/>
                <a:cs typeface="Carlito"/>
              </a:rPr>
              <a:t>words </a:t>
            </a:r>
            <a:r>
              <a:rPr sz="1600" dirty="0">
                <a:latin typeface="+mn-lt"/>
                <a:cs typeface="Carlito"/>
              </a:rPr>
              <a:t>would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14" dirty="0">
                <a:latin typeface="+mn-lt"/>
                <a:cs typeface="Carlito"/>
              </a:rPr>
              <a:t>be.</a:t>
            </a:r>
            <a:endParaRPr lang="en-US" sz="1600" spc="-14" dirty="0">
              <a:latin typeface="+mn-lt"/>
              <a:cs typeface="Carlito"/>
            </a:endParaRPr>
          </a:p>
          <a:p>
            <a:pPr marL="200025" marR="23575" indent="-192881" algn="just">
              <a:lnSpc>
                <a:spcPct val="99200"/>
              </a:lnSpc>
              <a:spcBef>
                <a:spcPts val="366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endParaRPr sz="1600" dirty="0">
              <a:latin typeface="+mn-lt"/>
              <a:cs typeface="Carlito"/>
            </a:endParaRPr>
          </a:p>
          <a:p>
            <a:pPr marL="200025" marR="2858" indent="-192881" algn="just">
              <a:lnSpc>
                <a:spcPct val="99200"/>
              </a:lnSpc>
              <a:spcBef>
                <a:spcPts val="349"/>
              </a:spcBef>
              <a:buClr>
                <a:schemeClr val="bg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600" dirty="0">
                <a:solidFill>
                  <a:schemeClr val="bg2"/>
                </a:solidFill>
                <a:latin typeface="+mn-lt"/>
                <a:cs typeface="Carlito"/>
              </a:rPr>
              <a:t>Advantage:</a:t>
            </a:r>
            <a:r>
              <a:rPr sz="1600" spc="-3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each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element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of</a:t>
            </a:r>
            <a:r>
              <a:rPr sz="1600" spc="-31" dirty="0">
                <a:latin typeface="+mn-lt"/>
                <a:cs typeface="Carlito"/>
              </a:rPr>
              <a:t> </a:t>
            </a:r>
            <a:r>
              <a:rPr sz="1600" spc="-28" dirty="0">
                <a:latin typeface="+mn-lt"/>
                <a:cs typeface="Carlito"/>
              </a:rPr>
              <a:t>a </a:t>
            </a:r>
            <a:r>
              <a:rPr sz="1600" dirty="0">
                <a:latin typeface="+mn-lt"/>
                <a:cs typeface="Carlito"/>
              </a:rPr>
              <a:t>batch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at</a:t>
            </a:r>
            <a:r>
              <a:rPr sz="1600" spc="-28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inference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could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run</a:t>
            </a:r>
            <a:r>
              <a:rPr sz="1600" spc="-26" dirty="0">
                <a:latin typeface="+mn-lt"/>
                <a:cs typeface="Carlito"/>
              </a:rPr>
              <a:t> </a:t>
            </a:r>
            <a:r>
              <a:rPr sz="1600" spc="-28" dirty="0">
                <a:latin typeface="+mn-lt"/>
                <a:cs typeface="Carlito"/>
              </a:rPr>
              <a:t>a </a:t>
            </a:r>
            <a:r>
              <a:rPr sz="1600" dirty="0">
                <a:latin typeface="+mn-lt"/>
                <a:cs typeface="Carlito"/>
              </a:rPr>
              <a:t>different</a:t>
            </a:r>
            <a:r>
              <a:rPr sz="1600" spc="-37" dirty="0">
                <a:latin typeface="+mn-lt"/>
                <a:cs typeface="Carlito"/>
              </a:rPr>
              <a:t> </a:t>
            </a:r>
            <a:r>
              <a:rPr sz="1600" dirty="0">
                <a:latin typeface="+mn-lt"/>
                <a:cs typeface="Carlito"/>
              </a:rPr>
              <a:t>tuned</a:t>
            </a:r>
            <a:r>
              <a:rPr sz="1600" spc="-34" dirty="0">
                <a:latin typeface="+mn-lt"/>
                <a:cs typeface="Carlito"/>
              </a:rPr>
              <a:t> </a:t>
            </a:r>
            <a:r>
              <a:rPr sz="1600" spc="-6" dirty="0">
                <a:latin typeface="+mn-lt"/>
                <a:cs typeface="Carlito"/>
              </a:rPr>
              <a:t>model.</a:t>
            </a:r>
            <a:endParaRPr sz="1600" dirty="0">
              <a:latin typeface="+mn-lt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70178" y="4611438"/>
            <a:ext cx="3171290" cy="44150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algn="ctr">
              <a:lnSpc>
                <a:spcPct val="105500"/>
              </a:lnSpc>
              <a:spcBef>
                <a:spcPts val="56"/>
              </a:spcBef>
            </a:pPr>
            <a:r>
              <a:rPr sz="900" dirty="0">
                <a:latin typeface="Carlito"/>
                <a:cs typeface="Carlito"/>
              </a:rPr>
              <a:t>Li,</a:t>
            </a:r>
            <a:r>
              <a:rPr sz="900" spc="-14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Xiang</a:t>
            </a:r>
            <a:r>
              <a:rPr sz="900" spc="-17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Lisa,</a:t>
            </a:r>
            <a:r>
              <a:rPr sz="900" spc="-14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and</a:t>
            </a:r>
            <a:r>
              <a:rPr sz="900" spc="-17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Percy</a:t>
            </a:r>
            <a:r>
              <a:rPr sz="900" spc="-14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Liang.</a:t>
            </a:r>
            <a:r>
              <a:rPr sz="900" spc="-14" dirty="0">
                <a:latin typeface="Carlito"/>
                <a:cs typeface="Carlito"/>
              </a:rPr>
              <a:t> </a:t>
            </a:r>
            <a:r>
              <a:rPr sz="900" spc="-6" dirty="0">
                <a:latin typeface="Carlito"/>
                <a:cs typeface="Carlito"/>
              </a:rPr>
              <a:t>"Prefix-</a:t>
            </a:r>
            <a:r>
              <a:rPr sz="900" dirty="0">
                <a:latin typeface="Carlito"/>
                <a:cs typeface="Carlito"/>
              </a:rPr>
              <a:t>tuning:</a:t>
            </a:r>
            <a:r>
              <a:rPr sz="900" spc="-11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Optimizing</a:t>
            </a:r>
            <a:r>
              <a:rPr sz="900" spc="-17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continuous</a:t>
            </a:r>
            <a:r>
              <a:rPr sz="900" spc="-17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prompts</a:t>
            </a:r>
            <a:r>
              <a:rPr sz="900" spc="-14" dirty="0">
                <a:latin typeface="Carlito"/>
                <a:cs typeface="Carlito"/>
              </a:rPr>
              <a:t> </a:t>
            </a:r>
            <a:r>
              <a:rPr sz="900" dirty="0">
                <a:latin typeface="Carlito"/>
                <a:cs typeface="Carlito"/>
              </a:rPr>
              <a:t>for</a:t>
            </a:r>
            <a:r>
              <a:rPr sz="900" spc="-11" dirty="0">
                <a:latin typeface="Carlito"/>
                <a:cs typeface="Carlito"/>
              </a:rPr>
              <a:t> </a:t>
            </a:r>
            <a:r>
              <a:rPr sz="900" spc="-6" dirty="0">
                <a:latin typeface="Carlito"/>
                <a:cs typeface="Carlito"/>
              </a:rPr>
              <a:t>generation." </a:t>
            </a:r>
            <a:r>
              <a:rPr lang="en-US" sz="900" dirty="0">
                <a:latin typeface="Carlito"/>
                <a:cs typeface="Carlito"/>
              </a:rPr>
              <a:t>ACL 2021. </a:t>
            </a:r>
            <a:r>
              <a:rPr lang="en-US" sz="900" dirty="0">
                <a:latin typeface="Carlito"/>
                <a:cs typeface="Carlito"/>
                <a:hlinkClick r:id="rId2"/>
              </a:rPr>
              <a:t>https://aclanthology.org/2021.acl-long.353.pdf</a:t>
            </a:r>
            <a:r>
              <a:rPr lang="en-US" sz="900" dirty="0">
                <a:latin typeface="Carlito"/>
                <a:cs typeface="Carlito"/>
              </a:rPr>
              <a:t> </a:t>
            </a:r>
            <a:endParaRPr sz="900" dirty="0">
              <a:latin typeface="Carlito"/>
              <a:cs typeface="Carlito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6291ABD-7134-E65A-433B-3674D4C32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363"/>
            <a:ext cx="8229600" cy="742950"/>
          </a:xfrm>
        </p:spPr>
        <p:txBody>
          <a:bodyPr/>
          <a:lstStyle/>
          <a:p>
            <a:r>
              <a:rPr lang="en-US" spc="-6" dirty="0">
                <a:latin typeface="+mj-lt"/>
                <a:cs typeface="Carlito"/>
              </a:rPr>
              <a:t>Prefix-</a:t>
            </a:r>
            <a:r>
              <a:rPr lang="en-US" dirty="0">
                <a:latin typeface="+mj-lt"/>
                <a:cs typeface="Carlito"/>
              </a:rPr>
              <a:t>Tuning ﻿</a:t>
            </a:r>
            <a:r>
              <a:rPr lang="en-US" dirty="0">
                <a:latin typeface="+mj-lt"/>
                <a:cs typeface="Carlito"/>
                <a:hlinkClick r:id="rId3"/>
              </a:rPr>
              <a:t>(Li and Liang, 2021)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33DF39-E792-06E0-B283-6451D145C903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F0F067C-E4AB-5CBB-A23D-E7078E83C07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54F2B-C214-4112-21CE-E496FC7507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07" t="3026"/>
          <a:stretch/>
        </p:blipFill>
        <p:spPr>
          <a:xfrm>
            <a:off x="4322604" y="1010460"/>
            <a:ext cx="4364196" cy="3394953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C5A3139-0D6A-E3A3-11F5-A515CFBE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rlito"/>
              </a:rPr>
              <a:t>﻿Prompt-Tuning </a:t>
            </a:r>
            <a:r>
              <a:rPr lang="en-US" dirty="0">
                <a:latin typeface="+mj-lt"/>
                <a:cs typeface="Carlito"/>
                <a:hlinkClick r:id="rId2"/>
              </a:rPr>
              <a:t>(Lester et al., 2021)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3683A-D1EC-CF45-759C-096DFE7BF845}"/>
              </a:ext>
            </a:extLst>
          </p:cNvPr>
          <p:cNvSpPr txBox="1"/>
          <p:nvPr/>
        </p:nvSpPr>
        <p:spPr>
          <a:xfrm>
            <a:off x="1143001" y="4937522"/>
            <a:ext cx="31037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</a:rPr>
              <a:t>Jesse Mu, Ivan </a:t>
            </a:r>
            <a:r>
              <a:rPr lang="en-US" sz="900" dirty="0" err="1">
                <a:latin typeface="Calibri" panose="020F0502020204030204" pitchFamily="34" charset="0"/>
              </a:rPr>
              <a:t>Vulic</a:t>
            </a:r>
            <a:r>
              <a:rPr lang="en-US" sz="900" dirty="0">
                <a:latin typeface="Calibri" panose="020F0502020204030204" pitchFamily="34" charset="0"/>
              </a:rPr>
              <a:t>, Jonas Pfeiffer, Sebastian Ruder, </a:t>
            </a:r>
            <a:r>
              <a:rPr lang="en-US" sz="900" dirty="0" err="1">
                <a:latin typeface="Calibri" panose="020F0502020204030204" pitchFamily="34" charset="0"/>
              </a:rPr>
              <a:t>Diyi</a:t>
            </a:r>
            <a:r>
              <a:rPr lang="en-US" sz="900" dirty="0">
                <a:latin typeface="Calibri" panose="020F0502020204030204" pitchFamily="34" charset="0"/>
              </a:rPr>
              <a:t> Yang</a:t>
            </a:r>
            <a:endParaRPr lang="en-US" sz="75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0DB81E4-BE41-C7F0-4B78-F3F5D0008DBD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3AC51-06A7-9C3F-425B-B034B1235190}"/>
              </a:ext>
            </a:extLst>
          </p:cNvPr>
          <p:cNvSpPr txBox="1"/>
          <p:nvPr/>
        </p:nvSpPr>
        <p:spPr>
          <a:xfrm>
            <a:off x="457200" y="1151123"/>
            <a:ext cx="7643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﻿• Learning “soft prompts” to condition frozen LMs to perform downstream tasks</a:t>
            </a:r>
          </a:p>
          <a:p>
            <a:r>
              <a:rPr lang="en-US" dirty="0"/>
              <a:t>	Prepend </a:t>
            </a:r>
            <a:r>
              <a:rPr lang="en-US" dirty="0">
                <a:solidFill>
                  <a:schemeClr val="bg2"/>
                </a:solidFill>
              </a:rPr>
              <a:t>virtual tokens to input</a:t>
            </a:r>
            <a:r>
              <a:rPr lang="en-US" dirty="0"/>
              <a:t>, and learn embeddings of these special tokens only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91AA55-BF8D-7011-46AA-3321719970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2" r="6251"/>
          <a:stretch/>
        </p:blipFill>
        <p:spPr>
          <a:xfrm>
            <a:off x="1806912" y="1868963"/>
            <a:ext cx="5530175" cy="28739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36505</TotalTime>
  <Words>5755</Words>
  <Application>Microsoft Macintosh PowerPoint</Application>
  <PresentationFormat>On-screen Show (16:9)</PresentationFormat>
  <Paragraphs>834</Paragraphs>
  <Slides>108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7" baseType="lpstr">
      <vt:lpstr>Arial</vt:lpstr>
      <vt:lpstr>Calibri</vt:lpstr>
      <vt:lpstr>Carlito</vt:lpstr>
      <vt:lpstr>Courier New</vt:lpstr>
      <vt:lpstr>DejaVu Serif Condensed</vt:lpstr>
      <vt:lpstr>FreeSerif</vt:lpstr>
      <vt:lpstr>Noto Sans Math</vt:lpstr>
      <vt:lpstr>Times New Roman</vt:lpstr>
      <vt:lpstr>Brilho</vt:lpstr>
      <vt:lpstr>CS 2770: Large Language Models</vt:lpstr>
      <vt:lpstr>Plan for this lecture</vt:lpstr>
      <vt:lpstr>What is Natural Language Generation (NLG)?</vt:lpstr>
      <vt:lpstr>Examples of NLG</vt:lpstr>
      <vt:lpstr>More Interesting Examples of NLG</vt:lpstr>
      <vt:lpstr>SOTA NLG System</vt:lpstr>
      <vt:lpstr>NLG Systems</vt:lpstr>
      <vt:lpstr>Larger and larger models</vt:lpstr>
      <vt:lpstr>Trained on more and more data</vt:lpstr>
      <vt:lpstr>Language models as world models?</vt:lpstr>
      <vt:lpstr>Language models as multitask assistants?</vt:lpstr>
      <vt:lpstr>Language models as multitask assistants?</vt:lpstr>
      <vt:lpstr>Plan for this lecture</vt:lpstr>
      <vt:lpstr>From Language Models to Assistants</vt:lpstr>
      <vt:lpstr>Emergent abilities of large language models: GPT (2018)</vt:lpstr>
      <vt:lpstr>Emergent abilities of large language models: GPT-2 (2019)</vt:lpstr>
      <vt:lpstr>Emergent zero-shot learning</vt:lpstr>
      <vt:lpstr>Emergent abilities of large language models: GPT-3 (2020)</vt:lpstr>
      <vt:lpstr>Emergent few-shot learning</vt:lpstr>
      <vt:lpstr>Emergent few-shot learning</vt:lpstr>
      <vt:lpstr>Few-shot learning is an emergent property of model scale</vt:lpstr>
      <vt:lpstr>New methods of “prompting” LMs</vt:lpstr>
      <vt:lpstr>Chain-of-thought prompting</vt:lpstr>
      <vt:lpstr>Chain-of-thought prompting is an emergent property of model scale</vt:lpstr>
      <vt:lpstr>Chain-of-thought prompting</vt:lpstr>
      <vt:lpstr>Zero-shot chain-of-thought prompting</vt:lpstr>
      <vt:lpstr>The new dark art of “prompt engineering”?</vt:lpstr>
      <vt:lpstr>PowerPoint Presentation</vt:lpstr>
      <vt:lpstr>From Language Models to Assistants</vt:lpstr>
      <vt:lpstr>Language modeling ≠ assisting users</vt:lpstr>
      <vt:lpstr>Language modeling ≠ assisting users</vt:lpstr>
      <vt:lpstr>Scaling up finetuning</vt:lpstr>
      <vt:lpstr>Scaling up finetuning</vt:lpstr>
      <vt:lpstr>Instruction finetuning</vt:lpstr>
      <vt:lpstr>Instruction finetuning pretraining?</vt:lpstr>
      <vt:lpstr>New benchmarks for multitask LMs</vt:lpstr>
      <vt:lpstr>Some intuition: examples from MMLU</vt:lpstr>
      <vt:lpstr>Progress on MMLU</vt:lpstr>
      <vt:lpstr>New benchmarks for multitask LMs</vt:lpstr>
      <vt:lpstr>PowerPoint Presentation</vt:lpstr>
      <vt:lpstr>PowerPoint Presentation</vt:lpstr>
      <vt:lpstr>A huge diversity of instruction-tuning datasets</vt:lpstr>
      <vt:lpstr>What have we learned from this?</vt:lpstr>
      <vt:lpstr>From Language Models to Assistants</vt:lpstr>
      <vt:lpstr>Limitations of instruction finetuning?</vt:lpstr>
      <vt:lpstr>Optimizing for human preferences</vt:lpstr>
      <vt:lpstr>High-level instantiation: RLHF pipeline</vt:lpstr>
      <vt:lpstr>Reinforcement learning to the rescue</vt:lpstr>
      <vt:lpstr>Optimizing for human preferences</vt:lpstr>
      <vt:lpstr>A (very!) brief introduction to policy gradient/REINFORCE [Williams, 1992]</vt:lpstr>
      <vt:lpstr>A (very!) brief introduction to policy gradient/REINFORCE [Williams, 1992]</vt:lpstr>
      <vt:lpstr>How do we model human preferences?</vt:lpstr>
      <vt:lpstr>How do we model human preferences?</vt:lpstr>
      <vt:lpstr>Make sure your reward model works first!</vt:lpstr>
      <vt:lpstr>RLHF: Putting it all together  [Christiano et al., 2017; Stiennon et al., 2020]</vt:lpstr>
      <vt:lpstr>RLHF provides gains over pretraining + finetuning</vt:lpstr>
      <vt:lpstr>From Language Models to Assistants</vt:lpstr>
      <vt:lpstr>PowerPoint Presentation</vt:lpstr>
      <vt:lpstr>InstructGPT</vt:lpstr>
      <vt:lpstr>InstructGPT</vt:lpstr>
      <vt:lpstr>InstructGPT</vt:lpstr>
      <vt:lpstr>ChatGPT: Instruction Finetuning + RLHF for dialog agents</vt:lpstr>
      <vt:lpstr>ChatGPT: Instruction Finetuning + RLHF for dialog agents</vt:lpstr>
      <vt:lpstr>Controlled comparisons of “RLHF” style algorithms</vt:lpstr>
      <vt:lpstr>RLHF behaviors – clear stylistic changes</vt:lpstr>
      <vt:lpstr>From Language Models to Assistants</vt:lpstr>
      <vt:lpstr>Limitations of RL + Reward Modeling</vt:lpstr>
      <vt:lpstr>Limitations of RL + Reward Modeling</vt:lpstr>
      <vt:lpstr>From Language Models to Assistants</vt:lpstr>
      <vt:lpstr>Removing the ‘RL’ from RLHF</vt:lpstr>
      <vt:lpstr>Putting it together for DPO</vt:lpstr>
      <vt:lpstr>DPO outperforms Prior Methods</vt:lpstr>
      <vt:lpstr>Open source RLHF is now mostly (not RL)</vt:lpstr>
      <vt:lpstr>From Language Models to Assistants</vt:lpstr>
      <vt:lpstr>Where do the labels come from?</vt:lpstr>
      <vt:lpstr>Where does the label come from?</vt:lpstr>
      <vt:lpstr>Tutorials</vt:lpstr>
      <vt:lpstr>What’s next?</vt:lpstr>
      <vt:lpstr>Plan for this lecture</vt:lpstr>
      <vt:lpstr>Downside of prompt–based learning</vt:lpstr>
      <vt:lpstr>From fine-tuning to parameter efficient fine-tuning (PEFT)</vt:lpstr>
      <vt:lpstr>Why do we need efficient adaptation?</vt:lpstr>
      <vt:lpstr>Different perspectives to think about PEFT</vt:lpstr>
      <vt:lpstr>A Parameter Perspective of Adaptation</vt:lpstr>
      <vt:lpstr>Sparse subnetworks</vt:lpstr>
      <vt:lpstr>Pruning</vt:lpstr>
      <vt:lpstr>Pruning Pre-trained Models</vt:lpstr>
      <vt:lpstr>A Parameter Perspective of Adaptation</vt:lpstr>
      <vt:lpstr>Revisit the full fine-tuning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 perspectives to think about PEFT</vt:lpstr>
      <vt:lpstr>An input perspective of adaptation: Prefix-Tuning</vt:lpstr>
      <vt:lpstr>Prefix-Tuning ﻿(Li and Liang, 2021)</vt:lpstr>
      <vt:lpstr>Prompt-Tuning (Lester et al., 2021)</vt:lpstr>
      <vt:lpstr>Prompt tuning only works well at scale</vt:lpstr>
      <vt:lpstr>Different perspectives to think about PEFT</vt:lpstr>
      <vt:lpstr>A functional perspective of adaptation</vt:lpstr>
      <vt:lpstr>Adapter (Houlsby et al., ICML 2019)</vt:lpstr>
      <vt:lpstr>Adapter (Houlsby et al., ICML 2019)</vt:lpstr>
      <vt:lpstr>Trade-off btw accuracy and # of trained task specific parameters</vt:lpstr>
      <vt:lpstr>Language adapters? Task knowledge ~= language knowledge</vt:lpstr>
      <vt:lpstr>Using adapters for English dialect adaptation</vt:lpstr>
      <vt:lpstr>Community-wide sharing a reusing of modules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1454</cp:revision>
  <cp:lastPrinted>2025-04-14T02:14:28Z</cp:lastPrinted>
  <dcterms:created xsi:type="dcterms:W3CDTF">2011-07-05T14:46:51Z</dcterms:created>
  <dcterms:modified xsi:type="dcterms:W3CDTF">2025-04-14T02:14:30Z</dcterms:modified>
</cp:coreProperties>
</file>