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95"/>
  </p:notesMasterIdLst>
  <p:sldIdLst>
    <p:sldId id="589" r:id="rId2"/>
    <p:sldId id="2132" r:id="rId3"/>
    <p:sldId id="2140" r:id="rId4"/>
    <p:sldId id="2141" r:id="rId5"/>
    <p:sldId id="2142" r:id="rId6"/>
    <p:sldId id="2143" r:id="rId7"/>
    <p:sldId id="2144" r:id="rId8"/>
    <p:sldId id="2145" r:id="rId9"/>
    <p:sldId id="2146" r:id="rId10"/>
    <p:sldId id="2147" r:id="rId11"/>
    <p:sldId id="2148" r:id="rId12"/>
    <p:sldId id="2232" r:id="rId13"/>
    <p:sldId id="2235" r:id="rId14"/>
    <p:sldId id="2152" r:id="rId15"/>
    <p:sldId id="2150" r:id="rId16"/>
    <p:sldId id="2151" r:id="rId17"/>
    <p:sldId id="2236" r:id="rId18"/>
    <p:sldId id="2154" r:id="rId19"/>
    <p:sldId id="2155" r:id="rId20"/>
    <p:sldId id="2156" r:id="rId21"/>
    <p:sldId id="2157" r:id="rId22"/>
    <p:sldId id="2158" r:id="rId23"/>
    <p:sldId id="2159" r:id="rId24"/>
    <p:sldId id="2160" r:id="rId25"/>
    <p:sldId id="2161" r:id="rId26"/>
    <p:sldId id="2162" r:id="rId27"/>
    <p:sldId id="2237" r:id="rId28"/>
    <p:sldId id="2164" r:id="rId29"/>
    <p:sldId id="2165" r:id="rId30"/>
    <p:sldId id="2166" r:id="rId31"/>
    <p:sldId id="2167" r:id="rId32"/>
    <p:sldId id="2168" r:id="rId33"/>
    <p:sldId id="2169" r:id="rId34"/>
    <p:sldId id="2170" r:id="rId35"/>
    <p:sldId id="2171" r:id="rId36"/>
    <p:sldId id="2238" r:id="rId37"/>
    <p:sldId id="2173" r:id="rId38"/>
    <p:sldId id="2174" r:id="rId39"/>
    <p:sldId id="2175" r:id="rId40"/>
    <p:sldId id="2176" r:id="rId41"/>
    <p:sldId id="2177" r:id="rId42"/>
    <p:sldId id="2178" r:id="rId43"/>
    <p:sldId id="2182" r:id="rId44"/>
    <p:sldId id="2179" r:id="rId45"/>
    <p:sldId id="2180" r:id="rId46"/>
    <p:sldId id="2183" r:id="rId47"/>
    <p:sldId id="2181" r:id="rId48"/>
    <p:sldId id="2185" r:id="rId49"/>
    <p:sldId id="2233" r:id="rId50"/>
    <p:sldId id="2187" r:id="rId51"/>
    <p:sldId id="2188" r:id="rId52"/>
    <p:sldId id="2189" r:id="rId53"/>
    <p:sldId id="2190" r:id="rId54"/>
    <p:sldId id="2191" r:id="rId55"/>
    <p:sldId id="2192" r:id="rId56"/>
    <p:sldId id="2193" r:id="rId57"/>
    <p:sldId id="2194" r:id="rId58"/>
    <p:sldId id="2196" r:id="rId59"/>
    <p:sldId id="2197" r:id="rId60"/>
    <p:sldId id="2198" r:id="rId61"/>
    <p:sldId id="2199" r:id="rId62"/>
    <p:sldId id="2200" r:id="rId63"/>
    <p:sldId id="2201" r:id="rId64"/>
    <p:sldId id="2202" r:id="rId65"/>
    <p:sldId id="2203" r:id="rId66"/>
    <p:sldId id="2204" r:id="rId67"/>
    <p:sldId id="2205" r:id="rId68"/>
    <p:sldId id="2206" r:id="rId69"/>
    <p:sldId id="2207" r:id="rId70"/>
    <p:sldId id="2208" r:id="rId71"/>
    <p:sldId id="2209" r:id="rId72"/>
    <p:sldId id="2210" r:id="rId73"/>
    <p:sldId id="2211" r:id="rId74"/>
    <p:sldId id="2212" r:id="rId75"/>
    <p:sldId id="2213" r:id="rId76"/>
    <p:sldId id="2214" r:id="rId77"/>
    <p:sldId id="2215" r:id="rId78"/>
    <p:sldId id="2216" r:id="rId79"/>
    <p:sldId id="2217" r:id="rId80"/>
    <p:sldId id="2218" r:id="rId81"/>
    <p:sldId id="2219" r:id="rId82"/>
    <p:sldId id="2220" r:id="rId83"/>
    <p:sldId id="2221" r:id="rId84"/>
    <p:sldId id="2234" r:id="rId85"/>
    <p:sldId id="2223" r:id="rId86"/>
    <p:sldId id="2224" r:id="rId87"/>
    <p:sldId id="2225" r:id="rId88"/>
    <p:sldId id="2226" r:id="rId89"/>
    <p:sldId id="2227" r:id="rId90"/>
    <p:sldId id="2228" r:id="rId91"/>
    <p:sldId id="2229" r:id="rId92"/>
    <p:sldId id="2230" r:id="rId93"/>
    <p:sldId id="2231" r:id="rId94"/>
  </p:sldIdLst>
  <p:sldSz cx="9144000" cy="5143500" type="screen16x9"/>
  <p:notesSz cx="7315200" cy="96012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">
          <p15:clr>
            <a:srgbClr val="A4A3A4"/>
          </p15:clr>
        </p15:guide>
        <p15:guide id="2" pos="4608">
          <p15:clr>
            <a:srgbClr val="A4A3A4"/>
          </p15:clr>
        </p15:guide>
        <p15:guide id="3" pos="288">
          <p15:clr>
            <a:srgbClr val="A4A3A4"/>
          </p15:clr>
        </p15:guide>
        <p15:guide id="4" pos="5472">
          <p15:clr>
            <a:srgbClr val="A4A3A4"/>
          </p15:clr>
        </p15:guide>
        <p15:guide id="5" orient="horz" pos="1712">
          <p15:clr>
            <a:srgbClr val="9AA0A6"/>
          </p15:clr>
        </p15:guide>
        <p15:guide id="6" pos="2592">
          <p15:clr>
            <a:srgbClr val="9AA0A6"/>
          </p15:clr>
        </p15:guide>
        <p15:guide id="7" pos="3168">
          <p15:clr>
            <a:srgbClr val="9AA0A6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84" roundtripDataSignature="AMtx7mhS5nRLilGD6T0EpqDE7wj9jhOMeA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096AE40-E63F-448E-B565-BE41378B41F9}" name="Nils Ever Murrugarra Llerena" initials="NEML" userId="Nils Ever Murrugarra Llerena" providerId="None"/>
  <p188:author id="{8443ED59-20C7-4FDF-8DCA-8A14D1AA1C8C}" name="Microsoft Office User" initials="MOU" userId="Microsoft Office User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lie Jiang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EEDB"/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51"/>
    <p:restoredTop sz="78660"/>
  </p:normalViewPr>
  <p:slideViewPr>
    <p:cSldViewPr snapToGrid="0">
      <p:cViewPr varScale="1">
        <p:scale>
          <a:sx n="147" d="100"/>
          <a:sy n="147" d="100"/>
        </p:scale>
        <p:origin x="2912" y="176"/>
      </p:cViewPr>
      <p:guideLst>
        <p:guide orient="horz" pos="288"/>
        <p:guide pos="4608"/>
        <p:guide pos="288"/>
        <p:guide pos="5472"/>
        <p:guide orient="horz" pos="1712"/>
        <p:guide pos="2592"/>
        <p:guide pos="316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284" Type="http://customschemas.google.com/relationships/presentationmetadata" Target="metadata"/><Relationship Id="rId289" Type="http://schemas.openxmlformats.org/officeDocument/2006/relationships/tableStyles" Target="tableStyle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290" Type="http://schemas.microsoft.com/office/2018/10/relationships/authors" Target="author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285" Type="http://schemas.openxmlformats.org/officeDocument/2006/relationships/commentAuthors" Target="commentAuthor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88" Type="http://schemas.openxmlformats.org/officeDocument/2006/relationships/theme" Target="theme/theme1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86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287" Type="http://schemas.openxmlformats.org/officeDocument/2006/relationships/viewProps" Target="viewProps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143587" y="0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119474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1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93" name="Google Shape;93;p1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14706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447227-3762-11DC-2D66-42E4D6BB4A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757286-5CBC-3AC1-A024-6A49F78021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AD9EE6-989C-4656-584D-7E4F2F620F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F9987D-2F58-4238-763B-AFEB2017D19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94844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812918-A075-24F3-4DFE-D873641E1F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DC6126-F5A8-A4A4-0F6C-DD5C0EF313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F1554C-A8BA-C2F5-1F06-F57BC08ABC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18B56E-5ACE-7C48-8D81-04AD0E14A42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98683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171D8B-2E51-DC9C-B767-7B1B333E8D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43A1B7-F982-A844-5D86-1901639FE6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0750D8-EDD6-0F2B-57C5-2B09FDECCD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502E01-69EE-BE9A-943D-37602958380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8998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17D16A-FACD-F881-BA5D-545DE4998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5D80C9-91BE-70D5-9336-9C2989E556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7945B7-976E-40DA-89B2-211DCE58B5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9341D5-70A0-A946-887F-DD74C4549BA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79574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5BB899-3F13-9E8A-526C-F37EDE57FA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1A5303-274F-3FE3-853D-F0E0C040DD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8A9043-0D17-D8F0-7E99-D9B4837DA9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8BEBDE-1345-31F8-7196-866BA7D5DCD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7414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8068B6-D1D5-DEB0-D95F-626F15B7D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D9C9A5-E71F-41CF-1512-971BAACFC2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A96F8B-FD2B-947E-38F9-857D1E6A36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3D3522-2BCB-2138-779B-97E39A736F4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36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7667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BBD9FE-5C11-B52E-F332-0D984203A4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6D00C4-9EED-92D4-CC4F-99D60BC6E4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C6C8A3-96AD-256E-F5C0-B02314B006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DDBBA0-9771-A477-EB74-F9768299491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49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79745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56AD4D-AE78-A147-2ACB-DC308914A8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1806D9-631A-5207-4DD5-5A865EC885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B744CE-4DCC-157F-DDB9-DAFF570E54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2822E2-0E34-86BF-31F0-F0DE073E387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84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301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4"/>
          <p:cNvSpPr txBox="1">
            <a:spLocks noGrp="1"/>
          </p:cNvSpPr>
          <p:nvPr>
            <p:ph type="ctrTitle"/>
          </p:nvPr>
        </p:nvSpPr>
        <p:spPr>
          <a:xfrm>
            <a:off x="685800" y="1028700"/>
            <a:ext cx="7848600" cy="1445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50"/>
              <a:buFont typeface="Arial"/>
              <a:buNone/>
              <a:defRPr sz="405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subTitle" idx="1"/>
          </p:nvPr>
        </p:nvSpPr>
        <p:spPr>
          <a:xfrm>
            <a:off x="685800" y="262890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360"/>
              </a:spcBef>
              <a:spcAft>
                <a:spcPts val="0"/>
              </a:spcAft>
              <a:buSzPts val="1530"/>
              <a:buNone/>
              <a:defRPr>
                <a:solidFill>
                  <a:srgbClr val="3F3F3F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SzPts val="127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70"/>
              </a:spcBef>
              <a:spcAft>
                <a:spcPts val="0"/>
              </a:spcAft>
              <a:buSzPts val="1215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4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10"/>
              </a:spcBef>
              <a:spcAft>
                <a:spcPts val="0"/>
              </a:spcAft>
              <a:buSzPts val="105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95"/>
              </a:spcBef>
              <a:spcAft>
                <a:spcPts val="0"/>
              </a:spcAft>
              <a:buSzPts val="97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195"/>
              </a:spcBef>
              <a:spcAft>
                <a:spcPts val="0"/>
              </a:spcAft>
              <a:buSzPts val="97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195"/>
              </a:spcBef>
              <a:spcAft>
                <a:spcPts val="0"/>
              </a:spcAft>
              <a:buSzPts val="97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195"/>
              </a:spcBef>
              <a:spcAft>
                <a:spcPts val="0"/>
              </a:spcAft>
              <a:buSzPts val="97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dt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4"/>
          <p:cNvSpPr txBox="1">
            <a:spLocks noGrp="1"/>
          </p:cNvSpPr>
          <p:nvPr>
            <p:ph type="ftr" idx="11"/>
          </p:nvPr>
        </p:nvSpPr>
        <p:spPr>
          <a:xfrm>
            <a:off x="3429000" y="13716"/>
            <a:ext cx="4114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4"/>
          <p:cNvSpPr txBox="1">
            <a:spLocks noGrp="1"/>
          </p:cNvSpPr>
          <p:nvPr>
            <p:ph type="sldNum" idx="12"/>
          </p:nvPr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3" name="Google Shape;23;p14"/>
          <p:cNvCxnSpPr/>
          <p:nvPr/>
        </p:nvCxnSpPr>
        <p:spPr>
          <a:xfrm>
            <a:off x="685800" y="2548890"/>
            <a:ext cx="7848600" cy="1191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bg>
      <p:bgPr>
        <a:solidFill>
          <a:schemeClr val="dk2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6"/>
          <p:cNvSpPr txBox="1">
            <a:spLocks noGrp="1"/>
          </p:cNvSpPr>
          <p:nvPr>
            <p:ph type="title"/>
          </p:nvPr>
        </p:nvSpPr>
        <p:spPr>
          <a:xfrm>
            <a:off x="722313" y="1771651"/>
            <a:ext cx="7772400" cy="1650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Arial"/>
              <a:buNone/>
              <a:defRPr sz="3600" b="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6"/>
          <p:cNvSpPr txBox="1">
            <a:spLocks noGrp="1"/>
          </p:cNvSpPr>
          <p:nvPr>
            <p:ph type="body" idx="1"/>
          </p:nvPr>
        </p:nvSpPr>
        <p:spPr>
          <a:xfrm>
            <a:off x="722313" y="3470149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SzPts val="1530"/>
              <a:buNone/>
              <a:defRPr sz="1800">
                <a:solidFill>
                  <a:schemeClr val="lt2"/>
                </a:solidFill>
              </a:defRPr>
            </a:lvl1pPr>
            <a:lvl2pPr marL="914400" lvl="1" indent="-228600" algn="l">
              <a:spcBef>
                <a:spcPts val="270"/>
              </a:spcBef>
              <a:spcAft>
                <a:spcPts val="0"/>
              </a:spcAft>
              <a:buSzPts val="1148"/>
              <a:buNone/>
              <a:defRPr sz="135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SzPts val="1080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210"/>
              </a:spcBef>
              <a:spcAft>
                <a:spcPts val="0"/>
              </a:spcAft>
              <a:buSzPts val="1050"/>
              <a:buNone/>
              <a:defRPr sz="105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210"/>
              </a:spcBef>
              <a:spcAft>
                <a:spcPts val="0"/>
              </a:spcAft>
              <a:buSzPts val="1050"/>
              <a:buNone/>
              <a:defRPr sz="105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210"/>
              </a:spcBef>
              <a:spcAft>
                <a:spcPts val="0"/>
              </a:spcAft>
              <a:buSzPts val="1050"/>
              <a:buNone/>
              <a:defRPr sz="105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210"/>
              </a:spcBef>
              <a:spcAft>
                <a:spcPts val="0"/>
              </a:spcAft>
              <a:buSzPts val="1050"/>
              <a:buNone/>
              <a:defRPr sz="105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210"/>
              </a:spcBef>
              <a:spcAft>
                <a:spcPts val="0"/>
              </a:spcAft>
              <a:buSzPts val="1050"/>
              <a:buNone/>
              <a:defRPr sz="105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210"/>
              </a:spcBef>
              <a:spcAft>
                <a:spcPts val="0"/>
              </a:spcAft>
              <a:buSzPts val="1050"/>
              <a:buNone/>
              <a:defRPr sz="105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16"/>
          <p:cNvSpPr txBox="1">
            <a:spLocks noGrp="1"/>
          </p:cNvSpPr>
          <p:nvPr>
            <p:ph type="dt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ftr" idx="11"/>
          </p:nvPr>
        </p:nvSpPr>
        <p:spPr>
          <a:xfrm>
            <a:off x="3429000" y="13716"/>
            <a:ext cx="4114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sldNum" idx="12"/>
          </p:nvPr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6" name="Google Shape;36;p16"/>
          <p:cNvCxnSpPr/>
          <p:nvPr/>
        </p:nvCxnSpPr>
        <p:spPr>
          <a:xfrm>
            <a:off x="731520" y="3449574"/>
            <a:ext cx="7848600" cy="1191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8"/>
          <p:cNvSpPr txBox="1"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8"/>
          <p:cNvSpPr txBox="1">
            <a:spLocks noGrp="1"/>
          </p:cNvSpPr>
          <p:nvPr>
            <p:ph type="body" idx="1"/>
          </p:nvPr>
        </p:nvSpPr>
        <p:spPr>
          <a:xfrm>
            <a:off x="457200" y="1257300"/>
            <a:ext cx="3931920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spcBef>
                <a:spcPts val="300"/>
              </a:spcBef>
              <a:spcAft>
                <a:spcPts val="0"/>
              </a:spcAft>
              <a:buSzPts val="1275"/>
              <a:buNone/>
              <a:defRPr sz="1500" b="0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>
              <a:spcBef>
                <a:spcPts val="270"/>
              </a:spcBef>
              <a:spcAft>
                <a:spcPts val="0"/>
              </a:spcAft>
              <a:buSzPts val="1215"/>
              <a:buNone/>
              <a:defRPr sz="1350" b="1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2"/>
          </p:nvPr>
        </p:nvSpPr>
        <p:spPr>
          <a:xfrm>
            <a:off x="457200" y="1828800"/>
            <a:ext cx="3931920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 sz="1800"/>
            </a:lvl1pPr>
            <a:lvl2pPr marL="914400" lvl="1" indent="-309562" algn="l">
              <a:spcBef>
                <a:spcPts val="300"/>
              </a:spcBef>
              <a:spcAft>
                <a:spcPts val="0"/>
              </a:spcAft>
              <a:buSzPts val="1275"/>
              <a:buChar char="•"/>
              <a:defRPr sz="1500"/>
            </a:lvl2pPr>
            <a:lvl3pPr marL="1371600" lvl="2" indent="-305752" algn="l">
              <a:spcBef>
                <a:spcPts val="270"/>
              </a:spcBef>
              <a:spcAft>
                <a:spcPts val="0"/>
              </a:spcAft>
              <a:buSzPts val="1215"/>
              <a:buChar char="•"/>
              <a:defRPr sz="1350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5pPr>
            <a:lvl6pPr marL="2743200" lvl="5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6pPr>
            <a:lvl7pPr marL="3200400" lvl="6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7pPr>
            <a:lvl8pPr marL="3657600" lvl="7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8pPr>
            <a:lvl9pPr marL="4114800" lvl="8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3"/>
          </p:nvPr>
        </p:nvSpPr>
        <p:spPr>
          <a:xfrm>
            <a:off x="4754880" y="1257300"/>
            <a:ext cx="3931920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spcBef>
                <a:spcPts val="300"/>
              </a:spcBef>
              <a:spcAft>
                <a:spcPts val="0"/>
              </a:spcAft>
              <a:buSzPts val="1275"/>
              <a:buNone/>
              <a:defRPr sz="15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>
              <a:spcBef>
                <a:spcPts val="270"/>
              </a:spcBef>
              <a:spcAft>
                <a:spcPts val="0"/>
              </a:spcAft>
              <a:buSzPts val="1215"/>
              <a:buNone/>
              <a:defRPr sz="1350" b="1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4"/>
          </p:nvPr>
        </p:nvSpPr>
        <p:spPr>
          <a:xfrm>
            <a:off x="4754880" y="1828800"/>
            <a:ext cx="3931920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 sz="1800"/>
            </a:lvl1pPr>
            <a:lvl2pPr marL="914400" lvl="1" indent="-309562" algn="l">
              <a:spcBef>
                <a:spcPts val="300"/>
              </a:spcBef>
              <a:spcAft>
                <a:spcPts val="0"/>
              </a:spcAft>
              <a:buSzPts val="1275"/>
              <a:buChar char="•"/>
              <a:defRPr sz="1500"/>
            </a:lvl2pPr>
            <a:lvl3pPr marL="1371600" lvl="2" indent="-305752" algn="l">
              <a:spcBef>
                <a:spcPts val="270"/>
              </a:spcBef>
              <a:spcAft>
                <a:spcPts val="0"/>
              </a:spcAft>
              <a:buSzPts val="1215"/>
              <a:buChar char="•"/>
              <a:defRPr sz="1350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5pPr>
            <a:lvl6pPr marL="2743200" lvl="5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6pPr>
            <a:lvl7pPr marL="3200400" lvl="6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7pPr>
            <a:lvl8pPr marL="3657600" lvl="7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8pPr>
            <a:lvl9pPr marL="4114800" lvl="8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dt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ftr" idx="11"/>
          </p:nvPr>
        </p:nvSpPr>
        <p:spPr>
          <a:xfrm>
            <a:off x="3429000" y="13716"/>
            <a:ext cx="4114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sldNum" idx="12"/>
          </p:nvPr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3" name="Google Shape;53;p18"/>
          <p:cNvCxnSpPr/>
          <p:nvPr/>
        </p:nvCxnSpPr>
        <p:spPr>
          <a:xfrm rot="5400000">
            <a:off x="2806462" y="3034268"/>
            <a:ext cx="3531870" cy="794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1"/>
          <p:cNvSpPr txBox="1">
            <a:spLocks noGrp="1"/>
          </p:cNvSpPr>
          <p:nvPr>
            <p:ph type="title"/>
          </p:nvPr>
        </p:nvSpPr>
        <p:spPr>
          <a:xfrm>
            <a:off x="457200" y="594060"/>
            <a:ext cx="2139696" cy="946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1"/>
          <p:cNvSpPr txBox="1">
            <a:spLocks noGrp="1"/>
          </p:cNvSpPr>
          <p:nvPr>
            <p:ph type="body" idx="1"/>
          </p:nvPr>
        </p:nvSpPr>
        <p:spPr>
          <a:xfrm>
            <a:off x="2971800" y="594060"/>
            <a:ext cx="571500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8140" algn="l">
              <a:spcBef>
                <a:spcPts val="480"/>
              </a:spcBef>
              <a:spcAft>
                <a:spcPts val="0"/>
              </a:spcAft>
              <a:buSzPts val="2040"/>
              <a:buChar char="•"/>
              <a:defRPr sz="2400"/>
            </a:lvl1pPr>
            <a:lvl2pPr marL="914400" lvl="1" indent="-341947" algn="l">
              <a:spcBef>
                <a:spcPts val="420"/>
              </a:spcBef>
              <a:spcAft>
                <a:spcPts val="0"/>
              </a:spcAft>
              <a:buSzPts val="1785"/>
              <a:buChar char="•"/>
              <a:defRPr sz="2100"/>
            </a:lvl2pPr>
            <a:lvl3pPr marL="1371600" lvl="2" indent="-331469" algn="l">
              <a:spcBef>
                <a:spcPts val="360"/>
              </a:spcBef>
              <a:spcAft>
                <a:spcPts val="0"/>
              </a:spcAft>
              <a:buSzPts val="1620"/>
              <a:buChar char="•"/>
              <a:defRPr sz="1800"/>
            </a:lvl3pPr>
            <a:lvl4pPr marL="1828800" lvl="3" indent="-323850" algn="l">
              <a:spcBef>
                <a:spcPts val="300"/>
              </a:spcBef>
              <a:spcAft>
                <a:spcPts val="0"/>
              </a:spcAft>
              <a:buSzPts val="1500"/>
              <a:buChar char="•"/>
              <a:defRPr sz="1500"/>
            </a:lvl4pPr>
            <a:lvl5pPr marL="2286000" lvl="4" indent="-323850" algn="l">
              <a:spcBef>
                <a:spcPts val="300"/>
              </a:spcBef>
              <a:spcAft>
                <a:spcPts val="0"/>
              </a:spcAft>
              <a:buSzPts val="1500"/>
              <a:buChar char="•"/>
              <a:defRPr sz="1500"/>
            </a:lvl5pPr>
            <a:lvl6pPr marL="2743200" lvl="5" indent="-323850" algn="l">
              <a:spcBef>
                <a:spcPts val="300"/>
              </a:spcBef>
              <a:spcAft>
                <a:spcPts val="0"/>
              </a:spcAft>
              <a:buSzPts val="1500"/>
              <a:buChar char="•"/>
              <a:defRPr sz="1500"/>
            </a:lvl6pPr>
            <a:lvl7pPr marL="3200400" lvl="6" indent="-323850" algn="l">
              <a:spcBef>
                <a:spcPts val="300"/>
              </a:spcBef>
              <a:spcAft>
                <a:spcPts val="0"/>
              </a:spcAft>
              <a:buSzPts val="1500"/>
              <a:buChar char="•"/>
              <a:defRPr sz="1500"/>
            </a:lvl7pPr>
            <a:lvl8pPr marL="3657600" lvl="7" indent="-323850" algn="l">
              <a:spcBef>
                <a:spcPts val="300"/>
              </a:spcBef>
              <a:spcAft>
                <a:spcPts val="0"/>
              </a:spcAft>
              <a:buSzPts val="1500"/>
              <a:buChar char="•"/>
              <a:defRPr sz="1500"/>
            </a:lvl8pPr>
            <a:lvl9pPr marL="4114800" lvl="8" indent="-323850" algn="l">
              <a:spcBef>
                <a:spcPts val="300"/>
              </a:spcBef>
              <a:spcAft>
                <a:spcPts val="0"/>
              </a:spcAft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66" name="Google Shape;66;p21"/>
          <p:cNvSpPr txBox="1">
            <a:spLocks noGrp="1"/>
          </p:cNvSpPr>
          <p:nvPr>
            <p:ph type="body" idx="2"/>
          </p:nvPr>
        </p:nvSpPr>
        <p:spPr>
          <a:xfrm>
            <a:off x="457201" y="1597915"/>
            <a:ext cx="2139696" cy="3182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10"/>
              </a:spcBef>
              <a:spcAft>
                <a:spcPts val="0"/>
              </a:spcAft>
              <a:buSzPts val="893"/>
              <a:buNone/>
              <a:defRPr sz="1050"/>
            </a:lvl1pPr>
            <a:lvl2pPr marL="914400" lvl="1" indent="-228600" algn="l">
              <a:spcBef>
                <a:spcPts val="180"/>
              </a:spcBef>
              <a:spcAft>
                <a:spcPts val="0"/>
              </a:spcAft>
              <a:buSzPts val="765"/>
              <a:buNone/>
              <a:defRPr sz="900"/>
            </a:lvl2pPr>
            <a:lvl3pPr marL="1371600" lvl="2" indent="-228600" algn="l">
              <a:spcBef>
                <a:spcPts val="150"/>
              </a:spcBef>
              <a:spcAft>
                <a:spcPts val="0"/>
              </a:spcAft>
              <a:buSzPts val="675"/>
              <a:buNone/>
              <a:defRPr sz="750"/>
            </a:lvl3pPr>
            <a:lvl4pPr marL="1828800" lvl="3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4pPr>
            <a:lvl5pPr marL="2286000" lvl="4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5pPr>
            <a:lvl6pPr marL="2743200" lvl="5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6pPr>
            <a:lvl7pPr marL="3200400" lvl="6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7pPr>
            <a:lvl8pPr marL="3657600" lvl="7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8pPr>
            <a:lvl9pPr marL="4114800" lvl="8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9pPr>
          </a:lstStyle>
          <a:p>
            <a:endParaRPr/>
          </a:p>
        </p:txBody>
      </p:sp>
      <p:sp>
        <p:nvSpPr>
          <p:cNvPr id="67" name="Google Shape;67;p21"/>
          <p:cNvSpPr txBox="1">
            <a:spLocks noGrp="1"/>
          </p:cNvSpPr>
          <p:nvPr>
            <p:ph type="dt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ftr" idx="11"/>
          </p:nvPr>
        </p:nvSpPr>
        <p:spPr>
          <a:xfrm>
            <a:off x="3429000" y="13716"/>
            <a:ext cx="4114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sldNum" idx="12"/>
          </p:nvPr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70" name="Google Shape;70;p21"/>
          <p:cNvCxnSpPr/>
          <p:nvPr/>
        </p:nvCxnSpPr>
        <p:spPr>
          <a:xfrm rot="5400000">
            <a:off x="684114" y="2684956"/>
            <a:ext cx="4183380" cy="1588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2"/>
          <p:cNvSpPr txBox="1">
            <a:spLocks noGrp="1"/>
          </p:cNvSpPr>
          <p:nvPr>
            <p:ph type="title"/>
          </p:nvPr>
        </p:nvSpPr>
        <p:spPr>
          <a:xfrm>
            <a:off x="457200" y="594360"/>
            <a:ext cx="2142680" cy="948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2"/>
          <p:cNvSpPr>
            <a:spLocks noGrp="1"/>
          </p:cNvSpPr>
          <p:nvPr>
            <p:ph type="pic" idx="2"/>
          </p:nvPr>
        </p:nvSpPr>
        <p:spPr>
          <a:xfrm>
            <a:off x="2858610" y="628651"/>
            <a:ext cx="5904390" cy="4125342"/>
          </a:xfrm>
          <a:prstGeom prst="rect">
            <a:avLst/>
          </a:prstGeom>
          <a:solidFill>
            <a:schemeClr val="lt2"/>
          </a:solidFill>
          <a:ln w="762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12700" dir="5400000" algn="t" rotWithShape="0">
              <a:srgbClr val="000000">
                <a:alpha val="58823"/>
              </a:srgbClr>
            </a:outerShdw>
          </a:effectLst>
        </p:spPr>
      </p:sp>
      <p:sp>
        <p:nvSpPr>
          <p:cNvPr id="74" name="Google Shape;74;p2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2139696" cy="3182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10"/>
              </a:spcBef>
              <a:spcAft>
                <a:spcPts val="0"/>
              </a:spcAft>
              <a:buSzPts val="893"/>
              <a:buNone/>
              <a:defRPr sz="1050"/>
            </a:lvl1pPr>
            <a:lvl2pPr marL="914400" lvl="1" indent="-228600" algn="l">
              <a:spcBef>
                <a:spcPts val="180"/>
              </a:spcBef>
              <a:spcAft>
                <a:spcPts val="0"/>
              </a:spcAft>
              <a:buSzPts val="765"/>
              <a:buNone/>
              <a:defRPr sz="900"/>
            </a:lvl2pPr>
            <a:lvl3pPr marL="1371600" lvl="2" indent="-228600" algn="l">
              <a:spcBef>
                <a:spcPts val="150"/>
              </a:spcBef>
              <a:spcAft>
                <a:spcPts val="0"/>
              </a:spcAft>
              <a:buSzPts val="675"/>
              <a:buNone/>
              <a:defRPr sz="750"/>
            </a:lvl3pPr>
            <a:lvl4pPr marL="1828800" lvl="3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4pPr>
            <a:lvl5pPr marL="2286000" lvl="4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5pPr>
            <a:lvl6pPr marL="2743200" lvl="5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6pPr>
            <a:lvl7pPr marL="3200400" lvl="6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7pPr>
            <a:lvl8pPr marL="3657600" lvl="7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8pPr>
            <a:lvl9pPr marL="4114800" lvl="8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dt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ftr" idx="11"/>
          </p:nvPr>
        </p:nvSpPr>
        <p:spPr>
          <a:xfrm>
            <a:off x="3429000" y="13716"/>
            <a:ext cx="4114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sldNum" idx="12"/>
          </p:nvPr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body" idx="1"/>
          </p:nvPr>
        </p:nvSpPr>
        <p:spPr>
          <a:xfrm rot="5400000">
            <a:off x="2743200" y="-1085850"/>
            <a:ext cx="36576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/>
            </a:lvl1pPr>
            <a:lvl2pPr marL="914400" lvl="1" indent="-325755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/>
            </a:lvl2pPr>
            <a:lvl3pPr marL="1371600" lvl="2" indent="-331469" algn="l">
              <a:spcBef>
                <a:spcPts val="36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3"/>
          <p:cNvSpPr txBox="1">
            <a:spLocks noGrp="1"/>
          </p:cNvSpPr>
          <p:nvPr>
            <p:ph type="dt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ftr" idx="11"/>
          </p:nvPr>
        </p:nvSpPr>
        <p:spPr>
          <a:xfrm>
            <a:off x="3429000" y="13716"/>
            <a:ext cx="4114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sldNum" idx="12"/>
          </p:nvPr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is" type="vertTitleAndTx">
  <p:cSld name="VERTICAL_TITLE_AND_VERTICAL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4"/>
          <p:cNvSpPr txBox="1">
            <a:spLocks noGrp="1"/>
          </p:cNvSpPr>
          <p:nvPr>
            <p:ph type="title"/>
          </p:nvPr>
        </p:nvSpPr>
        <p:spPr>
          <a:xfrm rot="5400000">
            <a:off x="5457825" y="1628775"/>
            <a:ext cx="440055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4"/>
          <p:cNvSpPr txBox="1">
            <a:spLocks noGrp="1"/>
          </p:cNvSpPr>
          <p:nvPr>
            <p:ph type="body" idx="1"/>
          </p:nvPr>
        </p:nvSpPr>
        <p:spPr>
          <a:xfrm rot="5400000">
            <a:off x="1266825" y="-352425"/>
            <a:ext cx="440055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/>
            </a:lvl1pPr>
            <a:lvl2pPr marL="914400" lvl="1" indent="-325755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/>
            </a:lvl2pPr>
            <a:lvl3pPr marL="1371600" lvl="2" indent="-331469" algn="l">
              <a:spcBef>
                <a:spcPts val="36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24"/>
          <p:cNvSpPr txBox="1">
            <a:spLocks noGrp="1"/>
          </p:cNvSpPr>
          <p:nvPr>
            <p:ph type="dt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4"/>
          <p:cNvSpPr txBox="1">
            <a:spLocks noGrp="1"/>
          </p:cNvSpPr>
          <p:nvPr>
            <p:ph type="ftr" idx="11"/>
          </p:nvPr>
        </p:nvSpPr>
        <p:spPr>
          <a:xfrm>
            <a:off x="3429000" y="13716"/>
            <a:ext cx="4114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4"/>
          <p:cNvSpPr txBox="1">
            <a:spLocks noGrp="1"/>
          </p:cNvSpPr>
          <p:nvPr>
            <p:ph type="sldNum" idx="12"/>
          </p:nvPr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BD52B7-D744-425C-8876-432B51A66D5D}" type="datetime1">
              <a:rPr lang="en-US" smtClean="0"/>
              <a:t>4/16/25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308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/>
          <p:nvPr/>
        </p:nvSpPr>
        <p:spPr>
          <a:xfrm>
            <a:off x="0" y="165590"/>
            <a:ext cx="9144000" cy="1714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3"/>
          <p:cNvSpPr txBox="1"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1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2575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9562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275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5752" algn="l" rtl="0">
              <a:spcBef>
                <a:spcPts val="270"/>
              </a:spcBef>
              <a:spcAft>
                <a:spcPts val="0"/>
              </a:spcAft>
              <a:buClr>
                <a:schemeClr val="accent1"/>
              </a:buClr>
              <a:buSzPts val="1215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5275" algn="l" rtl="0">
              <a:spcBef>
                <a:spcPts val="21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0512" algn="l" rtl="0">
              <a:spcBef>
                <a:spcPts val="195"/>
              </a:spcBef>
              <a:spcAft>
                <a:spcPts val="0"/>
              </a:spcAft>
              <a:buClr>
                <a:schemeClr val="accent1"/>
              </a:buClr>
              <a:buSzPts val="975"/>
              <a:buFont typeface="Arial"/>
              <a:buChar char="•"/>
              <a:defRPr sz="9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0512" algn="l" rtl="0">
              <a:spcBef>
                <a:spcPts val="195"/>
              </a:spcBef>
              <a:spcAft>
                <a:spcPts val="0"/>
              </a:spcAft>
              <a:buClr>
                <a:schemeClr val="accent1"/>
              </a:buClr>
              <a:buSzPts val="975"/>
              <a:buFont typeface="Arial"/>
              <a:buChar char="•"/>
              <a:defRPr sz="9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0512" algn="l" rtl="0">
              <a:spcBef>
                <a:spcPts val="195"/>
              </a:spcBef>
              <a:spcAft>
                <a:spcPts val="0"/>
              </a:spcAft>
              <a:buClr>
                <a:schemeClr val="accent1"/>
              </a:buClr>
              <a:buSzPts val="975"/>
              <a:buFont typeface="Arial"/>
              <a:buChar char="•"/>
              <a:defRPr sz="9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0512" algn="l" rtl="0">
              <a:spcBef>
                <a:spcPts val="195"/>
              </a:spcBef>
              <a:spcAft>
                <a:spcPts val="0"/>
              </a:spcAft>
              <a:buClr>
                <a:schemeClr val="accent1"/>
              </a:buClr>
              <a:buSzPts val="975"/>
              <a:buFont typeface="Arial"/>
              <a:buChar char="•"/>
              <a:defRPr sz="9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3"/>
          <p:cNvSpPr/>
          <p:nvPr/>
        </p:nvSpPr>
        <p:spPr>
          <a:xfrm>
            <a:off x="0" y="0"/>
            <a:ext cx="9144000" cy="2743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13"/>
          <p:cNvSpPr txBox="1">
            <a:spLocks noGrp="1"/>
          </p:cNvSpPr>
          <p:nvPr>
            <p:ph type="dt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13"/>
          <p:cNvSpPr txBox="1">
            <a:spLocks noGrp="1"/>
          </p:cNvSpPr>
          <p:nvPr>
            <p:ph type="ftr" idx="11"/>
          </p:nvPr>
        </p:nvSpPr>
        <p:spPr>
          <a:xfrm>
            <a:off x="3429000" y="13716"/>
            <a:ext cx="4114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Google Shape;16;p13"/>
          <p:cNvSpPr txBox="1">
            <a:spLocks noGrp="1"/>
          </p:cNvSpPr>
          <p:nvPr>
            <p:ph type="sldNum" idx="12"/>
          </p:nvPr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3" r:id="rId3"/>
    <p:sldLayoutId id="2147483656" r:id="rId4"/>
    <p:sldLayoutId id="2147483657" r:id="rId5"/>
    <p:sldLayoutId id="2147483658" r:id="rId6"/>
    <p:sldLayoutId id="2147483659" r:id="rId7"/>
    <p:sldLayoutId id="2147483660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nmurrugarrallerena@weber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advanced-recommender-systems.github.io/RAG-Meets-LLMs/" TargetMode="Externa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advanced-recommender-systems.github.io/RAG-Meets-LLMs/" TargetMode="Externa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advanced-recommender-systems.github.io/RAG-Meets-LLMs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advanced-recommender-systems.github.io/RAG-Meets-LLMs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advanced-recommender-systems.github.io/RAG-Meets-LLMs/" TargetMode="Externa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advanced-recommender-systems.github.io/RAG-Meets-LLMs/" TargetMode="Externa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advanced-recommender-systems.github.io/RAG-Meets-LLMs/" TargetMode="Externa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advanced-recommender-systems.github.io/RAG-Meets-LLMs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advanced-recommender-systems.github.io/RAG-Meets-LLMs/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advanced-recommender-systems.github.io/RAG-Meets-LLMs/" TargetMode="Externa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advanced-recommender-systems.github.io/RAG-Meets-LLMs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advanced-recommender-systems.github.io/RAG-Meets-LLMs/" TargetMode="Externa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advanced-recommender-systems.github.io/RAG-Meets-LLMs/" TargetMode="Externa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advanced-recommender-systems.github.io/RAG-Meets-LLMs/" TargetMode="Externa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advanced-recommender-systems.github.io/RAG-Meets-LLMs/" TargetMode="Externa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advanced-recommender-systems.github.io/RAG-Meets-LLMs/" TargetMode="Externa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advanced-recommender-systems.github.io/RAG-Meets-LLMs/" TargetMode="Externa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advanced-recommender-systems.github.io/RAG-Meets-LLMs/" TargetMode="Externa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advanced-recommender-systems.github.io/RAG-Meets-LLMs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advanced-recommender-systems.github.io/RAG-Meets-LLMs/" TargetMode="Externa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advanced-recommender-systems.github.io/RAG-Meets-LLMs/" TargetMode="Externa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dvanced-recommender-systems.github.io/RAG-Meets-LLMs/" TargetMode="Externa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advanced-recommender-systems.github.io/RAG-Meets-LLMs/" TargetMode="Externa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advanced-recommender-systems.github.io/RAG-Meets-LLMs/" TargetMode="Externa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advanced-recommender-systems.github.io/RAG-Meets-LLMs/" TargetMode="Externa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advanced-recommender-systems.github.io/RAG-Meets-LLMs/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advanced-recommender-systems.github.io/RAG-Meets-LLMs/" TargetMode="Externa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advanced-recommender-systems.github.io/RAG-Meets-LLMs/" TargetMode="Externa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advanced-recommender-systems.github.io/RAG-Meets-LLMs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advanced-recommender-systems.github.io/RAG-Meets-LLMs/" TargetMode="Externa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advanced-recommender-systems.github.io/RAG-Meets-LLMs/" TargetMode="External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advanced-recommender-systems.github.io/RAG-Meets-LLMs/" TargetMode="Externa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advanced-recommender-systems.github.io/RAG-Meets-LLMs/" TargetMode="External"/><Relationship Id="rId2" Type="http://schemas.openxmlformats.org/officeDocument/2006/relationships/hyperlink" Target="https://github.com/Hannibal046/Awesome-LLM/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advanced-recommender-systems.github.io/RAG-Meets-LLMs/" TargetMode="External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advanced-recommender-systems.github.io/RAG-Meets-LLMs/" TargetMode="External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advanced-recommender-systems.github.io/RAG-Meets-LLMs/" TargetMode="External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advanced-recommender-systems.github.io/RAG-Meets-LLMs/" TargetMode="External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advanced-recommender-systems.github.io/RAG-Meets-LLMs/" TargetMode="External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advanced-recommender-systems.github.io/RAG-Meets-LLMs/" TargetMode="External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advanced-recommender-systems.github.io/RAG-Meets-LLMs/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advanced-recommender-systems.github.io/RAG-Meets-LLMs/" TargetMode="External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advanced-recommender-systems.github.io/RAG-Meets-LLMs/" TargetMode="External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advanced-recommender-systems.github.io/RAG-Meets-LLMs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advanced-recommender-systems.github.io/RAG-Meets-LLMs/" TargetMode="External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advanced-recommender-systems.github.io/RAG-Meets-LLMs/" TargetMode="External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advanced-recommender-systems.github.io/RAG-Meets-LLMs/" TargetMode="External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advanced-recommender-systems.github.io/RAG-Meets-LLMs/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advanced-recommender-systems.github.io/RAG-Meets-LLMs/" TargetMode="External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advanced-recommender-systems.github.io/RAG-Meets-LLMs/" TargetMode="External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s://advanced-recommender-systems.github.io/RAG-Meets-LLMs/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s://advanced-recommender-systems.github.io/RAG-Meets-LLMs/" TargetMode="External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s://advanced-recommender-systems.github.io/RAG-Meets-LLMs/" TargetMode="External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advanced-recommender-systems.github.io/RAG-Meets-LLMs/" TargetMode="External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s://advanced-recommender-systems.github.io/RAG-Meets-LLMs/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advanced-recommender-systems.github.io/RAG-Meets-LLMs/" TargetMode="External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https://advanced-recommender-systems.github.io/RAG-Meets-LLMs/" TargetMode="External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s://advanced-recommender-systems.github.io/RAG-Meets-LLMs/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s://advanced-recommender-systems.github.io/RAG-Meets-LLMs/" TargetMode="External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s://advanced-recommender-systems.github.io/RAG-Meets-LLMs/" TargetMode="External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s://advanced-recommender-systems.github.io/RAG-Meets-LLMs/" TargetMode="External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s://advanced-recommender-systems.github.io/RAG-Meets-LLMs/" TargetMode="External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hyperlink" Target="https://advanced-recommender-systems.github.io/RAG-Meets-LLMs/" TargetMode="External"/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advanced-recommender-systems.github.io/RAG-Meets-LLMs/" TargetMode="External"/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s://advanced-recommender-systems.github.io/RAG-Meets-LLMs/" TargetMode="External"/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https://advanced-recommender-systems.github.io/RAG-Meets-LLMs/" TargetMode="Externa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advanced-recommender-systems.github.io/RAG-Meets-LLMs/" TargetMode="External"/><Relationship Id="rId1" Type="http://schemas.openxmlformats.org/officeDocument/2006/relationships/slideLayout" Target="../slideLayouts/slideLayout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s://advanced-recommender-systems.github.io/RAG-Meets-LLMs/" TargetMode="External"/><Relationship Id="rId1" Type="http://schemas.openxmlformats.org/officeDocument/2006/relationships/slideLayout" Target="../slideLayouts/slideLayout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hyperlink" Target="https://advanced-recommender-systems.github.io/RAG-Meets-LLMs/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hyperlink" Target="https://advanced-recommender-systems.github.io/RAG-Meets-LLMs/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hyperlink" Target="https://advanced-recommender-systems.github.io/RAG-Meets-LLMs/" TargetMode="External"/><Relationship Id="rId1" Type="http://schemas.openxmlformats.org/officeDocument/2006/relationships/slideLayout" Target="../slideLayouts/slideLayout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advanced-recommender-systems.github.io/RAG-Meets-LLMs/" TargetMode="External"/><Relationship Id="rId1" Type="http://schemas.openxmlformats.org/officeDocument/2006/relationships/slideLayout" Target="../slideLayouts/slideLayout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hyperlink" Target="https://advanced-recommender-systems.github.io/RAG-Meets-LLMs/" TargetMode="External"/><Relationship Id="rId1" Type="http://schemas.openxmlformats.org/officeDocument/2006/relationships/slideLayout" Target="../slideLayouts/slideLayout8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hyperlink" Target="https://advanced-recommender-systems.github.io/RAG-Meets-LLMs/" TargetMode="External"/><Relationship Id="rId1" Type="http://schemas.openxmlformats.org/officeDocument/2006/relationships/slideLayout" Target="../slideLayouts/slideLayout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hyperlink" Target="https://advanced-recommender-systems.github.io/RAG-Meets-LLMs/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6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hyperlink" Target="https://advanced-recommender-systems.github.io/RAG-Meets-LLMs/" TargetMode="External"/><Relationship Id="rId1" Type="http://schemas.openxmlformats.org/officeDocument/2006/relationships/slideLayout" Target="../slideLayouts/slideLayout8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hyperlink" Target="https://advanced-recommender-systems.github.io/RAG-Meets-LLMs/" TargetMode="Externa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advanced-recommender-systems.github.io/RAG-Meets-LLMs/" TargetMode="External"/><Relationship Id="rId1" Type="http://schemas.openxmlformats.org/officeDocument/2006/relationships/slideLayout" Target="../slideLayouts/slideLayout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hyperlink" Target="https://advanced-recommender-systems.github.io/RAG-Meets-LLMs/" TargetMode="External"/><Relationship Id="rId1" Type="http://schemas.openxmlformats.org/officeDocument/2006/relationships/slideLayout" Target="../slideLayouts/slideLayout8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hyperlink" Target="https://advanced-recommender-systems.github.io/RAG-Meets-LLMs/" TargetMode="External"/><Relationship Id="rId1" Type="http://schemas.openxmlformats.org/officeDocument/2006/relationships/slideLayout" Target="../slideLayouts/slideLayout8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hyperlink" Target="https://advanced-recommender-systems.github.io/RAG-Meets-LLMs/" TargetMode="External"/><Relationship Id="rId1" Type="http://schemas.openxmlformats.org/officeDocument/2006/relationships/slideLayout" Target="../slideLayouts/slideLayout8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hyperlink" Target="https://advanced-recommender-systems.github.io/RAG-Meets-LLMs/" TargetMode="External"/><Relationship Id="rId1" Type="http://schemas.openxmlformats.org/officeDocument/2006/relationships/slideLayout" Target="../slideLayouts/slideLayout8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s://advanced-recommender-systems.github.io/RAG-Meets-LLMs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hyperlink" Target="https://advanced-recommender-systems.github.io/RAG-Meets-LLMs/" TargetMode="External"/><Relationship Id="rId1" Type="http://schemas.openxmlformats.org/officeDocument/2006/relationships/slideLayout" Target="../slideLayouts/slideLayout8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hyperlink" Target="https://advanced-recommender-systems.github.io/RAG-Meets-LLMs/" TargetMode="External"/><Relationship Id="rId1" Type="http://schemas.openxmlformats.org/officeDocument/2006/relationships/slideLayout" Target="../slideLayouts/slideLayout8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hyperlink" Target="https://advanced-recommender-systems.github.io/RAG-Meets-LLMs/" TargetMode="External"/><Relationship Id="rId1" Type="http://schemas.openxmlformats.org/officeDocument/2006/relationships/slideLayout" Target="../slideLayouts/slideLayout8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hyperlink" Target="https://advanced-recommender-systems.github.io/RAG-Meets-LLMs/" TargetMode="External"/><Relationship Id="rId1" Type="http://schemas.openxmlformats.org/officeDocument/2006/relationships/slideLayout" Target="../slideLayouts/slideLayout8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hyperlink" Target="https://advanced-recommender-systems.github.io/RAG-Meets-LLMs/" TargetMode="Externa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advanced-recommender-systems.github.io/RAG-Meets-LLMs/" TargetMode="External"/><Relationship Id="rId1" Type="http://schemas.openxmlformats.org/officeDocument/2006/relationships/slideLayout" Target="../slideLayouts/slideLayout8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hyperlink" Target="https://advanced-recommender-systems.github.io/RAG-Meets-LLMs/" TargetMode="External"/><Relationship Id="rId1" Type="http://schemas.openxmlformats.org/officeDocument/2006/relationships/slideLayout" Target="../slideLayouts/slideLayout8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hyperlink" Target="https://advanced-recommender-systems.github.io/RAG-Meets-LLMs/" TargetMode="External"/><Relationship Id="rId1" Type="http://schemas.openxmlformats.org/officeDocument/2006/relationships/slideLayout" Target="../slideLayouts/slideLayout8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hyperlink" Target="https://advanced-recommender-systems.github.io/RAG-Meets-LLMs/" TargetMode="External"/><Relationship Id="rId1" Type="http://schemas.openxmlformats.org/officeDocument/2006/relationships/slideLayout" Target="../slideLayouts/slideLayout8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hyperlink" Target="https://advanced-recommender-systems.github.io/RAG-Meets-LLMs/" TargetMode="Externa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"/>
          <p:cNvSpPr txBox="1">
            <a:spLocks noGrp="1"/>
          </p:cNvSpPr>
          <p:nvPr>
            <p:ph type="ctrTitle"/>
          </p:nvPr>
        </p:nvSpPr>
        <p:spPr>
          <a:xfrm>
            <a:off x="1303712" y="1005576"/>
            <a:ext cx="6536577" cy="1445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</a:pPr>
            <a:r>
              <a:rPr lang="en-US" sz="3000" dirty="0"/>
              <a:t>CS 2770: Retrieval Augmented Generation (RAG) for Large Language Models</a:t>
            </a:r>
            <a:endParaRPr lang="en-US" dirty="0"/>
          </a:p>
        </p:txBody>
      </p:sp>
      <p:sp>
        <p:nvSpPr>
          <p:cNvPr id="96" name="Google Shape;96;p1"/>
          <p:cNvSpPr txBox="1">
            <a:spLocks noGrp="1"/>
          </p:cNvSpPr>
          <p:nvPr>
            <p:ph type="subTitle" idx="1"/>
          </p:nvPr>
        </p:nvSpPr>
        <p:spPr>
          <a:xfrm>
            <a:off x="1657350" y="2571750"/>
            <a:ext cx="5886600" cy="24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530"/>
              <a:buNone/>
            </a:pPr>
            <a:endParaRPr lang="en-US"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530"/>
              <a:buNone/>
            </a:pPr>
            <a:endParaRPr lang="en-US"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530"/>
              <a:buNone/>
            </a:pPr>
            <a:r>
              <a:rPr lang="en-US" b="1" dirty="0"/>
              <a:t>PhD. Nils </a:t>
            </a:r>
            <a:r>
              <a:rPr lang="en-US" b="1" dirty="0" err="1"/>
              <a:t>Murrugarra-Llerena</a:t>
            </a:r>
            <a:endParaRPr lang="en-US" b="1" dirty="0"/>
          </a:p>
          <a:p>
            <a:pPr marL="0" indent="0" algn="ctr">
              <a:spcBef>
                <a:spcPts val="0"/>
              </a:spcBef>
            </a:pPr>
            <a:r>
              <a:rPr lang="en-US" dirty="0">
                <a:hlinkClick r:id="rId3"/>
              </a:rPr>
              <a:t>nem177@pitt.edu</a:t>
            </a:r>
            <a:r>
              <a:rPr lang="en-US" dirty="0"/>
              <a:t>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530"/>
              <a:buNone/>
            </a:pPr>
            <a:endParaRPr lang="en-US"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530"/>
              <a:buNone/>
            </a:pPr>
            <a:endParaRPr lang="en-US"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530"/>
              <a:buNone/>
            </a:pPr>
            <a:endParaRPr lang="en-US" dirty="0"/>
          </a:p>
        </p:txBody>
      </p:sp>
      <p:pic>
        <p:nvPicPr>
          <p:cNvPr id="2" name="Picture 4" descr="University of Pittsburgh Logo and symbol, meaning, history, PNG, brand">
            <a:extLst>
              <a:ext uri="{FF2B5EF4-FFF2-40B4-BE49-F238E27FC236}">
                <a16:creationId xmlns:a16="http://schemas.microsoft.com/office/drawing/2014/main" id="{3736E453-8CC9-56CC-33BD-01C5DB06F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t="21714" b="22062"/>
          <a:stretch>
            <a:fillRect/>
          </a:stretch>
        </p:blipFill>
        <p:spPr bwMode="auto">
          <a:xfrm>
            <a:off x="2950460" y="3950191"/>
            <a:ext cx="3243079" cy="10247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01698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A938B3-A3CA-8FEA-0390-E28FE9EBA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BB889-3070-93B7-656E-DED3E0F0B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﻿Retrieval-Augmented Large Language Models (RA-LLMs)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EF0A51-C186-E82B-AF1B-6220E0CFC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20FA84-106F-B29B-156B-30ED8D047DB1}"/>
              </a:ext>
            </a:extLst>
          </p:cNvPr>
          <p:cNvSpPr txBox="1"/>
          <p:nvPr/>
        </p:nvSpPr>
        <p:spPr>
          <a:xfrm>
            <a:off x="523777" y="4891047"/>
            <a:ext cx="8390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RAG meet LLMS: Towards Retrieval-Augmented LLMS Tutorial @ KDD 24 - </a:t>
            </a:r>
            <a:r>
              <a:rPr lang="en-US" sz="1000" dirty="0">
                <a:solidFill>
                  <a:schemeClr val="tx1"/>
                </a:solidFill>
                <a:latin typeface="+mn-lt"/>
                <a:hlinkClick r:id="rId2"/>
              </a:rPr>
              <a:t>https://advanced-recommender-systems.github.io/RAG-Meets-LLMs/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1BB8C6-1578-8A7B-E541-A714E0E23C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072" y="1218501"/>
            <a:ext cx="7501855" cy="3622286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A6E06D6-2555-44F3-FA48-E516D578753E}"/>
              </a:ext>
            </a:extLst>
          </p:cNvPr>
          <p:cNvSpPr/>
          <p:nvPr/>
        </p:nvSpPr>
        <p:spPr>
          <a:xfrm>
            <a:off x="821072" y="2348918"/>
            <a:ext cx="4799552" cy="24918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2A0A70F-AC66-41AC-4AC3-28C3C7CAD036}"/>
              </a:ext>
            </a:extLst>
          </p:cNvPr>
          <p:cNvSpPr/>
          <p:nvPr/>
        </p:nvSpPr>
        <p:spPr>
          <a:xfrm>
            <a:off x="5662918" y="3415718"/>
            <a:ext cx="3061633" cy="109755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BE6C885-6B2F-08F8-3E04-D5B3F6207475}"/>
              </a:ext>
            </a:extLst>
          </p:cNvPr>
          <p:cNvSpPr/>
          <p:nvPr/>
        </p:nvSpPr>
        <p:spPr>
          <a:xfrm>
            <a:off x="5537083" y="2293029"/>
            <a:ext cx="3061633" cy="109755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580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28B553-CEF6-C4AF-765B-CC792726A5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87F33-8BD1-C512-616A-E679ED8DC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﻿Retrieval-Augmented Large Language Models (RA-LLMs)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FA9D8E-2704-7452-CBCD-75AF8650A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1368C2-52F0-7E99-058A-9F73313E8E05}"/>
              </a:ext>
            </a:extLst>
          </p:cNvPr>
          <p:cNvSpPr txBox="1"/>
          <p:nvPr/>
        </p:nvSpPr>
        <p:spPr>
          <a:xfrm>
            <a:off x="523777" y="4891047"/>
            <a:ext cx="8390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RAG meet LLMS: Towards Retrieval-Augmented LLMS Tutorial @ KDD 24 - </a:t>
            </a:r>
            <a:r>
              <a:rPr lang="en-US" sz="1000" dirty="0">
                <a:solidFill>
                  <a:schemeClr val="tx1"/>
                </a:solidFill>
                <a:latin typeface="+mn-lt"/>
                <a:hlinkClick r:id="rId2"/>
              </a:rPr>
              <a:t>https://advanced-recommender-systems.github.io/RAG-Meets-LLMs/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DBDAE-0FAC-60FE-C4BB-344066EA9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074" y="1302391"/>
            <a:ext cx="7199851" cy="3472175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71DF94D-627B-D242-5953-76AFE9FCE42A}"/>
              </a:ext>
            </a:extLst>
          </p:cNvPr>
          <p:cNvSpPr/>
          <p:nvPr/>
        </p:nvSpPr>
        <p:spPr>
          <a:xfrm>
            <a:off x="3112316" y="1302391"/>
            <a:ext cx="2793534" cy="315216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96A9F9A-6CF1-089E-E2FD-7E6EF71B9AD2}"/>
              </a:ext>
            </a:extLst>
          </p:cNvPr>
          <p:cNvSpPr/>
          <p:nvPr/>
        </p:nvSpPr>
        <p:spPr>
          <a:xfrm>
            <a:off x="5905850" y="1738884"/>
            <a:ext cx="2793534" cy="315216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735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228395-0F0E-A1A3-6DC5-68573FB483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FA9296DC-1A1B-2230-D6C3-CC706745A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A650E9-7ED9-A218-E966-45875F38126B}"/>
              </a:ext>
            </a:extLst>
          </p:cNvPr>
          <p:cNvSpPr txBox="1"/>
          <p:nvPr/>
        </p:nvSpPr>
        <p:spPr>
          <a:xfrm>
            <a:off x="457200" y="1196492"/>
            <a:ext cx="822960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+mj-lt"/>
              <a:buAutoNum type="arabicPeriod"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﻿Introduction of Retrieval Augmented Large Language Models (RA LLMs)</a:t>
            </a:r>
          </a:p>
          <a:p>
            <a:pPr marL="342900" lvl="1" indent="-342900">
              <a:buFont typeface="+mj-lt"/>
              <a:buAutoNum type="arabicPeriod"/>
            </a:pPr>
            <a:endParaRPr lang="en-US" sz="1800" dirty="0">
              <a:solidFill>
                <a:schemeClr val="bg1">
                  <a:lumMod val="85000"/>
                </a:schemeClr>
              </a:solidFill>
            </a:endParaRPr>
          </a:p>
          <a:p>
            <a:pPr marL="342900" lvl="1" indent="-342900">
              <a:buFont typeface="+mj-lt"/>
              <a:buAutoNum type="arabicPeriod"/>
            </a:pPr>
            <a:endParaRPr lang="en-US" sz="1800" dirty="0">
              <a:solidFill>
                <a:schemeClr val="bg1">
                  <a:lumMod val="85000"/>
                </a:schemeClr>
              </a:solidFill>
            </a:endParaRPr>
          </a:p>
          <a:p>
            <a:pPr marL="342900" lvl="1" indent="-342900">
              <a:buFont typeface="+mj-lt"/>
              <a:buAutoNum type="arabicPeriod"/>
            </a:pPr>
            <a:r>
              <a:rPr lang="en-US" sz="1800" dirty="0">
                <a:solidFill>
                  <a:schemeClr val="bg2"/>
                </a:solidFill>
              </a:rPr>
              <a:t>Architecture of RA-LLMs and Main Modules</a:t>
            </a:r>
          </a:p>
          <a:p>
            <a:pPr marL="342900" lvl="1" indent="-342900">
              <a:buFont typeface="+mj-lt"/>
              <a:buAutoNum type="arabicPeriod"/>
            </a:pPr>
            <a:endParaRPr lang="en-US" sz="1800" dirty="0">
              <a:solidFill>
                <a:schemeClr val="bg1">
                  <a:lumMod val="85000"/>
                </a:schemeClr>
              </a:solidFill>
            </a:endParaRPr>
          </a:p>
          <a:p>
            <a:pPr marL="342900" lvl="1" indent="-342900">
              <a:buFont typeface="+mj-lt"/>
              <a:buAutoNum type="arabicPeriod"/>
            </a:pPr>
            <a:endParaRPr lang="en-US" sz="1800" dirty="0">
              <a:solidFill>
                <a:schemeClr val="bg1">
                  <a:lumMod val="85000"/>
                </a:schemeClr>
              </a:solidFill>
            </a:endParaRPr>
          </a:p>
          <a:p>
            <a:pPr marL="342900" lvl="1" indent="-342900">
              <a:buFont typeface="+mj-lt"/>
              <a:buAutoNum type="arabicPeriod"/>
            </a:pPr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Learning Approach of RA-LLMs</a:t>
            </a:r>
          </a:p>
          <a:p>
            <a:pPr marL="342900" lvl="1" indent="-342900">
              <a:buFont typeface="+mj-lt"/>
              <a:buAutoNum type="arabicPeriod"/>
            </a:pPr>
            <a:endParaRPr lang="en-US" sz="1800" dirty="0">
              <a:solidFill>
                <a:schemeClr val="bg1">
                  <a:lumMod val="85000"/>
                </a:schemeClr>
              </a:solidFill>
            </a:endParaRPr>
          </a:p>
          <a:p>
            <a:pPr marL="342900" lvl="1" indent="-342900">
              <a:buFont typeface="+mj-lt"/>
              <a:buAutoNum type="arabicPeriod"/>
            </a:pPr>
            <a:endParaRPr lang="en-US" sz="1800" dirty="0">
              <a:solidFill>
                <a:schemeClr val="bg1">
                  <a:lumMod val="85000"/>
                </a:schemeClr>
              </a:solidFill>
            </a:endParaRPr>
          </a:p>
          <a:p>
            <a:pPr marL="342900" lvl="1" indent="-342900">
              <a:buFont typeface="+mj-lt"/>
              <a:buAutoNum type="arabicPeriod"/>
            </a:pPr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Challenges and Future Directions of RA-LLMs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93DCE03-CB50-B6F6-6B07-06F47B845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Plan for this lecture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BA5E4D-28DE-3652-EE18-BAD21AE29F91}"/>
              </a:ext>
            </a:extLst>
          </p:cNvPr>
          <p:cNvSpPr txBox="1"/>
          <p:nvPr/>
        </p:nvSpPr>
        <p:spPr>
          <a:xfrm>
            <a:off x="523777" y="4891047"/>
            <a:ext cx="8390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RAG meet LLMS: Towards Retrieval-Augmented LLMS Tutorial @ KDD 24 - </a:t>
            </a:r>
            <a:r>
              <a:rPr lang="en-US" sz="1000" dirty="0">
                <a:solidFill>
                  <a:schemeClr val="tx1"/>
                </a:solidFill>
                <a:latin typeface="+mn-lt"/>
                <a:hlinkClick r:id="rId3"/>
              </a:rPr>
              <a:t>https://advanced-recommender-systems.github.io/RAG-Meets-LLMs/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080569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DACCE5-832B-202D-ACF8-7138722773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DF43D30-C2F1-48F3-9268-A85CA35DD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7C0A7E-C1CE-7304-0248-8D0C877F38C4}"/>
              </a:ext>
            </a:extLst>
          </p:cNvPr>
          <p:cNvSpPr txBox="1"/>
          <p:nvPr/>
        </p:nvSpPr>
        <p:spPr>
          <a:xfrm>
            <a:off x="457200" y="1196492"/>
            <a:ext cx="822960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+mj-lt"/>
              <a:buAutoNum type="arabicPeriod"/>
            </a:pPr>
            <a:r>
              <a:rPr lang="en-US" sz="1800" dirty="0">
                <a:solidFill>
                  <a:srgbClr val="00B0F0"/>
                </a:solidFill>
              </a:rPr>
              <a:t>RA-LLM architecture overview</a:t>
            </a:r>
          </a:p>
          <a:p>
            <a:pPr marL="342900" lvl="1" indent="-342900">
              <a:buFont typeface="+mj-lt"/>
              <a:buAutoNum type="arabicPeriod"/>
            </a:pPr>
            <a:endParaRPr lang="en-US" sz="1800" dirty="0">
              <a:solidFill>
                <a:schemeClr val="bg1">
                  <a:lumMod val="75000"/>
                </a:schemeClr>
              </a:solidFill>
            </a:endParaRPr>
          </a:p>
          <a:p>
            <a:pPr marL="342900" lvl="1" indent="-342900">
              <a:buFont typeface="+mj-lt"/>
              <a:buAutoNum type="arabicPeriod"/>
            </a:pPr>
            <a:endParaRPr lang="en-US" sz="1800" dirty="0">
              <a:solidFill>
                <a:schemeClr val="bg1">
                  <a:lumMod val="75000"/>
                </a:schemeClr>
              </a:solidFill>
            </a:endParaRPr>
          </a:p>
          <a:p>
            <a:pPr marL="342900" lvl="1" indent="-342900">
              <a:buFont typeface="+mj-lt"/>
              <a:buAutoNum type="arabicPeriod"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Retriever in RA-LLMs</a:t>
            </a:r>
          </a:p>
          <a:p>
            <a:pPr marL="342900" lvl="1" indent="-342900">
              <a:buFont typeface="+mj-lt"/>
              <a:buAutoNum type="arabicPeriod"/>
            </a:pPr>
            <a:endParaRPr lang="en-US" sz="1800" dirty="0">
              <a:solidFill>
                <a:schemeClr val="bg1">
                  <a:lumMod val="75000"/>
                </a:schemeClr>
              </a:solidFill>
            </a:endParaRPr>
          </a:p>
          <a:p>
            <a:pPr marL="342900" lvl="1" indent="-342900">
              <a:buFont typeface="+mj-lt"/>
              <a:buAutoNum type="arabicPeriod"/>
            </a:pPr>
            <a:endParaRPr lang="en-US" sz="1800" dirty="0">
              <a:solidFill>
                <a:schemeClr val="bg1">
                  <a:lumMod val="75000"/>
                </a:schemeClr>
              </a:solidFill>
            </a:endParaRPr>
          </a:p>
          <a:p>
            <a:pPr marL="342900" lvl="1" indent="-342900">
              <a:buFont typeface="+mj-lt"/>
              <a:buAutoNum type="arabicPeriod"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Retrieval results integration</a:t>
            </a:r>
          </a:p>
          <a:p>
            <a:pPr marL="342900" lvl="1" indent="-342900">
              <a:buFont typeface="+mj-lt"/>
              <a:buAutoNum type="arabicPeriod"/>
            </a:pPr>
            <a:endParaRPr lang="en-US" sz="1800" dirty="0">
              <a:solidFill>
                <a:schemeClr val="bg1">
                  <a:lumMod val="75000"/>
                </a:schemeClr>
              </a:solidFill>
            </a:endParaRPr>
          </a:p>
          <a:p>
            <a:pPr marL="342900" lvl="1" indent="-342900">
              <a:buFont typeface="+mj-lt"/>
              <a:buAutoNum type="arabicPeriod"/>
            </a:pPr>
            <a:endParaRPr lang="en-US" sz="1800" dirty="0">
              <a:solidFill>
                <a:schemeClr val="bg1">
                  <a:lumMod val="75000"/>
                </a:schemeClr>
              </a:solidFill>
            </a:endParaRPr>
          </a:p>
          <a:p>
            <a:pPr marL="342900" lvl="1" indent="-342900">
              <a:buFont typeface="+mj-lt"/>
              <a:buAutoNum type="arabicPeriod"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Pre/Post-retrieval techniques</a:t>
            </a:r>
            <a:endParaRPr lang="en-US" sz="18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3763FE5-4C2F-8CAA-250E-BAA5DC749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Plan for this lecture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3513CE-4D54-27F0-D490-4E4CD7641188}"/>
              </a:ext>
            </a:extLst>
          </p:cNvPr>
          <p:cNvSpPr txBox="1"/>
          <p:nvPr/>
        </p:nvSpPr>
        <p:spPr>
          <a:xfrm>
            <a:off x="523777" y="4891047"/>
            <a:ext cx="8390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RAG meet LLMS: Towards Retrieval-Augmented LLMS Tutorial @ KDD 24 - </a:t>
            </a:r>
            <a:r>
              <a:rPr lang="en-US" sz="1000" dirty="0">
                <a:solidFill>
                  <a:schemeClr val="tx1"/>
                </a:solidFill>
                <a:latin typeface="+mn-lt"/>
                <a:hlinkClick r:id="rId3"/>
              </a:rPr>
              <a:t>https://advanced-recommender-systems.github.io/RAG-Meets-LLMs/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340224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36A169-137C-FF8F-2DF2-EDA2831941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8814F-AB11-CC10-08E5-BB3935DC3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﻿RA-LLM Architecture: Standard Pipeline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FFADB0-CEA3-C7D1-146A-A45C5C508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113095-851B-8924-F290-B815599DE62C}"/>
              </a:ext>
            </a:extLst>
          </p:cNvPr>
          <p:cNvSpPr txBox="1"/>
          <p:nvPr/>
        </p:nvSpPr>
        <p:spPr>
          <a:xfrm>
            <a:off x="523777" y="4891047"/>
            <a:ext cx="8390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RAG meet LLMS: Towards Retrieval-Augmented LLMS Tutorial @ KDD 24 - </a:t>
            </a:r>
            <a:r>
              <a:rPr lang="en-US" sz="1000" dirty="0">
                <a:solidFill>
                  <a:schemeClr val="tx1"/>
                </a:solidFill>
                <a:latin typeface="+mn-lt"/>
                <a:hlinkClick r:id="rId2"/>
              </a:rPr>
              <a:t>https://advanced-recommender-systems.github.io/RAG-Meets-LLMs/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43E151-EA85-2FE8-5359-94A2A09B567D}"/>
              </a:ext>
            </a:extLst>
          </p:cNvPr>
          <p:cNvSpPr txBox="1"/>
          <p:nvPr/>
        </p:nvSpPr>
        <p:spPr>
          <a:xfrm>
            <a:off x="523777" y="1249960"/>
            <a:ext cx="55883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﻿Technical component illustration in a RA-LLM for the Q&amp;A task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97CF2F-044E-4972-5B32-8223EFB9DB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601353"/>
            <a:ext cx="7772400" cy="324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7707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9FFAF-44B1-6B1F-9F97-512F49A09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C8C7B-077B-5D15-CAC0-B56399934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﻿A Simple Retrieval-Augmented Generation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6D88AA-D8AD-A771-D4A2-6EC3D3EA2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7D69C8-3EFA-E6D4-89A5-1F4D294DED1E}"/>
              </a:ext>
            </a:extLst>
          </p:cNvPr>
          <p:cNvSpPr txBox="1"/>
          <p:nvPr/>
        </p:nvSpPr>
        <p:spPr>
          <a:xfrm>
            <a:off x="523777" y="4891047"/>
            <a:ext cx="8390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RAG meet LLMS: Towards Retrieval-Augmented LLMS Tutorial @ KDD 24 - </a:t>
            </a:r>
            <a:r>
              <a:rPr lang="en-US" sz="1000" dirty="0">
                <a:solidFill>
                  <a:schemeClr val="tx1"/>
                </a:solidFill>
                <a:latin typeface="+mn-lt"/>
                <a:hlinkClick r:id="rId2"/>
              </a:rPr>
              <a:t>https://advanced-recommender-systems.github.io/RAG-Meets-LLMs/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9700C2-8972-DC05-9DA7-E31DA37DEBC4}"/>
              </a:ext>
            </a:extLst>
          </p:cNvPr>
          <p:cNvSpPr txBox="1"/>
          <p:nvPr/>
        </p:nvSpPr>
        <p:spPr>
          <a:xfrm>
            <a:off x="523777" y="1249960"/>
            <a:ext cx="62728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﻿RAG Integration: concatenating each retrieved passage with the question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1B4646-3F59-4A9B-E0C9-14CFFFBE3871}"/>
              </a:ext>
            </a:extLst>
          </p:cNvPr>
          <p:cNvSpPr txBox="1"/>
          <p:nvPr/>
        </p:nvSpPr>
        <p:spPr>
          <a:xfrm>
            <a:off x="523777" y="4644826"/>
            <a:ext cx="52245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﻿Lewis et al. 2020. “Retrieval-Augmented Generation for Knowledge-Intensive NLP Tasks”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99C908-3D92-53A6-0435-44E51A47EE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184" y="1582114"/>
            <a:ext cx="7367631" cy="289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5194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3EA53B-F2E3-E2AE-ACB1-90C8E6DE27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D730A-117A-577D-D2A8-EDECBFB19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﻿A Simple Retrieval-Augmented Generation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F96020-1D70-D812-F566-74AACB16F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37B465-69DB-E44E-65DA-17A3939FDF4E}"/>
              </a:ext>
            </a:extLst>
          </p:cNvPr>
          <p:cNvSpPr txBox="1"/>
          <p:nvPr/>
        </p:nvSpPr>
        <p:spPr>
          <a:xfrm>
            <a:off x="523777" y="4891047"/>
            <a:ext cx="8390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RAG meet LLMS: Towards Retrieval-Augmented LLMS Tutorial @ KDD 24 - </a:t>
            </a:r>
            <a:r>
              <a:rPr lang="en-US" sz="1000" dirty="0">
                <a:solidFill>
                  <a:schemeClr val="tx1"/>
                </a:solidFill>
                <a:latin typeface="+mn-lt"/>
                <a:hlinkClick r:id="rId2"/>
              </a:rPr>
              <a:t>https://advanced-recommender-systems.github.io/RAG-Meets-LLMs/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CFB2AE-20B5-6A0B-7F60-B71555E019C4}"/>
              </a:ext>
            </a:extLst>
          </p:cNvPr>
          <p:cNvSpPr txBox="1"/>
          <p:nvPr/>
        </p:nvSpPr>
        <p:spPr>
          <a:xfrm>
            <a:off x="523777" y="1249960"/>
            <a:ext cx="18469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﻿In-Context RALM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03BDAB-798B-300E-69A1-5EAEDE66434E}"/>
              </a:ext>
            </a:extLst>
          </p:cNvPr>
          <p:cNvSpPr txBox="1"/>
          <p:nvPr/>
        </p:nvSpPr>
        <p:spPr>
          <a:xfrm>
            <a:off x="523777" y="4644826"/>
            <a:ext cx="40238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﻿Ram et al. 2023, In-Context Retrieval-Augmented Language Models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E79F04-E5FE-39BF-60C4-4E9DC418F3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557737"/>
            <a:ext cx="7772400" cy="2993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6030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18A2C7-AEB9-AE02-0F08-B2E7D863C3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BD02331-0C67-7BCF-E083-D2067B4F8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F5334E-9DC0-66A7-861B-FAD01B7B4D27}"/>
              </a:ext>
            </a:extLst>
          </p:cNvPr>
          <p:cNvSpPr txBox="1"/>
          <p:nvPr/>
        </p:nvSpPr>
        <p:spPr>
          <a:xfrm>
            <a:off x="457200" y="1196492"/>
            <a:ext cx="822960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+mj-lt"/>
              <a:buAutoNum type="arabicPeriod"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RA-LLM architecture overview</a:t>
            </a:r>
          </a:p>
          <a:p>
            <a:pPr marL="342900" lvl="1" indent="-342900">
              <a:buFont typeface="+mj-lt"/>
              <a:buAutoNum type="arabicPeriod"/>
            </a:pPr>
            <a:endParaRPr lang="en-US" sz="1800" dirty="0">
              <a:solidFill>
                <a:schemeClr val="bg1">
                  <a:lumMod val="75000"/>
                </a:schemeClr>
              </a:solidFill>
            </a:endParaRPr>
          </a:p>
          <a:p>
            <a:pPr marL="342900" lvl="1" indent="-342900">
              <a:buFont typeface="+mj-lt"/>
              <a:buAutoNum type="arabicPeriod"/>
            </a:pPr>
            <a:endParaRPr lang="en-US" sz="1800" dirty="0">
              <a:solidFill>
                <a:schemeClr val="bg1">
                  <a:lumMod val="75000"/>
                </a:schemeClr>
              </a:solidFill>
            </a:endParaRPr>
          </a:p>
          <a:p>
            <a:pPr marL="342900" lvl="1" indent="-342900">
              <a:buFont typeface="+mj-lt"/>
              <a:buAutoNum type="arabicPeriod"/>
            </a:pPr>
            <a:r>
              <a:rPr lang="en-US" sz="1800" dirty="0">
                <a:solidFill>
                  <a:srgbClr val="00B0F0"/>
                </a:solidFill>
              </a:rPr>
              <a:t>Retriever in RA-LLMs</a:t>
            </a:r>
          </a:p>
          <a:p>
            <a:pPr marL="342900" lvl="1" indent="-342900">
              <a:buFont typeface="+mj-lt"/>
              <a:buAutoNum type="arabicPeriod"/>
            </a:pPr>
            <a:endParaRPr lang="en-US" sz="1800" dirty="0">
              <a:solidFill>
                <a:schemeClr val="bg1">
                  <a:lumMod val="75000"/>
                </a:schemeClr>
              </a:solidFill>
            </a:endParaRPr>
          </a:p>
          <a:p>
            <a:pPr marL="342900" lvl="1" indent="-342900">
              <a:buFont typeface="+mj-lt"/>
              <a:buAutoNum type="arabicPeriod"/>
            </a:pPr>
            <a:endParaRPr lang="en-US" sz="1800" dirty="0">
              <a:solidFill>
                <a:schemeClr val="bg1">
                  <a:lumMod val="75000"/>
                </a:schemeClr>
              </a:solidFill>
            </a:endParaRPr>
          </a:p>
          <a:p>
            <a:pPr marL="342900" lvl="1" indent="-342900">
              <a:buFont typeface="+mj-lt"/>
              <a:buAutoNum type="arabicPeriod"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Retrieval results integration</a:t>
            </a:r>
          </a:p>
          <a:p>
            <a:pPr marL="342900" lvl="1" indent="-342900">
              <a:buFont typeface="+mj-lt"/>
              <a:buAutoNum type="arabicPeriod"/>
            </a:pPr>
            <a:endParaRPr lang="en-US" sz="1800" dirty="0">
              <a:solidFill>
                <a:schemeClr val="bg1">
                  <a:lumMod val="75000"/>
                </a:schemeClr>
              </a:solidFill>
            </a:endParaRPr>
          </a:p>
          <a:p>
            <a:pPr marL="342900" lvl="1" indent="-342900">
              <a:buFont typeface="+mj-lt"/>
              <a:buAutoNum type="arabicPeriod"/>
            </a:pPr>
            <a:endParaRPr lang="en-US" sz="1800" dirty="0">
              <a:solidFill>
                <a:schemeClr val="bg1">
                  <a:lumMod val="75000"/>
                </a:schemeClr>
              </a:solidFill>
            </a:endParaRPr>
          </a:p>
          <a:p>
            <a:pPr marL="342900" lvl="1" indent="-342900">
              <a:buFont typeface="+mj-lt"/>
              <a:buAutoNum type="arabicPeriod"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Pre/Post-retrieval techniques</a:t>
            </a:r>
            <a:endParaRPr lang="en-US" sz="18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719303A-FAD7-B1DB-0CA4-E860E6738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Plan for this lecture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6B4D87-153E-ACD2-0C76-7C54BF04EDC4}"/>
              </a:ext>
            </a:extLst>
          </p:cNvPr>
          <p:cNvSpPr txBox="1"/>
          <p:nvPr/>
        </p:nvSpPr>
        <p:spPr>
          <a:xfrm>
            <a:off x="523777" y="4891047"/>
            <a:ext cx="8390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RAG meet LLMS: Towards Retrieval-Augmented LLMS Tutorial @ KDD 24 - </a:t>
            </a:r>
            <a:r>
              <a:rPr lang="en-US" sz="1000" dirty="0">
                <a:solidFill>
                  <a:schemeClr val="tx1"/>
                </a:solidFill>
                <a:latin typeface="+mn-lt"/>
                <a:hlinkClick r:id="rId3"/>
              </a:rPr>
              <a:t>https://advanced-recommender-systems.github.io/RAG-Meets-LLMs/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764816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B39D30-3229-0632-AB08-4714B080E3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C408D-3F94-B9CE-23D4-C79F77FEF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﻿RA-LLM Architecture: Retriever Types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35D76C-A9DD-204F-44E6-27F122C1C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023886-4259-A821-2614-F41BE5053381}"/>
              </a:ext>
            </a:extLst>
          </p:cNvPr>
          <p:cNvSpPr txBox="1"/>
          <p:nvPr/>
        </p:nvSpPr>
        <p:spPr>
          <a:xfrm>
            <a:off x="523777" y="4891047"/>
            <a:ext cx="8390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RAG meet LLMS: Towards Retrieval-Augmented LLMS Tutorial @ KDD 24 - </a:t>
            </a:r>
            <a:r>
              <a:rPr lang="en-US" sz="1000" dirty="0">
                <a:solidFill>
                  <a:schemeClr val="tx1"/>
                </a:solidFill>
                <a:latin typeface="+mn-lt"/>
                <a:hlinkClick r:id="rId2"/>
              </a:rPr>
              <a:t>https://advanced-recommender-systems.github.io/RAG-Meets-LLMs/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642A50-55C3-2A66-603E-BBD54CBD3A65}"/>
              </a:ext>
            </a:extLst>
          </p:cNvPr>
          <p:cNvSpPr txBox="1"/>
          <p:nvPr/>
        </p:nvSpPr>
        <p:spPr>
          <a:xfrm>
            <a:off x="523777" y="1249960"/>
            <a:ext cx="5702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﻿Different types of retriever deliver different generation performance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6350C6-2432-2C64-341F-338574A95398}"/>
              </a:ext>
            </a:extLst>
          </p:cNvPr>
          <p:cNvSpPr txBox="1"/>
          <p:nvPr/>
        </p:nvSpPr>
        <p:spPr>
          <a:xfrm>
            <a:off x="523777" y="4644826"/>
            <a:ext cx="40238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﻿Ram et al. 2023, In-Context Retrieval-Augmented Language Models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BA3CDA-617B-2FD0-3408-1293E7D25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088866"/>
            <a:ext cx="3710447" cy="23097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6AE1A1-7197-EE4C-5398-13EF14572D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6355" y="1720410"/>
            <a:ext cx="3619500" cy="275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9757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483FAD-BEAF-BA78-9799-1D96A211BF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03216-E70B-2E97-2154-DEB358442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﻿Dense </a:t>
            </a:r>
            <a:r>
              <a:rPr lang="en-US" dirty="0" err="1"/>
              <a:t>v.s</a:t>
            </a:r>
            <a:r>
              <a:rPr lang="en-US" dirty="0"/>
              <a:t>. Sparse Retrievers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356F2B-D66F-A8E4-BACC-6B7736859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5AFC99-CA62-CD66-38D3-5853FA61BC0C}"/>
              </a:ext>
            </a:extLst>
          </p:cNvPr>
          <p:cNvSpPr txBox="1"/>
          <p:nvPr/>
        </p:nvSpPr>
        <p:spPr>
          <a:xfrm>
            <a:off x="523777" y="4891047"/>
            <a:ext cx="8390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RAG meet LLMS: Towards Retrieval-Augmented LLMS Tutorial @ KDD 24 - </a:t>
            </a:r>
            <a:r>
              <a:rPr lang="en-US" sz="1000" dirty="0">
                <a:solidFill>
                  <a:schemeClr val="tx1"/>
                </a:solidFill>
                <a:latin typeface="+mn-lt"/>
                <a:hlinkClick r:id="rId2"/>
              </a:rPr>
              <a:t>https://advanced-recommender-systems.github.io/RAG-Meets-LLMs/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AC5512-7EAA-0886-754E-858842099E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642" y="1127215"/>
            <a:ext cx="8016715" cy="361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436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4E6928-64EE-EB7E-9C09-2D1FF338F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7411657-6704-BFD3-3475-1C264B775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9729BF-3261-03C1-6A2F-B876A6BE1865}"/>
              </a:ext>
            </a:extLst>
          </p:cNvPr>
          <p:cNvSpPr txBox="1"/>
          <p:nvPr/>
        </p:nvSpPr>
        <p:spPr>
          <a:xfrm>
            <a:off x="457200" y="1196492"/>
            <a:ext cx="822960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+mj-lt"/>
              <a:buAutoNum type="arabicPeriod"/>
            </a:pPr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﻿</a:t>
            </a:r>
            <a:r>
              <a:rPr lang="en-US" sz="1800" dirty="0">
                <a:solidFill>
                  <a:schemeClr val="bg2"/>
                </a:solidFill>
              </a:rPr>
              <a:t>Introduction of Retrieval Augmented Large Language Models (RA LLMs)</a:t>
            </a:r>
          </a:p>
          <a:p>
            <a:pPr marL="342900" lvl="1" indent="-342900">
              <a:buFont typeface="+mj-lt"/>
              <a:buAutoNum type="arabicPeriod"/>
            </a:pPr>
            <a:endParaRPr lang="en-US" sz="1800" dirty="0">
              <a:solidFill>
                <a:schemeClr val="bg1">
                  <a:lumMod val="85000"/>
                </a:schemeClr>
              </a:solidFill>
            </a:endParaRPr>
          </a:p>
          <a:p>
            <a:pPr marL="342900" lvl="1" indent="-342900">
              <a:buFont typeface="+mj-lt"/>
              <a:buAutoNum type="arabicPeriod"/>
            </a:pPr>
            <a:endParaRPr lang="en-US" sz="1800" dirty="0">
              <a:solidFill>
                <a:schemeClr val="bg1">
                  <a:lumMod val="85000"/>
                </a:schemeClr>
              </a:solidFill>
            </a:endParaRPr>
          </a:p>
          <a:p>
            <a:pPr marL="342900" lvl="1" indent="-342900">
              <a:buFont typeface="+mj-lt"/>
              <a:buAutoNum type="arabicPeriod"/>
            </a:pPr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Architecture of RA-LLMs and Main Modules</a:t>
            </a:r>
          </a:p>
          <a:p>
            <a:pPr marL="342900" lvl="1" indent="-342900">
              <a:buFont typeface="+mj-lt"/>
              <a:buAutoNum type="arabicPeriod"/>
            </a:pPr>
            <a:endParaRPr lang="en-US" sz="1800" dirty="0">
              <a:solidFill>
                <a:schemeClr val="bg1">
                  <a:lumMod val="85000"/>
                </a:schemeClr>
              </a:solidFill>
            </a:endParaRPr>
          </a:p>
          <a:p>
            <a:pPr marL="342900" lvl="1" indent="-342900">
              <a:buFont typeface="+mj-lt"/>
              <a:buAutoNum type="arabicPeriod"/>
            </a:pPr>
            <a:endParaRPr lang="en-US" sz="1800" dirty="0">
              <a:solidFill>
                <a:schemeClr val="bg1">
                  <a:lumMod val="85000"/>
                </a:schemeClr>
              </a:solidFill>
            </a:endParaRPr>
          </a:p>
          <a:p>
            <a:pPr marL="342900" lvl="1" indent="-342900">
              <a:buFont typeface="+mj-lt"/>
              <a:buAutoNum type="arabicPeriod"/>
            </a:pPr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Learning Approach of RA-LLMs</a:t>
            </a:r>
          </a:p>
          <a:p>
            <a:pPr marL="342900" lvl="1" indent="-342900">
              <a:buFont typeface="+mj-lt"/>
              <a:buAutoNum type="arabicPeriod"/>
            </a:pPr>
            <a:endParaRPr lang="en-US" sz="1800" dirty="0">
              <a:solidFill>
                <a:schemeClr val="bg1">
                  <a:lumMod val="85000"/>
                </a:schemeClr>
              </a:solidFill>
            </a:endParaRPr>
          </a:p>
          <a:p>
            <a:pPr marL="342900" lvl="1" indent="-342900">
              <a:buFont typeface="+mj-lt"/>
              <a:buAutoNum type="arabicPeriod"/>
            </a:pPr>
            <a:endParaRPr lang="en-US" sz="1800" dirty="0">
              <a:solidFill>
                <a:schemeClr val="bg1">
                  <a:lumMod val="85000"/>
                </a:schemeClr>
              </a:solidFill>
            </a:endParaRPr>
          </a:p>
          <a:p>
            <a:pPr marL="342900" lvl="1" indent="-342900">
              <a:buFont typeface="+mj-lt"/>
              <a:buAutoNum type="arabicPeriod"/>
            </a:pPr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Challenges and Future Directions of RA-LLMs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AC2FACB-AB11-2361-C0B0-21860D1EE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Plan for this lecture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13407D-6967-B510-0C15-5DD879196A89}"/>
              </a:ext>
            </a:extLst>
          </p:cNvPr>
          <p:cNvSpPr txBox="1"/>
          <p:nvPr/>
        </p:nvSpPr>
        <p:spPr>
          <a:xfrm>
            <a:off x="523777" y="4891047"/>
            <a:ext cx="8390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RAG meet LLMS: Towards Retrieval-Augmented LLMS Tutorial @ KDD 24 - </a:t>
            </a:r>
            <a:r>
              <a:rPr lang="en-US" sz="1000" dirty="0">
                <a:solidFill>
                  <a:schemeClr val="tx1"/>
                </a:solidFill>
                <a:latin typeface="+mn-lt"/>
                <a:hlinkClick r:id="rId3"/>
              </a:rPr>
              <a:t>https://advanced-recommender-systems.github.io/RAG-Meets-LLMs/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998707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14E67D-167B-8064-4646-315D4EC988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46235-C213-12E9-A4F9-80133B51B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﻿Dense </a:t>
            </a:r>
            <a:r>
              <a:rPr lang="en-US" dirty="0" err="1"/>
              <a:t>v.s</a:t>
            </a:r>
            <a:r>
              <a:rPr lang="en-US" dirty="0"/>
              <a:t>. Sparse Retrievers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30AECC-F713-E115-5F0D-FB9AD5BCE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9BA9C6-02D5-7097-7CB7-8E9CBA69F990}"/>
              </a:ext>
            </a:extLst>
          </p:cNvPr>
          <p:cNvSpPr txBox="1"/>
          <p:nvPr/>
        </p:nvSpPr>
        <p:spPr>
          <a:xfrm>
            <a:off x="523777" y="4891047"/>
            <a:ext cx="8390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RAG meet LLMS: Towards Retrieval-Augmented LLMS Tutorial @ KDD 24 - </a:t>
            </a:r>
            <a:r>
              <a:rPr lang="en-US" sz="1000" dirty="0">
                <a:solidFill>
                  <a:schemeClr val="tx1"/>
                </a:solidFill>
                <a:latin typeface="+mn-lt"/>
                <a:hlinkClick r:id="rId2"/>
              </a:rPr>
              <a:t>https://advanced-recommender-systems.github.io/RAG-Meets-LLMs/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1CEA82-E87B-23BA-02D4-5C6B7AAA9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369" y="1038499"/>
            <a:ext cx="7967261" cy="360045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85AB74F-4AB8-9213-BD40-9EA228454EF4}"/>
              </a:ext>
            </a:extLst>
          </p:cNvPr>
          <p:cNvSpPr/>
          <p:nvPr/>
        </p:nvSpPr>
        <p:spPr>
          <a:xfrm>
            <a:off x="8153400" y="4511040"/>
            <a:ext cx="293914" cy="2351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5373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471EDC-4F93-26E3-17A0-C9D1C9DC5E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D6BD5-58F2-E1A3-3674-4797294BD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﻿Task-Specific Pre-trained Retriever (Supervised)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836BFE-8091-E99F-2447-03F1A5A6A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A00E39-0EC0-F00F-F5BB-F2B2F8356E8D}"/>
              </a:ext>
            </a:extLst>
          </p:cNvPr>
          <p:cNvSpPr txBox="1"/>
          <p:nvPr/>
        </p:nvSpPr>
        <p:spPr>
          <a:xfrm>
            <a:off x="523777" y="4891047"/>
            <a:ext cx="8390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RAG meet LLMS: Towards Retrieval-Augmented LLMS Tutorial @ KDD 24 - </a:t>
            </a:r>
            <a:r>
              <a:rPr lang="en-US" sz="1000" dirty="0">
                <a:solidFill>
                  <a:schemeClr val="tx1"/>
                </a:solidFill>
                <a:latin typeface="+mn-lt"/>
                <a:hlinkClick r:id="rId2"/>
              </a:rPr>
              <a:t>https://advanced-recommender-systems.github.io/RAG-Meets-LLMs/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1D757D1-FEBF-5DB3-BDD6-E1295EC54918}"/>
              </a:ext>
            </a:extLst>
          </p:cNvPr>
          <p:cNvSpPr/>
          <p:nvPr/>
        </p:nvSpPr>
        <p:spPr>
          <a:xfrm>
            <a:off x="8153400" y="4511040"/>
            <a:ext cx="293914" cy="2351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19873F-AF96-61B8-6AC4-31B1D4CF8F1F}"/>
              </a:ext>
            </a:extLst>
          </p:cNvPr>
          <p:cNvSpPr txBox="1"/>
          <p:nvPr/>
        </p:nvSpPr>
        <p:spPr>
          <a:xfrm>
            <a:off x="523777" y="1249960"/>
            <a:ext cx="64347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﻿Dense Passage Retriever (DPR): </a:t>
            </a:r>
            <a:r>
              <a:rPr lang="en-US" dirty="0"/>
              <a:t>Pretrained for Question Answering (QA)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36049E-F928-8CFF-8250-8937E3263BC4}"/>
              </a:ext>
            </a:extLst>
          </p:cNvPr>
          <p:cNvSpPr txBox="1"/>
          <p:nvPr/>
        </p:nvSpPr>
        <p:spPr>
          <a:xfrm>
            <a:off x="534713" y="4618793"/>
            <a:ext cx="51748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﻿</a:t>
            </a:r>
            <a:r>
              <a:rPr lang="en-US" sz="1000" dirty="0" err="1"/>
              <a:t>Karpukhin</a:t>
            </a:r>
            <a:r>
              <a:rPr lang="en-US" sz="1000" dirty="0"/>
              <a:t> et al. 2020. “Dense Passage Retrieval for Open-Domain Question Answering”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A428FA-0A9D-6EA6-3390-8BD1F5CE3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2596" y="1802891"/>
            <a:ext cx="6138808" cy="2363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2127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101311-FCF4-3741-746A-20F56CEC0A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52A9D-12C5-4E1F-8B88-27AC8EB8C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﻿Task-Specific Pre-trained Retriever (Supervised)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851EAB-5D72-8591-05A0-DDC9BB5CC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C9D220-2302-DDE0-C75D-4AB55B7F9511}"/>
              </a:ext>
            </a:extLst>
          </p:cNvPr>
          <p:cNvSpPr txBox="1"/>
          <p:nvPr/>
        </p:nvSpPr>
        <p:spPr>
          <a:xfrm>
            <a:off x="523777" y="4891047"/>
            <a:ext cx="8390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RAG meet LLMS: Towards Retrieval-Augmented LLMS Tutorial @ KDD 24 - </a:t>
            </a:r>
            <a:r>
              <a:rPr lang="en-US" sz="1000" dirty="0">
                <a:solidFill>
                  <a:schemeClr val="tx1"/>
                </a:solidFill>
                <a:latin typeface="+mn-lt"/>
                <a:hlinkClick r:id="rId2"/>
              </a:rPr>
              <a:t>https://advanced-recommender-systems.github.io/RAG-Meets-LLMs/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8E3DDE7-9097-26A1-0D4A-E93F122E8628}"/>
              </a:ext>
            </a:extLst>
          </p:cNvPr>
          <p:cNvSpPr/>
          <p:nvPr/>
        </p:nvSpPr>
        <p:spPr>
          <a:xfrm>
            <a:off x="8153400" y="4511040"/>
            <a:ext cx="293914" cy="2351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66FDB6-5947-C4B6-E3BA-4D5C34505731}"/>
              </a:ext>
            </a:extLst>
          </p:cNvPr>
          <p:cNvSpPr txBox="1"/>
          <p:nvPr/>
        </p:nvSpPr>
        <p:spPr>
          <a:xfrm>
            <a:off x="523777" y="1249960"/>
            <a:ext cx="64347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﻿Dense Passage Retriever (DPR): </a:t>
            </a:r>
            <a:r>
              <a:rPr lang="en-US" dirty="0"/>
              <a:t>Pretrained for Question Answering (QA)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26703F-89AE-6571-6B81-DFBB1AE8B3F5}"/>
              </a:ext>
            </a:extLst>
          </p:cNvPr>
          <p:cNvSpPr txBox="1"/>
          <p:nvPr/>
        </p:nvSpPr>
        <p:spPr>
          <a:xfrm>
            <a:off x="534713" y="4618793"/>
            <a:ext cx="51748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﻿</a:t>
            </a:r>
            <a:r>
              <a:rPr lang="en-US" sz="1000" dirty="0" err="1"/>
              <a:t>Karpukhin</a:t>
            </a:r>
            <a:r>
              <a:rPr lang="en-US" sz="1000" dirty="0"/>
              <a:t> et al. 2020. “Dense Passage Retrieval for Open-Domain Question Answering”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A2F600-AF59-64D5-4465-F691B81C2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0017" y="1567921"/>
            <a:ext cx="6783966" cy="299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6988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E6D2D2-1633-2330-4ACD-966F83DDD7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80FB2-FC23-457B-B24D-B15B65C18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﻿General-Purpose Pre-trained Retriever (Unsupervised)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E4351C-9E7D-3F45-25DF-D32710E7C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5D5788-EF59-9144-0837-3C99F250390B}"/>
              </a:ext>
            </a:extLst>
          </p:cNvPr>
          <p:cNvSpPr txBox="1"/>
          <p:nvPr/>
        </p:nvSpPr>
        <p:spPr>
          <a:xfrm>
            <a:off x="523777" y="4891047"/>
            <a:ext cx="8390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RAG meet LLMS: Towards Retrieval-Augmented LLMS Tutorial @ KDD 24 - </a:t>
            </a:r>
            <a:r>
              <a:rPr lang="en-US" sz="1000" dirty="0">
                <a:solidFill>
                  <a:schemeClr val="tx1"/>
                </a:solidFill>
                <a:latin typeface="+mn-lt"/>
                <a:hlinkClick r:id="rId2"/>
              </a:rPr>
              <a:t>https://advanced-recommender-systems.github.io/RAG-Meets-LLMs/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2861674-1C3B-BA5C-90F2-010CB7110CFB}"/>
              </a:ext>
            </a:extLst>
          </p:cNvPr>
          <p:cNvSpPr/>
          <p:nvPr/>
        </p:nvSpPr>
        <p:spPr>
          <a:xfrm>
            <a:off x="8153400" y="4511040"/>
            <a:ext cx="293914" cy="2351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DC32C7-171E-3396-4462-D10D4077C9C4}"/>
              </a:ext>
            </a:extLst>
          </p:cNvPr>
          <p:cNvSpPr txBox="1"/>
          <p:nvPr/>
        </p:nvSpPr>
        <p:spPr>
          <a:xfrm>
            <a:off x="523777" y="1058368"/>
            <a:ext cx="45223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﻿</a:t>
            </a:r>
            <a:r>
              <a:rPr lang="en-US" b="1" dirty="0"/>
              <a:t>Contriever</a:t>
            </a:r>
            <a:r>
              <a:rPr lang="en-US" dirty="0"/>
              <a:t>: Pre-trained with unsupervised learning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B99DAC-9189-5068-1FC1-04C1AF75BEF5}"/>
              </a:ext>
            </a:extLst>
          </p:cNvPr>
          <p:cNvSpPr txBox="1"/>
          <p:nvPr/>
        </p:nvSpPr>
        <p:spPr>
          <a:xfrm>
            <a:off x="534713" y="4618793"/>
            <a:ext cx="52453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﻿</a:t>
            </a:r>
            <a:r>
              <a:rPr lang="en-US" sz="1000" dirty="0" err="1"/>
              <a:t>Izacard</a:t>
            </a:r>
            <a:r>
              <a:rPr lang="en-US" sz="1000" dirty="0"/>
              <a:t> et al. 2022. “Unsupervised Dense Information Retrieval with Contrastive Learning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B2D09F-9B08-F78C-18BE-1D47D3931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137" y="1474505"/>
            <a:ext cx="7436220" cy="3092941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1365668-E4B4-5E34-2AAB-275EEECD61F6}"/>
              </a:ext>
            </a:extLst>
          </p:cNvPr>
          <p:cNvSpPr/>
          <p:nvPr/>
        </p:nvSpPr>
        <p:spPr>
          <a:xfrm>
            <a:off x="864137" y="1366145"/>
            <a:ext cx="4578720" cy="2449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6147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AD9FB7-86BE-286A-E67D-EC182F3BC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BC14E-243C-5DC6-4CF2-DF1B0E531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﻿DPR &amp; Contriever Performance on </a:t>
            </a:r>
            <a:r>
              <a:rPr lang="en-US" sz="2600" dirty="0" err="1"/>
              <a:t>OpenQA</a:t>
            </a:r>
            <a:r>
              <a:rPr lang="en-US" sz="2600" dirty="0"/>
              <a:t> Tasks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0324CF-1CA8-228B-D236-8126917B9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02B2D9-64D3-72CC-CB39-1D8733A0B7E1}"/>
              </a:ext>
            </a:extLst>
          </p:cNvPr>
          <p:cNvSpPr txBox="1"/>
          <p:nvPr/>
        </p:nvSpPr>
        <p:spPr>
          <a:xfrm>
            <a:off x="523777" y="4891047"/>
            <a:ext cx="8390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RAG meet LLMS: Towards Retrieval-Augmented LLMS Tutorial @ KDD 24 - </a:t>
            </a:r>
            <a:r>
              <a:rPr lang="en-US" sz="1000" dirty="0">
                <a:solidFill>
                  <a:schemeClr val="tx1"/>
                </a:solidFill>
                <a:latin typeface="+mn-lt"/>
                <a:hlinkClick r:id="rId2"/>
              </a:rPr>
              <a:t>https://advanced-recommender-systems.github.io/RAG-Meets-LLMs/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7F156E0-A871-7CBC-BC07-B4843AF0E28C}"/>
              </a:ext>
            </a:extLst>
          </p:cNvPr>
          <p:cNvSpPr/>
          <p:nvPr/>
        </p:nvSpPr>
        <p:spPr>
          <a:xfrm>
            <a:off x="8153400" y="4511040"/>
            <a:ext cx="293914" cy="2351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EC9C3C0-DABB-4CC5-1A1D-CB6AAD261E4C}"/>
              </a:ext>
            </a:extLst>
          </p:cNvPr>
          <p:cNvSpPr/>
          <p:nvPr/>
        </p:nvSpPr>
        <p:spPr>
          <a:xfrm>
            <a:off x="864137" y="1366145"/>
            <a:ext cx="4578720" cy="2449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792B58-13CE-E6AD-33F7-A383B0F859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047947"/>
            <a:ext cx="8229600" cy="369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2225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54A259-F7CC-4AB3-2447-F7ACAD45A7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6041A-B19F-099F-EDF8-5C5706996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﻿Task-Specific Pre-trained Retriever (Unsupervised)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B7713B-2DAB-BAE8-4F5A-F3FBD4B0E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4E7DF0-D733-5D60-D1A9-1DA19DACED8E}"/>
              </a:ext>
            </a:extLst>
          </p:cNvPr>
          <p:cNvSpPr txBox="1"/>
          <p:nvPr/>
        </p:nvSpPr>
        <p:spPr>
          <a:xfrm>
            <a:off x="523777" y="4891047"/>
            <a:ext cx="8390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RAG meet LLMS: Towards Retrieval-Augmented LLMS Tutorial @ KDD 24 - </a:t>
            </a:r>
            <a:r>
              <a:rPr lang="en-US" sz="1000" dirty="0">
                <a:solidFill>
                  <a:schemeClr val="tx1"/>
                </a:solidFill>
                <a:latin typeface="+mn-lt"/>
                <a:hlinkClick r:id="rId2"/>
              </a:rPr>
              <a:t>https://advanced-recommender-systems.github.io/RAG-Meets-LLMs/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B0276EC-D9E0-ABB5-953E-B1BA4C1E713F}"/>
              </a:ext>
            </a:extLst>
          </p:cNvPr>
          <p:cNvSpPr/>
          <p:nvPr/>
        </p:nvSpPr>
        <p:spPr>
          <a:xfrm>
            <a:off x="8153400" y="4511040"/>
            <a:ext cx="293914" cy="2351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D66AAF3-A0F9-FA22-6511-FC00348710DC}"/>
              </a:ext>
            </a:extLst>
          </p:cNvPr>
          <p:cNvSpPr/>
          <p:nvPr/>
        </p:nvSpPr>
        <p:spPr>
          <a:xfrm>
            <a:off x="864137" y="1366145"/>
            <a:ext cx="4578720" cy="2449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B05D03-3408-3902-806E-B700EEB74F67}"/>
              </a:ext>
            </a:extLst>
          </p:cNvPr>
          <p:cNvSpPr txBox="1"/>
          <p:nvPr/>
        </p:nvSpPr>
        <p:spPr>
          <a:xfrm>
            <a:off x="523778" y="1058368"/>
            <a:ext cx="839043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﻿</a:t>
            </a:r>
            <a:r>
              <a:rPr lang="en-US" sz="1300" b="1" dirty="0"/>
              <a:t>Spider</a:t>
            </a:r>
            <a:r>
              <a:rPr lang="en-US" sz="1300" dirty="0"/>
              <a:t> (Span-based unsupervised dense retriever)</a:t>
            </a:r>
          </a:p>
          <a:p>
            <a:pPr lvl="2"/>
            <a:r>
              <a:rPr lang="en-US" sz="1300" dirty="0"/>
              <a:t>	</a:t>
            </a:r>
            <a:r>
              <a:rPr lang="en-US" sz="1300" b="1" dirty="0"/>
              <a:t>Recurring Span Retrieval</a:t>
            </a:r>
            <a:r>
              <a:rPr lang="en-US" sz="1300" dirty="0"/>
              <a:t>: It is based on the notion of recurring spans within a document: 	given two paragraphs with the same recurring span, we construct a query from one of the 	paragraphs, while the other is taken as the target for retrieval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50CC9A-9237-DCE0-9481-1C1FA6AE6A5D}"/>
              </a:ext>
            </a:extLst>
          </p:cNvPr>
          <p:cNvSpPr txBox="1"/>
          <p:nvPr/>
        </p:nvSpPr>
        <p:spPr>
          <a:xfrm>
            <a:off x="534713" y="4662338"/>
            <a:ext cx="40735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﻿Ram et al., 2022, Learning to Retrieve Passages without Supervision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F953EB-410B-B77E-FD92-48BF35F6F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896" y="2001964"/>
            <a:ext cx="7038207" cy="266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2792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BC7DE9-191F-1D28-65A0-9165337547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0D86B-01DA-6194-CEE2-839E2967C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﻿Task-Specific Pre-trained Retriever (Unsupervised)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C4FB3C-FBAE-BEF1-F901-D5B48D35C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E27458-74A0-3EF3-CB87-A795BCD1374E}"/>
              </a:ext>
            </a:extLst>
          </p:cNvPr>
          <p:cNvSpPr txBox="1"/>
          <p:nvPr/>
        </p:nvSpPr>
        <p:spPr>
          <a:xfrm>
            <a:off x="523777" y="4891047"/>
            <a:ext cx="8390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RAG meet LLMS: Towards Retrieval-Augmented LLMS Tutorial @ KDD 24 - </a:t>
            </a:r>
            <a:r>
              <a:rPr lang="en-US" sz="1000" dirty="0">
                <a:solidFill>
                  <a:schemeClr val="tx1"/>
                </a:solidFill>
                <a:latin typeface="+mn-lt"/>
                <a:hlinkClick r:id="rId2"/>
              </a:rPr>
              <a:t>https://advanced-recommender-systems.github.io/RAG-Meets-LLMs/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6C2553D-5BEB-499A-69C4-2F1F30D51BE8}"/>
              </a:ext>
            </a:extLst>
          </p:cNvPr>
          <p:cNvSpPr/>
          <p:nvPr/>
        </p:nvSpPr>
        <p:spPr>
          <a:xfrm>
            <a:off x="8153400" y="4511040"/>
            <a:ext cx="293914" cy="2351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5FA928B-8570-61C6-21CB-C35838B6C70C}"/>
              </a:ext>
            </a:extLst>
          </p:cNvPr>
          <p:cNvSpPr/>
          <p:nvPr/>
        </p:nvSpPr>
        <p:spPr>
          <a:xfrm>
            <a:off x="864137" y="1366145"/>
            <a:ext cx="4578720" cy="2449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C8BEBF-7986-408F-EAD1-D4EEB06DEC8B}"/>
              </a:ext>
            </a:extLst>
          </p:cNvPr>
          <p:cNvSpPr txBox="1"/>
          <p:nvPr/>
        </p:nvSpPr>
        <p:spPr>
          <a:xfrm>
            <a:off x="523778" y="1058368"/>
            <a:ext cx="839043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﻿Learning and results of Spider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A32C71-3FFD-90CB-6577-5413FE3C5093}"/>
              </a:ext>
            </a:extLst>
          </p:cNvPr>
          <p:cNvSpPr txBox="1"/>
          <p:nvPr/>
        </p:nvSpPr>
        <p:spPr>
          <a:xfrm>
            <a:off x="534713" y="4662338"/>
            <a:ext cx="40735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﻿Ram et al., 2022, Learning to Retrieve Passages without Supervision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74E00A-D733-4AFD-8842-7A54CFD6D6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720" y="1460716"/>
            <a:ext cx="8292559" cy="3056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4855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3C4DAE-7751-1583-D5C7-0AFBC397F6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4BA1C2B6-F09E-198B-C9B7-E91D5130C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E75D6D-FFC2-FE6A-1BB4-6E70F1AB618B}"/>
              </a:ext>
            </a:extLst>
          </p:cNvPr>
          <p:cNvSpPr txBox="1"/>
          <p:nvPr/>
        </p:nvSpPr>
        <p:spPr>
          <a:xfrm>
            <a:off x="457200" y="1196492"/>
            <a:ext cx="822960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+mj-lt"/>
              <a:buAutoNum type="arabicPeriod"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RA-LLM architecture overview</a:t>
            </a:r>
          </a:p>
          <a:p>
            <a:pPr marL="342900" lvl="1" indent="-342900">
              <a:buFont typeface="+mj-lt"/>
              <a:buAutoNum type="arabicPeriod"/>
            </a:pPr>
            <a:endParaRPr lang="en-US" sz="1800" dirty="0">
              <a:solidFill>
                <a:schemeClr val="bg1">
                  <a:lumMod val="75000"/>
                </a:schemeClr>
              </a:solidFill>
            </a:endParaRPr>
          </a:p>
          <a:p>
            <a:pPr marL="342900" lvl="1" indent="-342900">
              <a:buFont typeface="+mj-lt"/>
              <a:buAutoNum type="arabicPeriod"/>
            </a:pPr>
            <a:endParaRPr lang="en-US" sz="1800" dirty="0">
              <a:solidFill>
                <a:schemeClr val="bg1">
                  <a:lumMod val="75000"/>
                </a:schemeClr>
              </a:solidFill>
            </a:endParaRPr>
          </a:p>
          <a:p>
            <a:pPr marL="342900" lvl="1" indent="-342900">
              <a:buFont typeface="+mj-lt"/>
              <a:buAutoNum type="arabicPeriod"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Retriever in RA-LLMs</a:t>
            </a:r>
          </a:p>
          <a:p>
            <a:pPr marL="342900" lvl="1" indent="-342900">
              <a:buFont typeface="+mj-lt"/>
              <a:buAutoNum type="arabicPeriod"/>
            </a:pPr>
            <a:endParaRPr lang="en-US" sz="1800" dirty="0">
              <a:solidFill>
                <a:schemeClr val="bg1">
                  <a:lumMod val="75000"/>
                </a:schemeClr>
              </a:solidFill>
            </a:endParaRPr>
          </a:p>
          <a:p>
            <a:pPr marL="342900" lvl="1" indent="-342900">
              <a:buFont typeface="+mj-lt"/>
              <a:buAutoNum type="arabicPeriod"/>
            </a:pPr>
            <a:endParaRPr lang="en-US" sz="1800" dirty="0">
              <a:solidFill>
                <a:schemeClr val="bg1">
                  <a:lumMod val="75000"/>
                </a:schemeClr>
              </a:solidFill>
            </a:endParaRPr>
          </a:p>
          <a:p>
            <a:pPr marL="342900" lvl="1" indent="-342900">
              <a:buFont typeface="+mj-lt"/>
              <a:buAutoNum type="arabicPeriod"/>
            </a:pPr>
            <a:r>
              <a:rPr lang="en-US" sz="1800" dirty="0">
                <a:solidFill>
                  <a:srgbClr val="00B0F0"/>
                </a:solidFill>
              </a:rPr>
              <a:t>Retrieval results integration</a:t>
            </a:r>
          </a:p>
          <a:p>
            <a:pPr marL="342900" lvl="1" indent="-342900">
              <a:buFont typeface="+mj-lt"/>
              <a:buAutoNum type="arabicPeriod"/>
            </a:pPr>
            <a:endParaRPr lang="en-US" sz="1800" dirty="0">
              <a:solidFill>
                <a:schemeClr val="bg1">
                  <a:lumMod val="75000"/>
                </a:schemeClr>
              </a:solidFill>
            </a:endParaRPr>
          </a:p>
          <a:p>
            <a:pPr marL="342900" lvl="1" indent="-342900">
              <a:buFont typeface="+mj-lt"/>
              <a:buAutoNum type="arabicPeriod"/>
            </a:pPr>
            <a:endParaRPr lang="en-US" sz="1800" dirty="0">
              <a:solidFill>
                <a:schemeClr val="bg1">
                  <a:lumMod val="75000"/>
                </a:schemeClr>
              </a:solidFill>
            </a:endParaRPr>
          </a:p>
          <a:p>
            <a:pPr marL="342900" lvl="1" indent="-342900">
              <a:buFont typeface="+mj-lt"/>
              <a:buAutoNum type="arabicPeriod"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Pre/Post-retrieval techniques</a:t>
            </a:r>
            <a:endParaRPr lang="en-US" sz="18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8475F6A-B659-5A3D-3FAE-952333995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Plan for this lecture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1B7972-0BA7-511D-E353-0DC59AF5CEE0}"/>
              </a:ext>
            </a:extLst>
          </p:cNvPr>
          <p:cNvSpPr txBox="1"/>
          <p:nvPr/>
        </p:nvSpPr>
        <p:spPr>
          <a:xfrm>
            <a:off x="523777" y="4891047"/>
            <a:ext cx="8390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RAG meet LLMS: Towards Retrieval-Augmented LLMS Tutorial @ KDD 24 - </a:t>
            </a:r>
            <a:r>
              <a:rPr lang="en-US" sz="1000" dirty="0">
                <a:solidFill>
                  <a:schemeClr val="tx1"/>
                </a:solidFill>
                <a:latin typeface="+mn-lt"/>
                <a:hlinkClick r:id="rId3"/>
              </a:rPr>
              <a:t>https://advanced-recommender-systems.github.io/RAG-Meets-LLMs/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178182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5BAF37-86B4-B927-4ED7-BDDE19222E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8E022-63C9-DD2B-ABA0-5D52D7043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﻿Retrieved Results Integration: Input-layer Integration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C293BA-8A95-1ABC-FDE5-12C91DB6A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71F9D4-FEBF-E260-A3F8-77ACAA6727EB}"/>
              </a:ext>
            </a:extLst>
          </p:cNvPr>
          <p:cNvSpPr txBox="1"/>
          <p:nvPr/>
        </p:nvSpPr>
        <p:spPr>
          <a:xfrm>
            <a:off x="523777" y="4891047"/>
            <a:ext cx="8390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RAG meet LLMS: Towards Retrieval-Augmented LLMS Tutorial @ KDD 24 - </a:t>
            </a:r>
            <a:r>
              <a:rPr lang="en-US" sz="1000" dirty="0">
                <a:solidFill>
                  <a:schemeClr val="tx1"/>
                </a:solidFill>
                <a:latin typeface="+mn-lt"/>
                <a:hlinkClick r:id="rId2"/>
              </a:rPr>
              <a:t>https://advanced-recommender-systems.github.io/RAG-Meets-LLMs/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E706C9E-9787-1EA2-12CE-5E2607294D93}"/>
              </a:ext>
            </a:extLst>
          </p:cNvPr>
          <p:cNvSpPr/>
          <p:nvPr/>
        </p:nvSpPr>
        <p:spPr>
          <a:xfrm>
            <a:off x="8153400" y="4511040"/>
            <a:ext cx="293914" cy="2351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5887905-797F-7024-CC50-C9E8E5E115E0}"/>
              </a:ext>
            </a:extLst>
          </p:cNvPr>
          <p:cNvSpPr/>
          <p:nvPr/>
        </p:nvSpPr>
        <p:spPr>
          <a:xfrm>
            <a:off x="864137" y="1366145"/>
            <a:ext cx="4578720" cy="2449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50275D-24C7-B218-2110-BBBB185FA7E6}"/>
              </a:ext>
            </a:extLst>
          </p:cNvPr>
          <p:cNvSpPr txBox="1"/>
          <p:nvPr/>
        </p:nvSpPr>
        <p:spPr>
          <a:xfrm>
            <a:off x="523778" y="1058368"/>
            <a:ext cx="839043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REALM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71B0CB-4F75-CB77-A60A-1D18915A2BF5}"/>
              </a:ext>
            </a:extLst>
          </p:cNvPr>
          <p:cNvSpPr txBox="1"/>
          <p:nvPr/>
        </p:nvSpPr>
        <p:spPr>
          <a:xfrm>
            <a:off x="534713" y="4662338"/>
            <a:ext cx="45993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﻿</a:t>
            </a:r>
            <a:r>
              <a:rPr lang="en-US" sz="1000" dirty="0" err="1"/>
              <a:t>Guu</a:t>
            </a:r>
            <a:r>
              <a:rPr lang="en-US" sz="1000" dirty="0"/>
              <a:t> et al. 2020. “REALM: Retrieval-Augmented Language Model Pre-Training”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D68E72-C448-813F-FC93-2BCB2926A5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227"/>
          <a:stretch/>
        </p:blipFill>
        <p:spPr>
          <a:xfrm>
            <a:off x="514399" y="1515378"/>
            <a:ext cx="8115201" cy="291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9525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888C1C-CF44-EE80-8288-70F0EFBE25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82AAE-A3AA-ADEB-FA61-E012C7E6E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﻿Retrieval-Augmented Generator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DB7FA0-606D-4B1A-8D16-716E8DE4A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63178D-2515-DC42-6315-051AAB4F4909}"/>
              </a:ext>
            </a:extLst>
          </p:cNvPr>
          <p:cNvSpPr txBox="1"/>
          <p:nvPr/>
        </p:nvSpPr>
        <p:spPr>
          <a:xfrm>
            <a:off x="523777" y="4891047"/>
            <a:ext cx="8390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RAG meet LLMS: Towards Retrieval-Augmented LLMS Tutorial @ KDD 24 - </a:t>
            </a:r>
            <a:r>
              <a:rPr lang="en-US" sz="1000" dirty="0">
                <a:solidFill>
                  <a:schemeClr val="tx1"/>
                </a:solidFill>
                <a:latin typeface="+mn-lt"/>
                <a:hlinkClick r:id="rId2"/>
              </a:rPr>
              <a:t>https://advanced-recommender-systems.github.io/RAG-Meets-LLMs/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4CAD843-2D17-DB28-473B-E47382A58F5A}"/>
              </a:ext>
            </a:extLst>
          </p:cNvPr>
          <p:cNvSpPr/>
          <p:nvPr/>
        </p:nvSpPr>
        <p:spPr>
          <a:xfrm>
            <a:off x="8153400" y="4511040"/>
            <a:ext cx="293914" cy="2351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32A0246-E50F-B32E-644F-F56010DE88E6}"/>
              </a:ext>
            </a:extLst>
          </p:cNvPr>
          <p:cNvSpPr/>
          <p:nvPr/>
        </p:nvSpPr>
        <p:spPr>
          <a:xfrm>
            <a:off x="864137" y="1366145"/>
            <a:ext cx="4578720" cy="2449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899FDFF-9872-FF56-D1D7-0AD544F8628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30"/>
          <a:stretch/>
        </p:blipFill>
        <p:spPr>
          <a:xfrm>
            <a:off x="624741" y="1117452"/>
            <a:ext cx="7894518" cy="355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184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508D5E-2282-EFDD-2FEC-0ACF03F19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187D3-94E9-D65A-5C04-591A72486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﻿Large Language Models (LLMs)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83792A-F9F3-0B56-75AA-2C452FFEB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386E16-691E-883A-FD30-452F1A8324A9}"/>
              </a:ext>
            </a:extLst>
          </p:cNvPr>
          <p:cNvSpPr txBox="1"/>
          <p:nvPr/>
        </p:nvSpPr>
        <p:spPr>
          <a:xfrm>
            <a:off x="523777" y="4891047"/>
            <a:ext cx="8390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RAG meet LLMS: Towards Retrieval-Augmented LLMS Tutorial @ KDD 24 - </a:t>
            </a:r>
            <a:r>
              <a:rPr lang="en-US" sz="1000" dirty="0">
                <a:solidFill>
                  <a:schemeClr val="tx1"/>
                </a:solidFill>
                <a:latin typeface="+mn-lt"/>
                <a:hlinkClick r:id="rId2"/>
              </a:rPr>
              <a:t>https://advanced-recommender-systems.github.io/RAG-Meets-LLMs/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8AEDAC-4B48-EA41-A6DE-97B02164B6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22"/>
          <a:stretch/>
        </p:blipFill>
        <p:spPr>
          <a:xfrm>
            <a:off x="1600199" y="1143000"/>
            <a:ext cx="5943601" cy="360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5567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6F62B4-E78C-5322-66B3-6137585981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236DD-EBBD-BCD7-3644-116C6C1E6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﻿Retrieved Results Integration: Output-layer integration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3526A1-6338-F6E3-DDF1-7129100D0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ED1615-907A-908A-5449-7452CF7B56C9}"/>
              </a:ext>
            </a:extLst>
          </p:cNvPr>
          <p:cNvSpPr txBox="1"/>
          <p:nvPr/>
        </p:nvSpPr>
        <p:spPr>
          <a:xfrm>
            <a:off x="523777" y="4891047"/>
            <a:ext cx="8390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RAG meet LLMS: Towards Retrieval-Augmented LLMS Tutorial @ KDD 24 - </a:t>
            </a:r>
            <a:r>
              <a:rPr lang="en-US" sz="1000" dirty="0">
                <a:solidFill>
                  <a:schemeClr val="tx1"/>
                </a:solidFill>
                <a:latin typeface="+mn-lt"/>
                <a:hlinkClick r:id="rId2"/>
              </a:rPr>
              <a:t>https://advanced-recommender-systems.github.io/RAG-Meets-LLMs/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8306132-B44A-4C5E-84E9-CC8BE541A965}"/>
              </a:ext>
            </a:extLst>
          </p:cNvPr>
          <p:cNvSpPr/>
          <p:nvPr/>
        </p:nvSpPr>
        <p:spPr>
          <a:xfrm>
            <a:off x="8153400" y="4511040"/>
            <a:ext cx="293914" cy="2351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E43561C-33A8-0158-F7CE-FD3B1F567B27}"/>
              </a:ext>
            </a:extLst>
          </p:cNvPr>
          <p:cNvSpPr/>
          <p:nvPr/>
        </p:nvSpPr>
        <p:spPr>
          <a:xfrm>
            <a:off x="864137" y="1366145"/>
            <a:ext cx="4578720" cy="2449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0C4AA0-6F37-D280-8006-BCDA307A2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727" y="1755962"/>
            <a:ext cx="6828546" cy="233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3565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67CD92-C245-DA2B-825E-4F193B5CB2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41056-43D7-BC44-0FA5-9DCCE22DC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﻿RA-LLM Architecture: Output-layer Integration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05E3C4-4CB4-3059-154F-B6FC05551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BC8F82-0B81-435B-7D64-2CD58B93DB10}"/>
              </a:ext>
            </a:extLst>
          </p:cNvPr>
          <p:cNvSpPr txBox="1"/>
          <p:nvPr/>
        </p:nvSpPr>
        <p:spPr>
          <a:xfrm>
            <a:off x="523777" y="4891047"/>
            <a:ext cx="8390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RAG meet LLMS: Towards Retrieval-Augmented LLMS Tutorial @ KDD 24 - </a:t>
            </a:r>
            <a:r>
              <a:rPr lang="en-US" sz="1000" dirty="0">
                <a:solidFill>
                  <a:schemeClr val="tx1"/>
                </a:solidFill>
                <a:latin typeface="+mn-lt"/>
                <a:hlinkClick r:id="rId2"/>
              </a:rPr>
              <a:t>https://advanced-recommender-systems.github.io/RAG-Meets-LLMs/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67350EF-8C18-CFC0-9231-9AD2D059B63A}"/>
              </a:ext>
            </a:extLst>
          </p:cNvPr>
          <p:cNvSpPr/>
          <p:nvPr/>
        </p:nvSpPr>
        <p:spPr>
          <a:xfrm>
            <a:off x="8153400" y="4511040"/>
            <a:ext cx="293914" cy="2351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3554073-84E6-F1AD-A899-794AA5107854}"/>
              </a:ext>
            </a:extLst>
          </p:cNvPr>
          <p:cNvSpPr/>
          <p:nvPr/>
        </p:nvSpPr>
        <p:spPr>
          <a:xfrm>
            <a:off x="864137" y="1366145"/>
            <a:ext cx="4578720" cy="2449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DDFC0F-120B-D454-0B20-2E33607248FA}"/>
              </a:ext>
            </a:extLst>
          </p:cNvPr>
          <p:cNvSpPr txBox="1"/>
          <p:nvPr/>
        </p:nvSpPr>
        <p:spPr>
          <a:xfrm>
            <a:off x="523778" y="1058368"/>
            <a:ext cx="839043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b="1" dirty="0"/>
              <a:t>﻿</a:t>
            </a:r>
            <a:r>
              <a:rPr lang="en-US" sz="1300" b="1" dirty="0" err="1"/>
              <a:t>kNN</a:t>
            </a:r>
            <a:r>
              <a:rPr lang="en-US" sz="1300" b="1" dirty="0"/>
              <a:t>-LM</a:t>
            </a:r>
            <a:r>
              <a:rPr lang="en-US" sz="1300" dirty="0"/>
              <a:t>: Combining retrieved probabilities and predicted ones in generation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424510-ED50-80FA-400D-36EC87246EC9}"/>
              </a:ext>
            </a:extLst>
          </p:cNvPr>
          <p:cNvSpPr txBox="1"/>
          <p:nvPr/>
        </p:nvSpPr>
        <p:spPr>
          <a:xfrm>
            <a:off x="534713" y="4662338"/>
            <a:ext cx="57887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﻿Khandelwal </a:t>
            </a:r>
            <a:r>
              <a:rPr lang="en-US" sz="1000" dirty="0" err="1"/>
              <a:t>el</a:t>
            </a:r>
            <a:r>
              <a:rPr lang="en-US" sz="1000" dirty="0"/>
              <a:t> al. 2019. “Generalization through Memorization: Nearest Neighbor Language Models”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8752723-6319-CF25-9861-453323B3F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209" y="1551032"/>
            <a:ext cx="7717581" cy="281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9808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439C8F-52AB-CE29-E310-7852DE2958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01508-CC48-2874-EC39-34FC077B5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600" dirty="0"/>
              <a:t>﻿Retrieved Results Integration: Intermediate-layer Integration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837D41-9E8F-89B6-173C-662DE0D99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7EE89C-401C-7593-1CD1-BAE2EFF5907B}"/>
              </a:ext>
            </a:extLst>
          </p:cNvPr>
          <p:cNvSpPr txBox="1"/>
          <p:nvPr/>
        </p:nvSpPr>
        <p:spPr>
          <a:xfrm>
            <a:off x="523777" y="4891047"/>
            <a:ext cx="8390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RAG meet LLMS: Towards Retrieval-Augmented LLMS Tutorial @ KDD 24 - </a:t>
            </a:r>
            <a:r>
              <a:rPr lang="en-US" sz="1000" dirty="0">
                <a:solidFill>
                  <a:schemeClr val="tx1"/>
                </a:solidFill>
                <a:latin typeface="+mn-lt"/>
                <a:hlinkClick r:id="rId2"/>
              </a:rPr>
              <a:t>https://advanced-recommender-systems.github.io/RAG-Meets-LLMs/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E3B2AB5-7A56-F47E-5FF5-691BA6274970}"/>
              </a:ext>
            </a:extLst>
          </p:cNvPr>
          <p:cNvSpPr/>
          <p:nvPr/>
        </p:nvSpPr>
        <p:spPr>
          <a:xfrm>
            <a:off x="8153400" y="4511040"/>
            <a:ext cx="293914" cy="2351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7858991-4660-A205-26F0-8CA6AEB3FC84}"/>
              </a:ext>
            </a:extLst>
          </p:cNvPr>
          <p:cNvSpPr/>
          <p:nvPr/>
        </p:nvSpPr>
        <p:spPr>
          <a:xfrm>
            <a:off x="864137" y="1366145"/>
            <a:ext cx="4578720" cy="2449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7CEFB4-CA02-2C39-0350-709565D6B849}"/>
              </a:ext>
            </a:extLst>
          </p:cNvPr>
          <p:cNvSpPr txBox="1"/>
          <p:nvPr/>
        </p:nvSpPr>
        <p:spPr>
          <a:xfrm>
            <a:off x="534713" y="4662338"/>
            <a:ext cx="51876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﻿Borgeaud et al. 2022. Improving Language Models by Retrieving from Trillions of Tokens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5764BD-B908-2593-A801-0209D41826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049"/>
          <a:stretch/>
        </p:blipFill>
        <p:spPr>
          <a:xfrm>
            <a:off x="1253308" y="1755962"/>
            <a:ext cx="6637384" cy="228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9561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841EE6-BF81-8460-8E99-C4E6F85EA4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1E1B7-6170-A5F4-05A2-D1C805F85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600" dirty="0"/>
              <a:t>﻿Retrieved Results Integration: Intermediate-layer Integration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58DF7E-04A6-9D5A-C413-CD639EF4D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6A6618-48A6-2C62-C9F6-B9FAC699E7A5}"/>
              </a:ext>
            </a:extLst>
          </p:cNvPr>
          <p:cNvSpPr txBox="1"/>
          <p:nvPr/>
        </p:nvSpPr>
        <p:spPr>
          <a:xfrm>
            <a:off x="523777" y="4891047"/>
            <a:ext cx="8390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RAG meet LLMS: Towards Retrieval-Augmented LLMS Tutorial @ KDD 24 - </a:t>
            </a:r>
            <a:r>
              <a:rPr lang="en-US" sz="1000" dirty="0">
                <a:solidFill>
                  <a:schemeClr val="tx1"/>
                </a:solidFill>
                <a:latin typeface="+mn-lt"/>
                <a:hlinkClick r:id="rId2"/>
              </a:rPr>
              <a:t>https://advanced-recommender-systems.github.io/RAG-Meets-LLMs/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A2342DC-0D74-C0F5-719B-5EAF7ED9B2AD}"/>
              </a:ext>
            </a:extLst>
          </p:cNvPr>
          <p:cNvSpPr/>
          <p:nvPr/>
        </p:nvSpPr>
        <p:spPr>
          <a:xfrm>
            <a:off x="8153400" y="4511040"/>
            <a:ext cx="293914" cy="2351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D71B0C6-E08C-A130-12B7-2E2AF2B86F6F}"/>
              </a:ext>
            </a:extLst>
          </p:cNvPr>
          <p:cNvSpPr/>
          <p:nvPr/>
        </p:nvSpPr>
        <p:spPr>
          <a:xfrm>
            <a:off x="864137" y="1366145"/>
            <a:ext cx="4578720" cy="2449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CF9674-1833-D704-0B0F-E9F63115F3BE}"/>
              </a:ext>
            </a:extLst>
          </p:cNvPr>
          <p:cNvSpPr txBox="1"/>
          <p:nvPr/>
        </p:nvSpPr>
        <p:spPr>
          <a:xfrm>
            <a:off x="534713" y="4662338"/>
            <a:ext cx="51876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﻿Borgeaud et al. 2022. Improving Language Models by Retrieving from Trillions of Tokens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FDB644-375E-FC7E-81A8-3EB86489E6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282447"/>
            <a:ext cx="4114800" cy="13835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8A9AC3E-989B-D659-F107-27915802C3E2}"/>
              </a:ext>
            </a:extLst>
          </p:cNvPr>
          <p:cNvSpPr txBox="1"/>
          <p:nvPr/>
        </p:nvSpPr>
        <p:spPr>
          <a:xfrm>
            <a:off x="401852" y="1055912"/>
            <a:ext cx="15376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Regular Decoder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D97171-31B1-9173-D670-71A0D1B09E66}"/>
              </a:ext>
            </a:extLst>
          </p:cNvPr>
          <p:cNvSpPr txBox="1"/>
          <p:nvPr/>
        </p:nvSpPr>
        <p:spPr>
          <a:xfrm>
            <a:off x="4397829" y="2571750"/>
            <a:ext cx="41232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﻿Decoder to incorporate retrieved results (RETRO)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2D11530-92AE-0CA4-11E9-C49B7A08CD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0065" y="2896698"/>
            <a:ext cx="3958772" cy="179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8370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877DA2-F3CB-4058-B6D4-1931B65DEE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DA6F9-DA2D-DC16-7141-C79C1292F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600" dirty="0"/>
              <a:t>﻿Retrieved Results Integration: Intermediate-layer Integration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81B5B0-B55C-696E-3E74-29D232676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DE2773-8AC5-CEB6-6AE5-085B1E020F30}"/>
              </a:ext>
            </a:extLst>
          </p:cNvPr>
          <p:cNvSpPr txBox="1"/>
          <p:nvPr/>
        </p:nvSpPr>
        <p:spPr>
          <a:xfrm>
            <a:off x="523777" y="4891047"/>
            <a:ext cx="8390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RAG meet LLMS: Towards Retrieval-Augmented LLMS Tutorial @ KDD 24 - </a:t>
            </a:r>
            <a:r>
              <a:rPr lang="en-US" sz="1000" dirty="0">
                <a:solidFill>
                  <a:schemeClr val="tx1"/>
                </a:solidFill>
                <a:latin typeface="+mn-lt"/>
                <a:hlinkClick r:id="rId2"/>
              </a:rPr>
              <a:t>https://advanced-recommender-systems.github.io/RAG-Meets-LLMs/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BC59DCA-8C14-E5A2-DE41-BC2BC12BB065}"/>
              </a:ext>
            </a:extLst>
          </p:cNvPr>
          <p:cNvSpPr/>
          <p:nvPr/>
        </p:nvSpPr>
        <p:spPr>
          <a:xfrm>
            <a:off x="8153400" y="4511040"/>
            <a:ext cx="293914" cy="2351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59234A8-91CF-8C90-FAC8-AD9877A365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6009" y="1143000"/>
            <a:ext cx="5511981" cy="373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2516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033E1F-1122-79DC-89E6-6295C331EB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6A8F8-799A-34BB-0530-08CD77CBC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600" dirty="0"/>
              <a:t>﻿Retrieved Results Integration: Intermediate-layer Integration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9843DC-0DFB-A238-C8F4-4E3372744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879281-A254-D225-9FFE-1B3E360A31D1}"/>
              </a:ext>
            </a:extLst>
          </p:cNvPr>
          <p:cNvSpPr txBox="1"/>
          <p:nvPr/>
        </p:nvSpPr>
        <p:spPr>
          <a:xfrm>
            <a:off x="523777" y="4891047"/>
            <a:ext cx="8390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RAG meet LLMS: Towards Retrieval-Augmented LLMS Tutorial @ KDD 24 - </a:t>
            </a:r>
            <a:r>
              <a:rPr lang="en-US" sz="1000" dirty="0">
                <a:solidFill>
                  <a:schemeClr val="tx1"/>
                </a:solidFill>
                <a:latin typeface="+mn-lt"/>
                <a:hlinkClick r:id="rId2"/>
              </a:rPr>
              <a:t>https://advanced-recommender-systems.github.io/RAG-Meets-LLMs/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BBBAFEC-C798-4862-94F8-BAE42346D555}"/>
              </a:ext>
            </a:extLst>
          </p:cNvPr>
          <p:cNvSpPr/>
          <p:nvPr/>
        </p:nvSpPr>
        <p:spPr>
          <a:xfrm>
            <a:off x="8153400" y="4511040"/>
            <a:ext cx="293914" cy="2351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53DCC1-87CA-7042-0564-D4B926CAC8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686" y="1010907"/>
            <a:ext cx="7752870" cy="368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2903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75B31D-20C4-78C2-D2E3-049501220D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E96F546B-EAD5-9667-9C36-E189F6E61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D65FFA-02ED-D1EB-C834-AD018686CFDD}"/>
              </a:ext>
            </a:extLst>
          </p:cNvPr>
          <p:cNvSpPr txBox="1"/>
          <p:nvPr/>
        </p:nvSpPr>
        <p:spPr>
          <a:xfrm>
            <a:off x="457200" y="1196492"/>
            <a:ext cx="822960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+mj-lt"/>
              <a:buAutoNum type="arabicPeriod"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RA-LLM architecture overview</a:t>
            </a:r>
          </a:p>
          <a:p>
            <a:pPr marL="342900" lvl="1" indent="-342900">
              <a:buFont typeface="+mj-lt"/>
              <a:buAutoNum type="arabicPeriod"/>
            </a:pPr>
            <a:endParaRPr lang="en-US" sz="1800" dirty="0">
              <a:solidFill>
                <a:schemeClr val="bg1">
                  <a:lumMod val="75000"/>
                </a:schemeClr>
              </a:solidFill>
            </a:endParaRPr>
          </a:p>
          <a:p>
            <a:pPr marL="342900" lvl="1" indent="-342900">
              <a:buFont typeface="+mj-lt"/>
              <a:buAutoNum type="arabicPeriod"/>
            </a:pPr>
            <a:endParaRPr lang="en-US" sz="1800" dirty="0">
              <a:solidFill>
                <a:schemeClr val="bg1">
                  <a:lumMod val="75000"/>
                </a:schemeClr>
              </a:solidFill>
            </a:endParaRPr>
          </a:p>
          <a:p>
            <a:pPr marL="342900" lvl="1" indent="-342900">
              <a:buFont typeface="+mj-lt"/>
              <a:buAutoNum type="arabicPeriod"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Retriever in RA-LLMs</a:t>
            </a:r>
          </a:p>
          <a:p>
            <a:pPr marL="342900" lvl="1" indent="-342900">
              <a:buFont typeface="+mj-lt"/>
              <a:buAutoNum type="arabicPeriod"/>
            </a:pPr>
            <a:endParaRPr lang="en-US" sz="1800" dirty="0">
              <a:solidFill>
                <a:schemeClr val="bg1">
                  <a:lumMod val="75000"/>
                </a:schemeClr>
              </a:solidFill>
            </a:endParaRPr>
          </a:p>
          <a:p>
            <a:pPr marL="342900" lvl="1" indent="-342900">
              <a:buFont typeface="+mj-lt"/>
              <a:buAutoNum type="arabicPeriod"/>
            </a:pPr>
            <a:endParaRPr lang="en-US" sz="1800" dirty="0">
              <a:solidFill>
                <a:schemeClr val="bg1">
                  <a:lumMod val="75000"/>
                </a:schemeClr>
              </a:solidFill>
            </a:endParaRPr>
          </a:p>
          <a:p>
            <a:pPr marL="342900" lvl="1" indent="-342900">
              <a:buFont typeface="+mj-lt"/>
              <a:buAutoNum type="arabicPeriod"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Retrieval results integration</a:t>
            </a:r>
          </a:p>
          <a:p>
            <a:pPr marL="342900" lvl="1" indent="-342900">
              <a:buFont typeface="+mj-lt"/>
              <a:buAutoNum type="arabicPeriod"/>
            </a:pPr>
            <a:endParaRPr lang="en-US" sz="1800" dirty="0">
              <a:solidFill>
                <a:schemeClr val="bg1">
                  <a:lumMod val="75000"/>
                </a:schemeClr>
              </a:solidFill>
            </a:endParaRPr>
          </a:p>
          <a:p>
            <a:pPr marL="342900" lvl="1" indent="-342900">
              <a:buFont typeface="+mj-lt"/>
              <a:buAutoNum type="arabicPeriod"/>
            </a:pPr>
            <a:endParaRPr lang="en-US" sz="1800" dirty="0">
              <a:solidFill>
                <a:schemeClr val="bg1">
                  <a:lumMod val="75000"/>
                </a:schemeClr>
              </a:solidFill>
            </a:endParaRPr>
          </a:p>
          <a:p>
            <a:pPr marL="342900" lvl="1" indent="-342900">
              <a:buFont typeface="+mj-lt"/>
              <a:buAutoNum type="arabicPeriod"/>
            </a:pPr>
            <a:r>
              <a:rPr lang="en-US" sz="1800" dirty="0">
                <a:solidFill>
                  <a:srgbClr val="00B0F0"/>
                </a:solidFill>
              </a:rPr>
              <a:t>Pre/Post-retrieval techniques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96CB286-3C14-25F5-3D59-1DDD5B778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Plan for this lecture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401D65-E97A-B503-EDC7-93B751D893A1}"/>
              </a:ext>
            </a:extLst>
          </p:cNvPr>
          <p:cNvSpPr txBox="1"/>
          <p:nvPr/>
        </p:nvSpPr>
        <p:spPr>
          <a:xfrm>
            <a:off x="523777" y="4891047"/>
            <a:ext cx="8390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RAG meet LLMS: Towards Retrieval-Augmented LLMS Tutorial @ KDD 24 - </a:t>
            </a:r>
            <a:r>
              <a:rPr lang="en-US" sz="1000" dirty="0">
                <a:solidFill>
                  <a:schemeClr val="tx1"/>
                </a:solidFill>
                <a:latin typeface="+mn-lt"/>
                <a:hlinkClick r:id="rId3"/>
              </a:rPr>
              <a:t>https://advanced-recommender-systems.github.io/RAG-Meets-LLMs/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567583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8059AC-870D-12D7-DF4E-9D3B25406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D4951-8906-F751-F0E1-DED882CF1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﻿Pre/Post-Retrieval Techniques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D4F865-7CD6-A42F-BFDA-ADE6BD476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F95584-C941-5BEF-F5A8-CE566C197DC0}"/>
              </a:ext>
            </a:extLst>
          </p:cNvPr>
          <p:cNvSpPr txBox="1"/>
          <p:nvPr/>
        </p:nvSpPr>
        <p:spPr>
          <a:xfrm>
            <a:off x="523777" y="4891047"/>
            <a:ext cx="8390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RAG meet LLMS: Towards Retrieval-Augmented LLMS Tutorial @ KDD 24 - </a:t>
            </a:r>
            <a:r>
              <a:rPr lang="en-US" sz="1000" dirty="0">
                <a:solidFill>
                  <a:schemeClr val="tx1"/>
                </a:solidFill>
                <a:latin typeface="+mn-lt"/>
                <a:hlinkClick r:id="rId2"/>
              </a:rPr>
              <a:t>https://advanced-recommender-systems.github.io/RAG-Meets-LLMs/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3B6CA05-E21B-4AAD-4052-4ED469F6A819}"/>
              </a:ext>
            </a:extLst>
          </p:cNvPr>
          <p:cNvSpPr/>
          <p:nvPr/>
        </p:nvSpPr>
        <p:spPr>
          <a:xfrm>
            <a:off x="8153400" y="4511040"/>
            <a:ext cx="293914" cy="2351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ACF28E4-C6BF-C01E-89C8-E67C3EF29017}"/>
              </a:ext>
            </a:extLst>
          </p:cNvPr>
          <p:cNvSpPr/>
          <p:nvPr/>
        </p:nvSpPr>
        <p:spPr>
          <a:xfrm>
            <a:off x="864137" y="1366145"/>
            <a:ext cx="4578720" cy="2449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5721F5-57A2-62C4-CB17-AED90E693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61" y="1177691"/>
            <a:ext cx="8020078" cy="326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2153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995F55-4210-EB5E-6D5C-F9D17D0F94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FC6C2-A693-CBD9-E3C8-C7898DE54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﻿Pre-Retrieval Techniques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CCF904-993B-F2A7-9E02-BC3401744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12225B-8474-2CBC-3C64-0F57E8A09641}"/>
              </a:ext>
            </a:extLst>
          </p:cNvPr>
          <p:cNvSpPr txBox="1"/>
          <p:nvPr/>
        </p:nvSpPr>
        <p:spPr>
          <a:xfrm>
            <a:off x="523777" y="4891047"/>
            <a:ext cx="8390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RAG meet LLMS: Towards Retrieval-Augmented LLMS Tutorial @ KDD 24 - </a:t>
            </a:r>
            <a:r>
              <a:rPr lang="en-US" sz="1000" dirty="0">
                <a:solidFill>
                  <a:schemeClr val="tx1"/>
                </a:solidFill>
                <a:latin typeface="+mn-lt"/>
                <a:hlinkClick r:id="rId2"/>
              </a:rPr>
              <a:t>https://advanced-recommender-systems.github.io/RAG-Meets-LLMs/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684951F-BD34-A2E3-B30D-4598E79FFB8B}"/>
              </a:ext>
            </a:extLst>
          </p:cNvPr>
          <p:cNvSpPr/>
          <p:nvPr/>
        </p:nvSpPr>
        <p:spPr>
          <a:xfrm>
            <a:off x="8153400" y="4511040"/>
            <a:ext cx="293914" cy="2351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10A5AF4-7DDD-DF44-663D-D8277FC45A1A}"/>
              </a:ext>
            </a:extLst>
          </p:cNvPr>
          <p:cNvSpPr/>
          <p:nvPr/>
        </p:nvSpPr>
        <p:spPr>
          <a:xfrm>
            <a:off x="864137" y="1366145"/>
            <a:ext cx="4578720" cy="2449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1A537A-164B-7927-7A25-D124F71235A7}"/>
              </a:ext>
            </a:extLst>
          </p:cNvPr>
          <p:cNvSpPr txBox="1"/>
          <p:nvPr/>
        </p:nvSpPr>
        <p:spPr>
          <a:xfrm>
            <a:off x="523778" y="1058368"/>
            <a:ext cx="839043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﻿</a:t>
            </a:r>
            <a:r>
              <a:rPr lang="en-US" sz="1300" b="1" dirty="0"/>
              <a:t>Query Rewriting</a:t>
            </a:r>
            <a:r>
              <a:rPr lang="en-US" sz="1300" dirty="0"/>
              <a:t>: to improve the adaptation of the query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7423FB-8837-8298-9066-50B15C9967FD}"/>
              </a:ext>
            </a:extLst>
          </p:cNvPr>
          <p:cNvSpPr txBox="1"/>
          <p:nvPr/>
        </p:nvSpPr>
        <p:spPr>
          <a:xfrm>
            <a:off x="534713" y="4662338"/>
            <a:ext cx="44726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﻿Gao et al. 2022. “Precise zero-shot dense retrieval without relevance labels”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CD573B-A8A1-BFBC-B514-B4FC5ACF2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208" y="1404490"/>
            <a:ext cx="8053584" cy="320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3234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3178F0-F7E7-63A1-1796-28843EDF89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E81FC-645B-AC07-45C4-C49F3A8EE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﻿Pre-Retrieval Techniques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9EDC12-D1E3-BF48-FA04-B81B9ABB7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B7CA32-3E05-7CE5-AD1F-E928780D57F1}"/>
              </a:ext>
            </a:extLst>
          </p:cNvPr>
          <p:cNvSpPr txBox="1"/>
          <p:nvPr/>
        </p:nvSpPr>
        <p:spPr>
          <a:xfrm>
            <a:off x="523777" y="4891047"/>
            <a:ext cx="8390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RAG meet LLMS: Towards Retrieval-Augmented LLMS Tutorial @ KDD 24 - </a:t>
            </a:r>
            <a:r>
              <a:rPr lang="en-US" sz="1000" dirty="0">
                <a:solidFill>
                  <a:schemeClr val="tx1"/>
                </a:solidFill>
                <a:latin typeface="+mn-lt"/>
                <a:hlinkClick r:id="rId2"/>
              </a:rPr>
              <a:t>https://advanced-recommender-systems.github.io/RAG-Meets-LLMs/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A3CB822-FB3E-2FC5-0CF1-C3C418DC19A3}"/>
              </a:ext>
            </a:extLst>
          </p:cNvPr>
          <p:cNvSpPr/>
          <p:nvPr/>
        </p:nvSpPr>
        <p:spPr>
          <a:xfrm>
            <a:off x="8153400" y="4511040"/>
            <a:ext cx="293914" cy="2351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9183233-726C-3E90-DF96-0E3E366B9AF8}"/>
              </a:ext>
            </a:extLst>
          </p:cNvPr>
          <p:cNvSpPr/>
          <p:nvPr/>
        </p:nvSpPr>
        <p:spPr>
          <a:xfrm>
            <a:off x="864137" y="1366145"/>
            <a:ext cx="4578720" cy="2449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C16ACB-FB81-97A1-6F24-8A0BA4E7E4C4}"/>
              </a:ext>
            </a:extLst>
          </p:cNvPr>
          <p:cNvSpPr txBox="1"/>
          <p:nvPr/>
        </p:nvSpPr>
        <p:spPr>
          <a:xfrm>
            <a:off x="523778" y="1058368"/>
            <a:ext cx="839043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﻿</a:t>
            </a:r>
            <a:r>
              <a:rPr lang="en-US" sz="1300" b="1" dirty="0" err="1"/>
              <a:t>HyDE</a:t>
            </a:r>
            <a:r>
              <a:rPr lang="en-US" sz="1300" dirty="0"/>
              <a:t>: Hypothetical Document Embeddings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B035E7-18A4-6004-607C-0AFBDAC89F01}"/>
              </a:ext>
            </a:extLst>
          </p:cNvPr>
          <p:cNvSpPr txBox="1"/>
          <p:nvPr/>
        </p:nvSpPr>
        <p:spPr>
          <a:xfrm>
            <a:off x="534713" y="4662338"/>
            <a:ext cx="48494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﻿Wang et al. 2023. “Query rewriting for retrieval-augmented large language models”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8254A4-049F-3996-F240-5FD0F868D9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280" y="1498801"/>
            <a:ext cx="8083439" cy="290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2040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D67836-F267-C9F5-7799-87C2B483AC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3B969-CC49-B1E0-0AAA-C1EFF170F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﻿Large Language Models (LLMs)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E0B766-DFF2-2471-0CAB-2EAD6FCBC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2CFD7C-9BA2-47CB-DD81-7CEFDD5B55A7}"/>
              </a:ext>
            </a:extLst>
          </p:cNvPr>
          <p:cNvSpPr txBox="1"/>
          <p:nvPr/>
        </p:nvSpPr>
        <p:spPr>
          <a:xfrm>
            <a:off x="54603" y="4644922"/>
            <a:ext cx="28985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hlinkClick r:id="rId2"/>
              </a:rPr>
              <a:t>https://github.com/Hannibal046/Awesome-LLM/</a:t>
            </a:r>
            <a:r>
              <a:rPr lang="en-US" sz="1000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A7C73F-CF22-B50C-1F85-C57612B88087}"/>
              </a:ext>
            </a:extLst>
          </p:cNvPr>
          <p:cNvSpPr txBox="1"/>
          <p:nvPr/>
        </p:nvSpPr>
        <p:spPr>
          <a:xfrm>
            <a:off x="523777" y="4891047"/>
            <a:ext cx="8390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RAG meet LLMS: Towards Retrieval-Augmented LLMS Tutorial @ KDD 24 - </a:t>
            </a:r>
            <a:r>
              <a:rPr lang="en-US" sz="1000" dirty="0">
                <a:solidFill>
                  <a:schemeClr val="tx1"/>
                </a:solidFill>
                <a:latin typeface="+mn-lt"/>
                <a:hlinkClick r:id="rId3"/>
              </a:rPr>
              <a:t>https://advanced-recommender-systems.github.io/RAG-Meets-LLMs/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F37D66-23ED-8C13-33D8-644E36AD3D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277721"/>
            <a:ext cx="7772400" cy="298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2288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9BEE99-22A7-FBED-84FF-0C728C5966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83A17-0A4C-7D7E-345C-9157D3FCC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﻿Pre-Retrieval Techniques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BC538D-76B8-E041-F6E3-BD554BDD2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0B325F-97F9-BB6A-143D-ED2D15922D76}"/>
              </a:ext>
            </a:extLst>
          </p:cNvPr>
          <p:cNvSpPr txBox="1"/>
          <p:nvPr/>
        </p:nvSpPr>
        <p:spPr>
          <a:xfrm>
            <a:off x="523777" y="4891047"/>
            <a:ext cx="8390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RAG meet LLMS: Towards Retrieval-Augmented LLMS Tutorial @ KDD 24 - </a:t>
            </a:r>
            <a:r>
              <a:rPr lang="en-US" sz="1000" dirty="0">
                <a:solidFill>
                  <a:schemeClr val="tx1"/>
                </a:solidFill>
                <a:latin typeface="+mn-lt"/>
                <a:hlinkClick r:id="rId2"/>
              </a:rPr>
              <a:t>https://advanced-recommender-systems.github.io/RAG-Meets-LLMs/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5864C8D-3B5C-455B-575F-BB603D2F0DE5}"/>
              </a:ext>
            </a:extLst>
          </p:cNvPr>
          <p:cNvSpPr/>
          <p:nvPr/>
        </p:nvSpPr>
        <p:spPr>
          <a:xfrm>
            <a:off x="8153400" y="4511040"/>
            <a:ext cx="293914" cy="2351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EC0D4A5-B0E5-9FBB-6D51-4C72699498E7}"/>
              </a:ext>
            </a:extLst>
          </p:cNvPr>
          <p:cNvSpPr/>
          <p:nvPr/>
        </p:nvSpPr>
        <p:spPr>
          <a:xfrm>
            <a:off x="864137" y="1366145"/>
            <a:ext cx="4578720" cy="2449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DC811E-5963-6E8A-2503-6147041969F6}"/>
              </a:ext>
            </a:extLst>
          </p:cNvPr>
          <p:cNvSpPr txBox="1"/>
          <p:nvPr/>
        </p:nvSpPr>
        <p:spPr>
          <a:xfrm>
            <a:off x="523778" y="1058368"/>
            <a:ext cx="839043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b="1" dirty="0"/>
              <a:t>﻿Query Expansion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75B1FE-1FFE-6193-EAF5-B2B81C283400}"/>
              </a:ext>
            </a:extLst>
          </p:cNvPr>
          <p:cNvSpPr txBox="1"/>
          <p:nvPr/>
        </p:nvSpPr>
        <p:spPr>
          <a:xfrm>
            <a:off x="534713" y="4662338"/>
            <a:ext cx="46458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﻿Wang et al. 2023. ”Query2doc: Query Expansion with Large Language Models”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CB9C56-95D9-17D0-9039-A4A0087E9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486" y="1547075"/>
            <a:ext cx="8159028" cy="294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3028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62CCBA-C080-763E-2917-7CDD2E1E97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DF7F7-7CD6-86E5-7779-1CC1ACFCF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﻿Post-Retrieval Techniques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87E629-EF64-3B78-7DD1-1DC2DCD6B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FD0E19-CAE1-F03C-97BB-713B2ADBF8C5}"/>
              </a:ext>
            </a:extLst>
          </p:cNvPr>
          <p:cNvSpPr txBox="1"/>
          <p:nvPr/>
        </p:nvSpPr>
        <p:spPr>
          <a:xfrm>
            <a:off x="523777" y="4891047"/>
            <a:ext cx="8390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RAG meet LLMS: Towards Retrieval-Augmented LLMS Tutorial @ KDD 24 - </a:t>
            </a:r>
            <a:r>
              <a:rPr lang="en-US" sz="1000" dirty="0">
                <a:solidFill>
                  <a:schemeClr val="tx1"/>
                </a:solidFill>
                <a:latin typeface="+mn-lt"/>
                <a:hlinkClick r:id="rId2"/>
              </a:rPr>
              <a:t>https://advanced-recommender-systems.github.io/RAG-Meets-LLMs/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B50209F-EAFF-15CF-5193-90BFF88010C0}"/>
              </a:ext>
            </a:extLst>
          </p:cNvPr>
          <p:cNvSpPr/>
          <p:nvPr/>
        </p:nvSpPr>
        <p:spPr>
          <a:xfrm>
            <a:off x="8153400" y="4511040"/>
            <a:ext cx="293914" cy="2351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42FE893-A51B-EF80-CD34-48E4875539AA}"/>
              </a:ext>
            </a:extLst>
          </p:cNvPr>
          <p:cNvSpPr/>
          <p:nvPr/>
        </p:nvSpPr>
        <p:spPr>
          <a:xfrm>
            <a:off x="864137" y="1366145"/>
            <a:ext cx="4578720" cy="2449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94E803-DB21-8E2C-9CBF-B673253BE217}"/>
              </a:ext>
            </a:extLst>
          </p:cNvPr>
          <p:cNvSpPr txBox="1"/>
          <p:nvPr/>
        </p:nvSpPr>
        <p:spPr>
          <a:xfrm>
            <a:off x="523778" y="1058368"/>
            <a:ext cx="839043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b="1" dirty="0"/>
              <a:t>Retrieved Result </a:t>
            </a:r>
            <a:r>
              <a:rPr lang="en-US" sz="1300" b="1" dirty="0" err="1"/>
              <a:t>Rerank</a:t>
            </a:r>
            <a:r>
              <a:rPr lang="en-US" sz="1300" b="1" dirty="0"/>
              <a:t> (Re2G)</a:t>
            </a:r>
          </a:p>
          <a:p>
            <a:r>
              <a:rPr lang="en-US" sz="1300" dirty="0"/>
              <a:t>	Results from initial retrieval can be greatly improved through the use of a </a:t>
            </a:r>
            <a:r>
              <a:rPr lang="en-US" sz="1300" dirty="0" err="1"/>
              <a:t>reranker</a:t>
            </a:r>
            <a:endParaRPr lang="en-US" sz="1300" dirty="0"/>
          </a:p>
          <a:p>
            <a:r>
              <a:rPr lang="en-US" sz="1300" dirty="0"/>
              <a:t>	</a:t>
            </a:r>
            <a:r>
              <a:rPr lang="en-US" sz="1300" dirty="0" err="1"/>
              <a:t>Reranker</a:t>
            </a:r>
            <a:r>
              <a:rPr lang="en-US" sz="1300" dirty="0"/>
              <a:t> allows merging retrieval results from sources with incomparable scores, e.g., BM25 and 	neural initial retrieval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BDE794-A37E-482D-1EBF-F53D05895A72}"/>
              </a:ext>
            </a:extLst>
          </p:cNvPr>
          <p:cNvSpPr txBox="1"/>
          <p:nvPr/>
        </p:nvSpPr>
        <p:spPr>
          <a:xfrm>
            <a:off x="534713" y="4662338"/>
            <a:ext cx="32608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﻿Glass et al. 2022. “Re2G: Retrieve, </a:t>
            </a:r>
            <a:r>
              <a:rPr lang="en-US" sz="1000" dirty="0" err="1"/>
              <a:t>Rerank</a:t>
            </a:r>
            <a:r>
              <a:rPr lang="en-US" sz="1000" dirty="0"/>
              <a:t>, Generate”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FA9598A-C211-452F-D54E-A693158077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085" y="1998456"/>
            <a:ext cx="6771830" cy="2667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8761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D128C3-7C9F-9B6C-6BED-273BBB696F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CDDC1-2455-9340-0547-D1A67A5F9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﻿Retrieved Result </a:t>
            </a:r>
            <a:r>
              <a:rPr lang="en-US" sz="2600" dirty="0" err="1"/>
              <a:t>Rerank</a:t>
            </a:r>
            <a:r>
              <a:rPr lang="en-US" sz="2600" dirty="0"/>
              <a:t> (Re2G)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FF2E43-1C3A-10E5-22B0-65ABBADA6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DD1F69-A19F-31B4-1D25-3BC9AA9B870B}"/>
              </a:ext>
            </a:extLst>
          </p:cNvPr>
          <p:cNvSpPr txBox="1"/>
          <p:nvPr/>
        </p:nvSpPr>
        <p:spPr>
          <a:xfrm>
            <a:off x="523777" y="4891047"/>
            <a:ext cx="8390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RAG meet LLMS: Towards Retrieval-Augmented LLMS Tutorial @ KDD 24 - </a:t>
            </a:r>
            <a:r>
              <a:rPr lang="en-US" sz="1000" dirty="0">
                <a:solidFill>
                  <a:schemeClr val="tx1"/>
                </a:solidFill>
                <a:latin typeface="+mn-lt"/>
                <a:hlinkClick r:id="rId2"/>
              </a:rPr>
              <a:t>https://advanced-recommender-systems.github.io/RAG-Meets-LLMs/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71CB1EE-C30A-9EB0-8E7B-DBEEAB8725F8}"/>
              </a:ext>
            </a:extLst>
          </p:cNvPr>
          <p:cNvSpPr/>
          <p:nvPr/>
        </p:nvSpPr>
        <p:spPr>
          <a:xfrm>
            <a:off x="8153400" y="4511040"/>
            <a:ext cx="293914" cy="2351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04D1705-AC47-EC30-6B36-CB560FD5998A}"/>
              </a:ext>
            </a:extLst>
          </p:cNvPr>
          <p:cNvSpPr/>
          <p:nvPr/>
        </p:nvSpPr>
        <p:spPr>
          <a:xfrm>
            <a:off x="864137" y="1366145"/>
            <a:ext cx="4578720" cy="2449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602306-B23D-DF90-343D-59E082E0815A}"/>
              </a:ext>
            </a:extLst>
          </p:cNvPr>
          <p:cNvSpPr txBox="1"/>
          <p:nvPr/>
        </p:nvSpPr>
        <p:spPr>
          <a:xfrm>
            <a:off x="523778" y="1058368"/>
            <a:ext cx="839043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b="1" dirty="0"/>
              <a:t>﻿</a:t>
            </a:r>
            <a:r>
              <a:rPr lang="en-US" sz="1300" b="1" dirty="0" err="1"/>
              <a:t>Reranker</a:t>
            </a:r>
            <a:r>
              <a:rPr lang="en-US" sz="1300" dirty="0"/>
              <a:t>: interaction model based on the sequence-pair classification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F8F727-14CF-B7F0-AA16-E637EB5C6E5B}"/>
              </a:ext>
            </a:extLst>
          </p:cNvPr>
          <p:cNvSpPr txBox="1"/>
          <p:nvPr/>
        </p:nvSpPr>
        <p:spPr>
          <a:xfrm>
            <a:off x="534713" y="4662338"/>
            <a:ext cx="34371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﻿Nogueira and Cho, 2019, Passage Re-ranking with BERT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AE9A31-51D1-F75F-21F3-F4632F0E4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7745" y="1380679"/>
            <a:ext cx="5268510" cy="313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0574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AB96B-821B-93C4-E3B5-AE53597FE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4BA51-0B4F-72EE-DA29-05374EBD0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﻿Retrieved Result </a:t>
            </a:r>
            <a:r>
              <a:rPr lang="en-US" sz="2600" dirty="0" err="1"/>
              <a:t>Rerank</a:t>
            </a:r>
            <a:r>
              <a:rPr lang="en-US" sz="2600" dirty="0"/>
              <a:t> (Re2G) Performance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4982C9-0A51-0D7B-B3BB-9E3681712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8C0731-7F96-A50C-5B12-35E34A990301}"/>
              </a:ext>
            </a:extLst>
          </p:cNvPr>
          <p:cNvSpPr txBox="1"/>
          <p:nvPr/>
        </p:nvSpPr>
        <p:spPr>
          <a:xfrm>
            <a:off x="523777" y="4891047"/>
            <a:ext cx="8390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RAG meet LLMS: Towards Retrieval-Augmented LLMS Tutorial @ KDD 24 - </a:t>
            </a:r>
            <a:r>
              <a:rPr lang="en-US" sz="1000" dirty="0">
                <a:solidFill>
                  <a:schemeClr val="tx1"/>
                </a:solidFill>
                <a:latin typeface="+mn-lt"/>
                <a:hlinkClick r:id="rId2"/>
              </a:rPr>
              <a:t>https://advanced-recommender-systems.github.io/RAG-Meets-LLMs/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5CC7587-4663-CEA4-6AEA-5C900447DDC9}"/>
              </a:ext>
            </a:extLst>
          </p:cNvPr>
          <p:cNvSpPr/>
          <p:nvPr/>
        </p:nvSpPr>
        <p:spPr>
          <a:xfrm>
            <a:off x="8153400" y="4511040"/>
            <a:ext cx="293914" cy="2351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47C028-388A-9571-0C7D-F68107B9E141}"/>
              </a:ext>
            </a:extLst>
          </p:cNvPr>
          <p:cNvSpPr txBox="1"/>
          <p:nvPr/>
        </p:nvSpPr>
        <p:spPr>
          <a:xfrm>
            <a:off x="534713" y="4662338"/>
            <a:ext cx="32608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﻿Glass et al. 2022. “Re2G: Retrieve, </a:t>
            </a:r>
            <a:r>
              <a:rPr lang="en-US" sz="1000" dirty="0" err="1"/>
              <a:t>Rerank</a:t>
            </a:r>
            <a:r>
              <a:rPr lang="en-US" sz="1000" dirty="0"/>
              <a:t>, Generate”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2EEAC2-829D-CD0D-D699-864C817E5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237" y="1711777"/>
            <a:ext cx="7671526" cy="242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787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2B540D-6BD7-0B65-A20F-9F3D894B90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504CD-4A43-3B35-0641-85F35E930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﻿Post-Retrieval Techniques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007A9A-8D8F-A376-97BA-327657AC3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147E01-68B5-B53F-B1DE-F9C6EE5BD1AB}"/>
              </a:ext>
            </a:extLst>
          </p:cNvPr>
          <p:cNvSpPr txBox="1"/>
          <p:nvPr/>
        </p:nvSpPr>
        <p:spPr>
          <a:xfrm>
            <a:off x="523777" y="4891047"/>
            <a:ext cx="8390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RAG meet LLMS: Towards Retrieval-Augmented LLMS Tutorial @ KDD 24 - </a:t>
            </a:r>
            <a:r>
              <a:rPr lang="en-US" sz="1000" dirty="0">
                <a:solidFill>
                  <a:schemeClr val="tx1"/>
                </a:solidFill>
                <a:latin typeface="+mn-lt"/>
                <a:hlinkClick r:id="rId2"/>
              </a:rPr>
              <a:t>https://advanced-recommender-systems.github.io/RAG-Meets-LLMs/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DE25807-16AF-7F4D-D65B-814F20839941}"/>
              </a:ext>
            </a:extLst>
          </p:cNvPr>
          <p:cNvSpPr/>
          <p:nvPr/>
        </p:nvSpPr>
        <p:spPr>
          <a:xfrm>
            <a:off x="8153400" y="4511040"/>
            <a:ext cx="293914" cy="2351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1392F7-0445-DAE8-18AD-A9642281177B}"/>
              </a:ext>
            </a:extLst>
          </p:cNvPr>
          <p:cNvSpPr txBox="1"/>
          <p:nvPr/>
        </p:nvSpPr>
        <p:spPr>
          <a:xfrm>
            <a:off x="534713" y="4662338"/>
            <a:ext cx="68563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﻿Xu et al. 2023. “RECOMP: Improving retrieval- augmented LMs with context compression and selective augmentation”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1782F3-5F29-7B9A-2861-54442E0F6956}"/>
              </a:ext>
            </a:extLst>
          </p:cNvPr>
          <p:cNvSpPr txBox="1"/>
          <p:nvPr/>
        </p:nvSpPr>
        <p:spPr>
          <a:xfrm>
            <a:off x="523776" y="1143000"/>
            <a:ext cx="81630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dirty="0">
                <a:solidFill>
                  <a:schemeClr val="bg2"/>
                </a:solidFill>
              </a:rPr>
              <a:t>Retrieved Result Compression</a:t>
            </a:r>
          </a:p>
          <a:p>
            <a:pPr marL="285750" lvl="1" indent="-285750" algn="just">
              <a:buFont typeface="Arial" panose="020B0604020202020204" pitchFamily="34" charset="0"/>
              <a:buChar char="•"/>
            </a:pPr>
            <a:r>
              <a:rPr lang="en-US" dirty="0"/>
              <a:t>To reduce the computational costs and also relieve the burden of LMs to identify relevant information in long retrieved documents.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F5BB37E-A061-46F5-362A-2E07801822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824" y="1880496"/>
            <a:ext cx="7772400" cy="17783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1233661-0D58-D4BE-3A6A-D492FCBB757A}"/>
              </a:ext>
            </a:extLst>
          </p:cNvPr>
          <p:cNvSpPr txBox="1"/>
          <p:nvPr/>
        </p:nvSpPr>
        <p:spPr>
          <a:xfrm>
            <a:off x="457201" y="3642236"/>
            <a:ext cx="81630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dirty="0">
                <a:solidFill>
                  <a:schemeClr val="bg2"/>
                </a:solidFill>
              </a:rPr>
              <a:t>Compressor Learning Objectives</a:t>
            </a:r>
          </a:p>
          <a:p>
            <a:pPr marL="285750" lvl="1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Concise</a:t>
            </a:r>
          </a:p>
          <a:p>
            <a:pPr marL="285750" lvl="1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Effective</a:t>
            </a:r>
          </a:p>
          <a:p>
            <a:pPr marL="285750" lvl="1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Faithful</a:t>
            </a:r>
          </a:p>
        </p:txBody>
      </p:sp>
    </p:spTree>
    <p:extLst>
      <p:ext uri="{BB962C8B-B14F-4D97-AF65-F5344CB8AC3E}">
        <p14:creationId xmlns:p14="http://schemas.microsoft.com/office/powerpoint/2010/main" val="25341409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C10860-FA22-6FD5-96D1-694D71D705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ACE52-3781-5AD3-FA81-5C3AFBE7D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﻿Post-Retrieval Techniques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E56708-AC95-D12C-6A9E-2A9ED405E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48E032-E071-C3E1-5F35-CD9336B9806E}"/>
              </a:ext>
            </a:extLst>
          </p:cNvPr>
          <p:cNvSpPr txBox="1"/>
          <p:nvPr/>
        </p:nvSpPr>
        <p:spPr>
          <a:xfrm>
            <a:off x="523777" y="4891047"/>
            <a:ext cx="8390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RAG meet LLMS: Towards Retrieval-Augmented LLMS Tutorial @ KDD 24 - </a:t>
            </a:r>
            <a:r>
              <a:rPr lang="en-US" sz="1000" dirty="0">
                <a:solidFill>
                  <a:schemeClr val="tx1"/>
                </a:solidFill>
                <a:latin typeface="+mn-lt"/>
                <a:hlinkClick r:id="rId2"/>
              </a:rPr>
              <a:t>https://advanced-recommender-systems.github.io/RAG-Meets-LLMs/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80A36C3-925D-6EF0-D9F2-2EEE2D17B5B8}"/>
              </a:ext>
            </a:extLst>
          </p:cNvPr>
          <p:cNvSpPr/>
          <p:nvPr/>
        </p:nvSpPr>
        <p:spPr>
          <a:xfrm>
            <a:off x="8153400" y="4511040"/>
            <a:ext cx="293914" cy="2351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4453DA-56CB-FEF0-C674-C99964B29439}"/>
              </a:ext>
            </a:extLst>
          </p:cNvPr>
          <p:cNvSpPr txBox="1"/>
          <p:nvPr/>
        </p:nvSpPr>
        <p:spPr>
          <a:xfrm>
            <a:off x="534713" y="4662338"/>
            <a:ext cx="68563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﻿Xu et al. 2023. “RECOMP: Improving retrieval- augmented LMs with context compression and selective augmentation”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19F49B-8360-D0FF-A133-AFA814D0E763}"/>
              </a:ext>
            </a:extLst>
          </p:cNvPr>
          <p:cNvSpPr txBox="1"/>
          <p:nvPr/>
        </p:nvSpPr>
        <p:spPr>
          <a:xfrm>
            <a:off x="523776" y="1143000"/>
            <a:ext cx="81630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dirty="0">
                <a:solidFill>
                  <a:schemeClr val="bg2"/>
                </a:solidFill>
              </a:rPr>
              <a:t>﻿QA tasks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4D2ADD-9AF4-D717-55F6-F13D8D7AF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115" y="1450777"/>
            <a:ext cx="5715770" cy="298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2329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A65C4B-CE16-5866-700E-1F8CB71A0D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4BD01-4207-F8DF-93B8-24337B7B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﻿Post-Retrieval Techniques: Corrective RAG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334FF9-A11D-F3AB-504C-6E41E5FD5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224076-A7AA-61E0-6954-46E7C8250871}"/>
              </a:ext>
            </a:extLst>
          </p:cNvPr>
          <p:cNvSpPr txBox="1"/>
          <p:nvPr/>
        </p:nvSpPr>
        <p:spPr>
          <a:xfrm>
            <a:off x="523777" y="4891047"/>
            <a:ext cx="8390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RAG meet LLMS: Towards Retrieval-Augmented LLMS Tutorial @ KDD 24 - </a:t>
            </a:r>
            <a:r>
              <a:rPr lang="en-US" sz="1000" dirty="0">
                <a:solidFill>
                  <a:schemeClr val="tx1"/>
                </a:solidFill>
                <a:latin typeface="+mn-lt"/>
                <a:hlinkClick r:id="rId2"/>
              </a:rPr>
              <a:t>https://advanced-recommender-systems.github.io/RAG-Meets-LLMs/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65351FE-EBDD-4512-6D75-36D8912C77B6}"/>
              </a:ext>
            </a:extLst>
          </p:cNvPr>
          <p:cNvSpPr/>
          <p:nvPr/>
        </p:nvSpPr>
        <p:spPr>
          <a:xfrm>
            <a:off x="8153400" y="4511040"/>
            <a:ext cx="293914" cy="2351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CF9F14-1233-25BD-ED80-AFC616A60926}"/>
              </a:ext>
            </a:extLst>
          </p:cNvPr>
          <p:cNvSpPr txBox="1"/>
          <p:nvPr/>
        </p:nvSpPr>
        <p:spPr>
          <a:xfrm>
            <a:off x="534713" y="4662338"/>
            <a:ext cx="36199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﻿Yan et al., 2024, Corrective Retrieval Augmented Generation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AB4817-5B80-9836-845A-ABE3A1EA968A}"/>
              </a:ext>
            </a:extLst>
          </p:cNvPr>
          <p:cNvSpPr txBox="1"/>
          <p:nvPr/>
        </p:nvSpPr>
        <p:spPr>
          <a:xfrm>
            <a:off x="523776" y="1143000"/>
            <a:ext cx="81630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dirty="0">
                <a:solidFill>
                  <a:schemeClr val="bg2"/>
                </a:solidFill>
              </a:rPr>
              <a:t>﻿Grading and correcting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E471DC-BEDA-31BE-25AE-80733CA00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993185"/>
            <a:ext cx="3949700" cy="1739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57C0A5-772E-66E1-9607-A6BDFB94BA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7121" y="1007329"/>
            <a:ext cx="3537094" cy="385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06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14AF46-FFAA-1249-F2F4-B57C802811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4BD7A-C112-75E0-DE55-425FC49A6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﻿Post-Retrieval Techniques: Corrective RAG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85E84A-015A-B64E-121C-4851AEF5B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4455FC-13C9-9194-171D-61A8F8A35ED4}"/>
              </a:ext>
            </a:extLst>
          </p:cNvPr>
          <p:cNvSpPr txBox="1"/>
          <p:nvPr/>
        </p:nvSpPr>
        <p:spPr>
          <a:xfrm>
            <a:off x="523777" y="4891047"/>
            <a:ext cx="8390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RAG meet LLMS: Towards Retrieval-Augmented LLMS Tutorial @ KDD 24 - </a:t>
            </a:r>
            <a:r>
              <a:rPr lang="en-US" sz="1000" dirty="0">
                <a:solidFill>
                  <a:schemeClr val="tx1"/>
                </a:solidFill>
                <a:latin typeface="+mn-lt"/>
                <a:hlinkClick r:id="rId2"/>
              </a:rPr>
              <a:t>https://advanced-recommender-systems.github.io/RAG-Meets-LLMs/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8E34DC1-4A5C-0ED2-1920-D0B697E4587D}"/>
              </a:ext>
            </a:extLst>
          </p:cNvPr>
          <p:cNvSpPr/>
          <p:nvPr/>
        </p:nvSpPr>
        <p:spPr>
          <a:xfrm>
            <a:off x="8153400" y="4511040"/>
            <a:ext cx="293914" cy="2351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A36D644-8264-BB0E-B5E4-FA4C292E40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9645" y="977295"/>
            <a:ext cx="5144710" cy="3766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2691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212D41-C6FD-DDFE-CC05-65DE86E6DA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A6926-56E1-5E5A-E67C-1B6681F2E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﻿Post-Retrieval Techniques: Refiner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31A8E9-3A1F-CD9A-77E7-B2A1B14DC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CF8EFA-AEBC-83A6-31A3-FF51FD904B21}"/>
              </a:ext>
            </a:extLst>
          </p:cNvPr>
          <p:cNvSpPr txBox="1"/>
          <p:nvPr/>
        </p:nvSpPr>
        <p:spPr>
          <a:xfrm>
            <a:off x="523777" y="4891047"/>
            <a:ext cx="8390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RAG meet LLMS: Towards Retrieval-Augmented LLMS Tutorial @ KDD 24 - </a:t>
            </a:r>
            <a:r>
              <a:rPr lang="en-US" sz="1000" dirty="0">
                <a:solidFill>
                  <a:schemeClr val="tx1"/>
                </a:solidFill>
                <a:latin typeface="+mn-lt"/>
                <a:hlinkClick r:id="rId2"/>
              </a:rPr>
              <a:t>https://advanced-recommender-systems.github.io/RAG-Meets-LLMs/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A8F2EFB-15CD-FDE8-164C-ED00927AEA8E}"/>
              </a:ext>
            </a:extLst>
          </p:cNvPr>
          <p:cNvSpPr/>
          <p:nvPr/>
        </p:nvSpPr>
        <p:spPr>
          <a:xfrm>
            <a:off x="8153400" y="4511040"/>
            <a:ext cx="293914" cy="2351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F6AD70-60D2-6587-7EF2-BF7F8C0A12A6}"/>
              </a:ext>
            </a:extLst>
          </p:cNvPr>
          <p:cNvSpPr txBox="1"/>
          <p:nvPr/>
        </p:nvSpPr>
        <p:spPr>
          <a:xfrm>
            <a:off x="534713" y="4662338"/>
            <a:ext cx="63161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﻿Li et al., 2024, Refiner: Restructure Retrieval Content Efficiently to Advance Question-Answering Capabilities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9AC3EC-ACDC-BA76-2B98-911134CCD7D9}"/>
              </a:ext>
            </a:extLst>
          </p:cNvPr>
          <p:cNvSpPr txBox="1"/>
          <p:nvPr/>
        </p:nvSpPr>
        <p:spPr>
          <a:xfrm>
            <a:off x="523776" y="1029787"/>
            <a:ext cx="8163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dirty="0">
                <a:solidFill>
                  <a:schemeClr val="tx1"/>
                </a:solidFill>
              </a:rPr>
              <a:t>﻿</a:t>
            </a:r>
            <a:r>
              <a:rPr lang="en-US" b="1" dirty="0">
                <a:solidFill>
                  <a:schemeClr val="tx1"/>
                </a:solidFill>
              </a:rPr>
              <a:t>Refiner</a:t>
            </a:r>
            <a:r>
              <a:rPr lang="en-US" dirty="0">
                <a:solidFill>
                  <a:schemeClr val="tx1"/>
                </a:solidFill>
              </a:rPr>
              <a:t>: leveraging a single decoder-only LLM to adaptively extract query relevant contents verbatim along with the necessary context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158BA8-91D7-DEAA-6E3F-FF62633A1A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244" y="1459545"/>
            <a:ext cx="5703512" cy="3202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0266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B1A4FB-D015-0D98-443F-A3CF358A74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50A13ACF-DABB-D9C3-C801-514699169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6AF074-2DD7-A74E-45A1-C5D6530449D4}"/>
              </a:ext>
            </a:extLst>
          </p:cNvPr>
          <p:cNvSpPr txBox="1"/>
          <p:nvPr/>
        </p:nvSpPr>
        <p:spPr>
          <a:xfrm>
            <a:off x="457200" y="1196492"/>
            <a:ext cx="822960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+mj-lt"/>
              <a:buAutoNum type="arabicPeriod"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﻿Introduction of Retrieval Augmented Large Language Models (RA LLMs)</a:t>
            </a:r>
          </a:p>
          <a:p>
            <a:pPr marL="342900" lvl="1" indent="-342900">
              <a:buFont typeface="+mj-lt"/>
              <a:buAutoNum type="arabicPeriod"/>
            </a:pPr>
            <a:endParaRPr lang="en-US" sz="1800" dirty="0">
              <a:solidFill>
                <a:schemeClr val="bg1">
                  <a:lumMod val="85000"/>
                </a:schemeClr>
              </a:solidFill>
            </a:endParaRPr>
          </a:p>
          <a:p>
            <a:pPr marL="342900" lvl="1" indent="-342900">
              <a:buFont typeface="+mj-lt"/>
              <a:buAutoNum type="arabicPeriod"/>
            </a:pPr>
            <a:endParaRPr lang="en-US" sz="1800" dirty="0">
              <a:solidFill>
                <a:schemeClr val="bg1">
                  <a:lumMod val="85000"/>
                </a:schemeClr>
              </a:solidFill>
            </a:endParaRPr>
          </a:p>
          <a:p>
            <a:pPr marL="342900" lvl="1" indent="-342900">
              <a:buFont typeface="+mj-lt"/>
              <a:buAutoNum type="arabicPeriod"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Architecture of RA-LLMs and Main Modules</a:t>
            </a:r>
          </a:p>
          <a:p>
            <a:pPr marL="342900" lvl="1" indent="-342900">
              <a:buFont typeface="+mj-lt"/>
              <a:buAutoNum type="arabicPeriod"/>
            </a:pPr>
            <a:endParaRPr lang="en-US" sz="1800" dirty="0">
              <a:solidFill>
                <a:schemeClr val="bg1">
                  <a:lumMod val="85000"/>
                </a:schemeClr>
              </a:solidFill>
            </a:endParaRPr>
          </a:p>
          <a:p>
            <a:pPr marL="342900" lvl="1" indent="-342900">
              <a:buFont typeface="+mj-lt"/>
              <a:buAutoNum type="arabicPeriod"/>
            </a:pPr>
            <a:endParaRPr lang="en-US" sz="1800" dirty="0">
              <a:solidFill>
                <a:schemeClr val="bg2"/>
              </a:solidFill>
            </a:endParaRPr>
          </a:p>
          <a:p>
            <a:pPr marL="342900" lvl="1" indent="-342900">
              <a:buFont typeface="+mj-lt"/>
              <a:buAutoNum type="arabicPeriod"/>
            </a:pPr>
            <a:r>
              <a:rPr lang="en-US" sz="1800" dirty="0">
                <a:solidFill>
                  <a:schemeClr val="bg2"/>
                </a:solidFill>
              </a:rPr>
              <a:t>Learning Approach of RA-LLMs</a:t>
            </a:r>
          </a:p>
          <a:p>
            <a:pPr marL="342900" lvl="1" indent="-342900">
              <a:buFont typeface="+mj-lt"/>
              <a:buAutoNum type="arabicPeriod"/>
            </a:pPr>
            <a:endParaRPr lang="en-US" sz="1800" dirty="0">
              <a:solidFill>
                <a:schemeClr val="bg1">
                  <a:lumMod val="85000"/>
                </a:schemeClr>
              </a:solidFill>
            </a:endParaRPr>
          </a:p>
          <a:p>
            <a:pPr marL="342900" lvl="1" indent="-342900">
              <a:buFont typeface="+mj-lt"/>
              <a:buAutoNum type="arabicPeriod"/>
            </a:pPr>
            <a:endParaRPr lang="en-US" sz="1800" dirty="0">
              <a:solidFill>
                <a:schemeClr val="bg1">
                  <a:lumMod val="85000"/>
                </a:schemeClr>
              </a:solidFill>
            </a:endParaRPr>
          </a:p>
          <a:p>
            <a:pPr marL="342900" lvl="1" indent="-342900">
              <a:buFont typeface="+mj-lt"/>
              <a:buAutoNum type="arabicPeriod"/>
            </a:pPr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Challenges and Future Directions of RA-LLMs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BCD57F9-7140-D883-5EDD-9005ACEA4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Plan for this lecture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8D46C6-0A2E-793B-7684-781BA5F88C42}"/>
              </a:ext>
            </a:extLst>
          </p:cNvPr>
          <p:cNvSpPr txBox="1"/>
          <p:nvPr/>
        </p:nvSpPr>
        <p:spPr>
          <a:xfrm>
            <a:off x="523777" y="4891047"/>
            <a:ext cx="8390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RAG meet LLMS: Towards Retrieval-Augmented LLMS Tutorial @ KDD 24 - </a:t>
            </a:r>
            <a:r>
              <a:rPr lang="en-US" sz="1000" dirty="0">
                <a:solidFill>
                  <a:schemeClr val="tx1"/>
                </a:solidFill>
                <a:latin typeface="+mn-lt"/>
                <a:hlinkClick r:id="rId3"/>
              </a:rPr>
              <a:t>https://advanced-recommender-systems.github.io/RAG-Meets-LLMs/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076390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D6C2CE-DA52-87F8-7A47-F3952FBA1E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48125-A38D-E006-8534-5860AF5CB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﻿LLMs in Downstream Domains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117BBB-34C2-3925-A2E7-0AE95741C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06EF7A-B190-A7CF-3B90-77D6241A8FA0}"/>
              </a:ext>
            </a:extLst>
          </p:cNvPr>
          <p:cNvSpPr txBox="1"/>
          <p:nvPr/>
        </p:nvSpPr>
        <p:spPr>
          <a:xfrm>
            <a:off x="54603" y="4527476"/>
            <a:ext cx="78486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﻿Li et al, 2024, Empowering Molecule Discovery for Molecule-Caption Translation with Large Language Models: A ChatGPT Perspective,</a:t>
            </a:r>
          </a:p>
          <a:p>
            <a:r>
              <a:rPr lang="en-US" sz="1000" dirty="0"/>
              <a:t>Liu et al., 2024, </a:t>
            </a:r>
            <a:r>
              <a:rPr lang="en-US" sz="1000" dirty="0" err="1"/>
              <a:t>MolecularGPT</a:t>
            </a:r>
            <a:r>
              <a:rPr lang="en-US" sz="1000" dirty="0"/>
              <a:t>: Open Large Language Model (LLM) for Few-Shot Molecular Property Prediction,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0A914D-F5F1-3E10-6A4C-9297807D3DED}"/>
              </a:ext>
            </a:extLst>
          </p:cNvPr>
          <p:cNvSpPr txBox="1"/>
          <p:nvPr/>
        </p:nvSpPr>
        <p:spPr>
          <a:xfrm>
            <a:off x="523777" y="4891047"/>
            <a:ext cx="8390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RAG meet LLMS: Towards Retrieval-Augmented LLMS Tutorial @ KDD 24 - </a:t>
            </a:r>
            <a:r>
              <a:rPr lang="en-US" sz="1000" dirty="0">
                <a:solidFill>
                  <a:schemeClr val="tx1"/>
                </a:solidFill>
                <a:latin typeface="+mn-lt"/>
                <a:hlinkClick r:id="rId2"/>
              </a:rPr>
              <a:t>https://advanced-recommender-systems.github.io/RAG-Meets-LLMs/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64C87E-4574-D0D2-81C3-18A48EEB01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143000"/>
            <a:ext cx="7772400" cy="333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827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94DE36-AE88-0F69-8BAB-DEBC0E7504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7998E-A85B-FE3B-9217-A9823A00A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en-US" dirty="0">
                <a:solidFill>
                  <a:schemeClr val="bg2"/>
                </a:solidFill>
              </a:rPr>
              <a:t>﻿Learning Approach of RA-LLMs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AD8A9A-67B8-90F3-BE93-561393E44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B9D6C6-481E-E907-4932-399461096CE2}"/>
              </a:ext>
            </a:extLst>
          </p:cNvPr>
          <p:cNvSpPr txBox="1"/>
          <p:nvPr/>
        </p:nvSpPr>
        <p:spPr>
          <a:xfrm>
            <a:off x="523777" y="4891047"/>
            <a:ext cx="8390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RAG meet LLMS: Towards Retrieval-Augmented LLMS Tutorial @ KDD 24 - </a:t>
            </a:r>
            <a:r>
              <a:rPr lang="en-US" sz="1000" dirty="0">
                <a:solidFill>
                  <a:schemeClr val="tx1"/>
                </a:solidFill>
                <a:latin typeface="+mn-lt"/>
                <a:hlinkClick r:id="rId2"/>
              </a:rPr>
              <a:t>https://advanced-recommender-systems.github.io/RAG-Meets-LLMs/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pic>
        <p:nvPicPr>
          <p:cNvPr id="1026" name="Picture 2" descr="Machine learning ">
            <a:extLst>
              <a:ext uri="{FF2B5EF4-FFF2-40B4-BE49-F238E27FC236}">
                <a16:creationId xmlns:a16="http://schemas.microsoft.com/office/drawing/2014/main" id="{811AA608-D067-6F3C-DE7E-8D1528F89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0" y="1758950"/>
            <a:ext cx="1625600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B8ECF7-B595-C924-AD56-7763A8D7A1EB}"/>
              </a:ext>
            </a:extLst>
          </p:cNvPr>
          <p:cNvSpPr txBox="1"/>
          <p:nvPr/>
        </p:nvSpPr>
        <p:spPr>
          <a:xfrm>
            <a:off x="670560" y="1402080"/>
            <a:ext cx="271741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﻿</a:t>
            </a:r>
            <a:r>
              <a:rPr lang="en-US" sz="1800" dirty="0">
                <a:solidFill>
                  <a:srgbClr val="00B0F0"/>
                </a:solidFill>
              </a:rPr>
              <a:t>Training-free Methods</a:t>
            </a:r>
          </a:p>
          <a:p>
            <a:endParaRPr lang="en-US" sz="1800" dirty="0"/>
          </a:p>
          <a:p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Training-based Methods</a:t>
            </a:r>
          </a:p>
          <a:p>
            <a:endParaRPr lang="en-US" sz="1800" dirty="0">
              <a:solidFill>
                <a:schemeClr val="bg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Independent Learning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Sequential Learning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Joint Learning</a:t>
            </a:r>
          </a:p>
        </p:txBody>
      </p:sp>
    </p:spTree>
    <p:extLst>
      <p:ext uri="{BB962C8B-B14F-4D97-AF65-F5344CB8AC3E}">
        <p14:creationId xmlns:p14="http://schemas.microsoft.com/office/powerpoint/2010/main" val="395052680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A889B6-9DBA-33EF-8B94-35C05FEF3F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7DC94-BF36-D9F6-AAD3-22C40A91C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﻿RA-LLM Learning: Training-free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E0F0BD-A8B7-A952-B236-217FA5CA3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2CD835-4BE3-92BD-8B4F-CE2D6CE8CD71}"/>
              </a:ext>
            </a:extLst>
          </p:cNvPr>
          <p:cNvSpPr txBox="1"/>
          <p:nvPr/>
        </p:nvSpPr>
        <p:spPr>
          <a:xfrm>
            <a:off x="523777" y="4891047"/>
            <a:ext cx="8390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RAG meet LLMS: Towards Retrieval-Augmented LLMS Tutorial @ KDD 24 - </a:t>
            </a:r>
            <a:r>
              <a:rPr lang="en-US" sz="1000" dirty="0">
                <a:solidFill>
                  <a:schemeClr val="tx1"/>
                </a:solidFill>
                <a:latin typeface="+mn-lt"/>
                <a:hlinkClick r:id="rId2"/>
              </a:rPr>
              <a:t>https://advanced-recommender-systems.github.io/RAG-Meets-LLMs/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1F7F76A-7D47-7268-F12D-4CCE54FA0D79}"/>
              </a:ext>
            </a:extLst>
          </p:cNvPr>
          <p:cNvSpPr/>
          <p:nvPr/>
        </p:nvSpPr>
        <p:spPr>
          <a:xfrm>
            <a:off x="8153400" y="4511040"/>
            <a:ext cx="293914" cy="2351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23097B-4420-3F49-69D3-B88E3D0862DF}"/>
              </a:ext>
            </a:extLst>
          </p:cNvPr>
          <p:cNvSpPr txBox="1"/>
          <p:nvPr/>
        </p:nvSpPr>
        <p:spPr>
          <a:xfrm>
            <a:off x="523776" y="1029787"/>
            <a:ext cx="81630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dirty="0">
                <a:solidFill>
                  <a:schemeClr val="tx1"/>
                </a:solidFill>
              </a:rPr>
              <a:t>﻿Retrieval models and language models are both frozen.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77B932B-47B9-BD01-0A2F-44F817C06E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6482" y="1772737"/>
            <a:ext cx="6171036" cy="217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4606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38B955-99EC-DDC6-7A9A-EF09FF5C40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573EE-38D1-B372-CC63-789065F57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﻿RA-LLM Learning: Training-free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39E4FB-00D4-BAB4-280D-DE8E7F8A1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AB7BD1-B310-D7B4-FDE7-99BA3F37AF89}"/>
              </a:ext>
            </a:extLst>
          </p:cNvPr>
          <p:cNvSpPr txBox="1"/>
          <p:nvPr/>
        </p:nvSpPr>
        <p:spPr>
          <a:xfrm>
            <a:off x="523777" y="4891047"/>
            <a:ext cx="8390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RAG meet LLMS: Towards Retrieval-Augmented LLMS Tutorial @ KDD 24 - </a:t>
            </a:r>
            <a:r>
              <a:rPr lang="en-US" sz="1000" dirty="0">
                <a:solidFill>
                  <a:schemeClr val="tx1"/>
                </a:solidFill>
                <a:latin typeface="+mn-lt"/>
                <a:hlinkClick r:id="rId2"/>
              </a:rPr>
              <a:t>https://advanced-recommender-systems.github.io/RAG-Meets-LLMs/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32A899A-50F0-0FC8-A704-113034530F82}"/>
              </a:ext>
            </a:extLst>
          </p:cNvPr>
          <p:cNvSpPr/>
          <p:nvPr/>
        </p:nvSpPr>
        <p:spPr>
          <a:xfrm>
            <a:off x="8153400" y="4511040"/>
            <a:ext cx="293914" cy="2351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DC6E61-E8A7-451B-BBC5-26D1ED163AC3}"/>
              </a:ext>
            </a:extLst>
          </p:cNvPr>
          <p:cNvSpPr txBox="1"/>
          <p:nvPr/>
        </p:nvSpPr>
        <p:spPr>
          <a:xfrm>
            <a:off x="457199" y="1035933"/>
            <a:ext cx="81630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dirty="0">
                <a:solidFill>
                  <a:schemeClr val="bg2"/>
                </a:solidFill>
              </a:rPr>
              <a:t>﻿Prompt Engineering-based Methods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D80D8F-1111-D0D6-C980-8044357A4A3C}"/>
              </a:ext>
            </a:extLst>
          </p:cNvPr>
          <p:cNvSpPr txBox="1"/>
          <p:nvPr/>
        </p:nvSpPr>
        <p:spPr>
          <a:xfrm>
            <a:off x="457200" y="2601577"/>
            <a:ext cx="81630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dirty="0">
                <a:solidFill>
                  <a:schemeClr val="bg2"/>
                </a:solidFill>
              </a:rPr>
              <a:t>﻿Retrieval-Guided Token Generation Methods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3D97FD-9990-0271-B6F7-DE9162924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776" y="1381378"/>
            <a:ext cx="7772400" cy="9676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C5FE84E-EC47-EDC1-D9B9-6163B11048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017" y="2922594"/>
            <a:ext cx="7772400" cy="187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7900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C0AA89-19AA-6D3A-70D4-5D71D68B87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FEC60-9A79-2821-0C5C-F64949E44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﻿RA-LLM Learning: Training-free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C515D5-1DFC-E275-C80E-0383991F8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B69571-364E-65CB-CE58-822062138C49}"/>
              </a:ext>
            </a:extLst>
          </p:cNvPr>
          <p:cNvSpPr txBox="1"/>
          <p:nvPr/>
        </p:nvSpPr>
        <p:spPr>
          <a:xfrm>
            <a:off x="523777" y="4891047"/>
            <a:ext cx="8390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RAG meet LLMS: Towards Retrieval-Augmented LLMS Tutorial @ KDD 24 - </a:t>
            </a:r>
            <a:r>
              <a:rPr lang="en-US" sz="1000" dirty="0">
                <a:solidFill>
                  <a:schemeClr val="tx1"/>
                </a:solidFill>
                <a:latin typeface="+mn-lt"/>
                <a:hlinkClick r:id="rId2"/>
              </a:rPr>
              <a:t>https://advanced-recommender-systems.github.io/RAG-Meets-LLMs/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4F24A43-8CE4-FCA2-8479-9D48C3FA4037}"/>
              </a:ext>
            </a:extLst>
          </p:cNvPr>
          <p:cNvSpPr/>
          <p:nvPr/>
        </p:nvSpPr>
        <p:spPr>
          <a:xfrm>
            <a:off x="8153400" y="4511040"/>
            <a:ext cx="293914" cy="2351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30D75C-BFDF-CB35-5F90-C3E486163167}"/>
              </a:ext>
            </a:extLst>
          </p:cNvPr>
          <p:cNvSpPr txBox="1"/>
          <p:nvPr/>
        </p:nvSpPr>
        <p:spPr>
          <a:xfrm>
            <a:off x="457199" y="1035933"/>
            <a:ext cx="81630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dirty="0">
                <a:solidFill>
                  <a:schemeClr val="bg2"/>
                </a:solidFill>
              </a:rPr>
              <a:t>﻿ </a:t>
            </a:r>
            <a:r>
              <a:rPr lang="en-US" dirty="0" err="1">
                <a:solidFill>
                  <a:schemeClr val="bg2"/>
                </a:solidFill>
              </a:rPr>
              <a:t>IRCoT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92493A-185C-2C04-DFB2-E9706940895E}"/>
              </a:ext>
            </a:extLst>
          </p:cNvPr>
          <p:cNvSpPr txBox="1"/>
          <p:nvPr/>
        </p:nvSpPr>
        <p:spPr>
          <a:xfrm>
            <a:off x="534713" y="4662338"/>
            <a:ext cx="78806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﻿Trivedi, Harsh, et al. "Interleaving Retrieval with Chain-of-Thought Reasoning for Knowledge-Intensive Multi-Step Questions." ACL. 2023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1108727-C5AE-6FDE-3257-94ADADDA9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345" y="1245389"/>
            <a:ext cx="6333309" cy="328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2875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027CCC-A3AE-984D-A5A6-3A1E697AC5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258DD-6C31-3ADE-6B77-C666792C8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﻿RA-LLM Learning: Training-free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500BDF-F90F-B136-4702-6D6D36BD3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2DD676-972B-25CF-F69D-460BF528699D}"/>
              </a:ext>
            </a:extLst>
          </p:cNvPr>
          <p:cNvSpPr txBox="1"/>
          <p:nvPr/>
        </p:nvSpPr>
        <p:spPr>
          <a:xfrm>
            <a:off x="523777" y="4891047"/>
            <a:ext cx="8390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RAG meet LLMS: Towards Retrieval-Augmented LLMS Tutorial @ KDD 24 - </a:t>
            </a:r>
            <a:r>
              <a:rPr lang="en-US" sz="1000" dirty="0">
                <a:solidFill>
                  <a:schemeClr val="tx1"/>
                </a:solidFill>
                <a:latin typeface="+mn-lt"/>
                <a:hlinkClick r:id="rId2"/>
              </a:rPr>
              <a:t>https://advanced-recommender-systems.github.io/RAG-Meets-LLMs/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0D06E96-4E45-1EEE-140B-16CAA8F2DAB9}"/>
              </a:ext>
            </a:extLst>
          </p:cNvPr>
          <p:cNvSpPr/>
          <p:nvPr/>
        </p:nvSpPr>
        <p:spPr>
          <a:xfrm>
            <a:off x="8153400" y="4511040"/>
            <a:ext cx="293914" cy="2351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CEA498-901A-4B52-412D-C896A1AA3B7D}"/>
              </a:ext>
            </a:extLst>
          </p:cNvPr>
          <p:cNvSpPr txBox="1"/>
          <p:nvPr/>
        </p:nvSpPr>
        <p:spPr>
          <a:xfrm>
            <a:off x="457199" y="1035933"/>
            <a:ext cx="81630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dirty="0">
                <a:solidFill>
                  <a:schemeClr val="bg2"/>
                </a:solidFill>
              </a:rPr>
              <a:t>﻿GENREAD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3C1DC5-E1AC-C19E-B486-0942483E0011}"/>
              </a:ext>
            </a:extLst>
          </p:cNvPr>
          <p:cNvSpPr txBox="1"/>
          <p:nvPr/>
        </p:nvSpPr>
        <p:spPr>
          <a:xfrm>
            <a:off x="134117" y="4671047"/>
            <a:ext cx="886011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﻿Yu, Wenhao, et al. "Generate rather than Retrieve: Large Language Models are Strong Context Generators." International Conference on Learning Representations. 2023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7776A9-CEDF-3AB9-E5C0-12E5A60A47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81" y="1523632"/>
            <a:ext cx="8921638" cy="254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69278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5C7E50-3E53-639D-DB5B-E42830D59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90CF1-1479-C308-D912-E3550ECD4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﻿RA-LLM Learning: Training-free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4F65CE-3DDA-08D2-193C-65EF30A4E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C86669-31A9-8D70-CAD6-C1F79A941002}"/>
              </a:ext>
            </a:extLst>
          </p:cNvPr>
          <p:cNvSpPr txBox="1"/>
          <p:nvPr/>
        </p:nvSpPr>
        <p:spPr>
          <a:xfrm>
            <a:off x="523777" y="4891047"/>
            <a:ext cx="8390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RAG meet LLMS: Towards Retrieval-Augmented LLMS Tutorial @ KDD 24 - </a:t>
            </a:r>
            <a:r>
              <a:rPr lang="en-US" sz="1000" dirty="0">
                <a:solidFill>
                  <a:schemeClr val="tx1"/>
                </a:solidFill>
                <a:latin typeface="+mn-lt"/>
                <a:hlinkClick r:id="rId2"/>
              </a:rPr>
              <a:t>https://advanced-recommender-systems.github.io/RAG-Meets-LLMs/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F6D67CC-A634-AEC6-13F2-1B7013F6FBE8}"/>
              </a:ext>
            </a:extLst>
          </p:cNvPr>
          <p:cNvSpPr/>
          <p:nvPr/>
        </p:nvSpPr>
        <p:spPr>
          <a:xfrm>
            <a:off x="8153400" y="4511040"/>
            <a:ext cx="293914" cy="2351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6006EA-5E2C-662F-E17E-EE9FADB3F768}"/>
              </a:ext>
            </a:extLst>
          </p:cNvPr>
          <p:cNvSpPr txBox="1"/>
          <p:nvPr/>
        </p:nvSpPr>
        <p:spPr>
          <a:xfrm>
            <a:off x="457199" y="1035933"/>
            <a:ext cx="81630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dirty="0" err="1">
                <a:solidFill>
                  <a:schemeClr val="bg2"/>
                </a:solidFill>
              </a:rPr>
              <a:t>kNN</a:t>
            </a:r>
            <a:r>
              <a:rPr lang="en-US" dirty="0">
                <a:solidFill>
                  <a:schemeClr val="bg2"/>
                </a:solidFill>
              </a:rPr>
              <a:t>-LM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BB8264-AB90-BF79-6E20-98FA8770F7AE}"/>
              </a:ext>
            </a:extLst>
          </p:cNvPr>
          <p:cNvSpPr txBox="1"/>
          <p:nvPr/>
        </p:nvSpPr>
        <p:spPr>
          <a:xfrm>
            <a:off x="134117" y="4671047"/>
            <a:ext cx="886011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﻿Khandelwal, Urvashi, et al. "Generalization through Memorization: Nearest Neighbor Language Models." International Conference on Learning Representations. 2019.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A81580-FEDA-48B2-7532-2E996D1DE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468317"/>
            <a:ext cx="7772400" cy="22335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D62C9A-EADF-0CBA-8DDE-16132D739F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920" y="3896483"/>
            <a:ext cx="5852160" cy="45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465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7BE6BC-FC56-BC69-11BC-9E48BA1833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BF91A-2B5A-36E2-6862-29868F6D6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﻿RA-LLM Learning: Training-free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8FD443-F632-482D-6413-62EFFCD6A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D7084F-4E1F-3A2F-F15E-990E2EF92DDE}"/>
              </a:ext>
            </a:extLst>
          </p:cNvPr>
          <p:cNvSpPr txBox="1"/>
          <p:nvPr/>
        </p:nvSpPr>
        <p:spPr>
          <a:xfrm>
            <a:off x="523777" y="4891047"/>
            <a:ext cx="8390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RAG meet LLMS: Towards Retrieval-Augmented LLMS Tutorial @ KDD 24 - </a:t>
            </a:r>
            <a:r>
              <a:rPr lang="en-US" sz="1000" dirty="0">
                <a:solidFill>
                  <a:schemeClr val="tx1"/>
                </a:solidFill>
                <a:latin typeface="+mn-lt"/>
                <a:hlinkClick r:id="rId2"/>
              </a:rPr>
              <a:t>https://advanced-recommender-systems.github.io/RAG-Meets-LLMs/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8EDA721-D5B6-8551-7CB8-20FEAB6382C2}"/>
              </a:ext>
            </a:extLst>
          </p:cNvPr>
          <p:cNvSpPr/>
          <p:nvPr/>
        </p:nvSpPr>
        <p:spPr>
          <a:xfrm>
            <a:off x="8153400" y="4511040"/>
            <a:ext cx="293914" cy="2351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BA4651-934E-0006-D1D4-D3D397778E60}"/>
              </a:ext>
            </a:extLst>
          </p:cNvPr>
          <p:cNvSpPr txBox="1"/>
          <p:nvPr/>
        </p:nvSpPr>
        <p:spPr>
          <a:xfrm>
            <a:off x="457199" y="1035933"/>
            <a:ext cx="81630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dirty="0">
                <a:solidFill>
                  <a:schemeClr val="bg2"/>
                </a:solidFill>
              </a:rPr>
              <a:t>﻿REST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FDD38C-CEDB-D04F-0055-53CC9CC737C3}"/>
              </a:ext>
            </a:extLst>
          </p:cNvPr>
          <p:cNvSpPr txBox="1"/>
          <p:nvPr/>
        </p:nvSpPr>
        <p:spPr>
          <a:xfrm>
            <a:off x="523777" y="4660215"/>
            <a:ext cx="432041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﻿He, Zhenyu, et al. "REST: Retrieval-Based Speculative Decoding." NAACL. 2024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792D5D-1EFD-5BDE-6476-1E0B8B168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680" y="1351455"/>
            <a:ext cx="8016640" cy="3118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3838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955639-F273-715A-E298-F60FFF27A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E665E-B686-E3B4-75C0-5243765BB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﻿RA-LLM Learning: Training-free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591D01-EE31-4906-B1E5-121CA1C02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7E6F75-1664-9148-6C1C-B7A9ABFD4CC8}"/>
              </a:ext>
            </a:extLst>
          </p:cNvPr>
          <p:cNvSpPr txBox="1"/>
          <p:nvPr/>
        </p:nvSpPr>
        <p:spPr>
          <a:xfrm>
            <a:off x="523777" y="4891047"/>
            <a:ext cx="8390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RAG meet LLMS: Towards Retrieval-Augmented LLMS Tutorial @ KDD 24 - </a:t>
            </a:r>
            <a:r>
              <a:rPr lang="en-US" sz="1000" dirty="0">
                <a:solidFill>
                  <a:schemeClr val="tx1"/>
                </a:solidFill>
                <a:latin typeface="+mn-lt"/>
                <a:hlinkClick r:id="rId2"/>
              </a:rPr>
              <a:t>https://advanced-recommender-systems.github.io/RAG-Meets-LLMs/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F858DD5-42EE-B58C-CBE0-5E7F0A44E6C7}"/>
              </a:ext>
            </a:extLst>
          </p:cNvPr>
          <p:cNvSpPr/>
          <p:nvPr/>
        </p:nvSpPr>
        <p:spPr>
          <a:xfrm>
            <a:off x="8153400" y="4511040"/>
            <a:ext cx="293914" cy="2351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E94499-3646-4414-9F57-5CBC29AE37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777" y="1526722"/>
            <a:ext cx="50546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20763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327353-B157-72F3-7A61-66E2A01E22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5EF6F-3873-6656-D212-5C9233DC6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en-US" dirty="0">
                <a:solidFill>
                  <a:schemeClr val="bg2"/>
                </a:solidFill>
              </a:rPr>
              <a:t>﻿Learning Approach of RA-LLMs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5E60FB-91C4-1814-3C32-39FAF43A0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A905C1-6928-A216-D82A-BF01B2BD02D9}"/>
              </a:ext>
            </a:extLst>
          </p:cNvPr>
          <p:cNvSpPr txBox="1"/>
          <p:nvPr/>
        </p:nvSpPr>
        <p:spPr>
          <a:xfrm>
            <a:off x="523777" y="4891047"/>
            <a:ext cx="8390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RAG meet LLMS: Towards Retrieval-Augmented LLMS Tutorial @ KDD 24 - </a:t>
            </a:r>
            <a:r>
              <a:rPr lang="en-US" sz="1000" dirty="0">
                <a:solidFill>
                  <a:schemeClr val="tx1"/>
                </a:solidFill>
                <a:latin typeface="+mn-lt"/>
                <a:hlinkClick r:id="rId2"/>
              </a:rPr>
              <a:t>https://advanced-recommender-systems.github.io/RAG-Meets-LLMs/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pic>
        <p:nvPicPr>
          <p:cNvPr id="1026" name="Picture 2" descr="Machine learning ">
            <a:extLst>
              <a:ext uri="{FF2B5EF4-FFF2-40B4-BE49-F238E27FC236}">
                <a16:creationId xmlns:a16="http://schemas.microsoft.com/office/drawing/2014/main" id="{95EA243B-256C-27F2-0ED1-45C7251F8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0" y="1758950"/>
            <a:ext cx="1625600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AE15C7-FDAB-985A-BC67-04BF6F5F7AA8}"/>
              </a:ext>
            </a:extLst>
          </p:cNvPr>
          <p:cNvSpPr txBox="1"/>
          <p:nvPr/>
        </p:nvSpPr>
        <p:spPr>
          <a:xfrm>
            <a:off x="670560" y="1402080"/>
            <a:ext cx="271741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﻿</a:t>
            </a:r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Training-free Methods</a:t>
            </a:r>
          </a:p>
          <a:p>
            <a:endParaRPr lang="en-US" sz="1800" dirty="0"/>
          </a:p>
          <a:p>
            <a:r>
              <a:rPr lang="en-US" sz="1800" dirty="0">
                <a:solidFill>
                  <a:srgbClr val="00B0F0"/>
                </a:solidFill>
              </a:rPr>
              <a:t>Training-based Methods</a:t>
            </a:r>
          </a:p>
          <a:p>
            <a:endParaRPr lang="en-US" sz="1800" dirty="0">
              <a:solidFill>
                <a:srgbClr val="00B0F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B0F0"/>
                </a:solidFill>
              </a:rPr>
              <a:t>Independent Learning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Sequential Learning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Joint Learning</a:t>
            </a:r>
          </a:p>
        </p:txBody>
      </p:sp>
    </p:spTree>
    <p:extLst>
      <p:ext uri="{BB962C8B-B14F-4D97-AF65-F5344CB8AC3E}">
        <p14:creationId xmlns:p14="http://schemas.microsoft.com/office/powerpoint/2010/main" val="360708058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302E5C-17E9-07A9-56FC-E2B226C2B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C8BF5-65EB-F3CA-1C92-8FCC61329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﻿RA-LLM Learning: Independent Training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8C8AA3-6ED5-20DC-3B88-1B85AFC17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0358C7-A0B6-AA64-CCCC-2E72512520C2}"/>
              </a:ext>
            </a:extLst>
          </p:cNvPr>
          <p:cNvSpPr txBox="1"/>
          <p:nvPr/>
        </p:nvSpPr>
        <p:spPr>
          <a:xfrm>
            <a:off x="523777" y="4891047"/>
            <a:ext cx="8390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RAG meet LLMS: Towards Retrieval-Augmented LLMS Tutorial @ KDD 24 - </a:t>
            </a:r>
            <a:r>
              <a:rPr lang="en-US" sz="1000" dirty="0">
                <a:solidFill>
                  <a:schemeClr val="tx1"/>
                </a:solidFill>
                <a:latin typeface="+mn-lt"/>
                <a:hlinkClick r:id="rId2"/>
              </a:rPr>
              <a:t>https://advanced-recommender-systems.github.io/RAG-Meets-LLMs/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2C335B7-2E61-DACB-3868-D8ED79FB9349}"/>
              </a:ext>
            </a:extLst>
          </p:cNvPr>
          <p:cNvSpPr/>
          <p:nvPr/>
        </p:nvSpPr>
        <p:spPr>
          <a:xfrm>
            <a:off x="8153400" y="4511040"/>
            <a:ext cx="293914" cy="2351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F868BB-15C4-73D0-02E5-383486BC951A}"/>
              </a:ext>
            </a:extLst>
          </p:cNvPr>
          <p:cNvSpPr txBox="1"/>
          <p:nvPr/>
        </p:nvSpPr>
        <p:spPr>
          <a:xfrm>
            <a:off x="457199" y="1035933"/>
            <a:ext cx="816302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dirty="0">
                <a:solidFill>
                  <a:schemeClr val="bg2"/>
                </a:solidFill>
              </a:rPr>
              <a:t>﻿Retrieval models and language models are trained independently.</a:t>
            </a:r>
          </a:p>
          <a:p>
            <a:pPr lvl="1" algn="just"/>
            <a:endParaRPr lang="en-US" dirty="0">
              <a:solidFill>
                <a:schemeClr val="bg2"/>
              </a:solidFill>
            </a:endParaRPr>
          </a:p>
          <a:p>
            <a:pPr lvl="1" algn="just"/>
            <a:r>
              <a:rPr lang="en-US" dirty="0">
                <a:solidFill>
                  <a:schemeClr val="tx1"/>
                </a:solidFill>
              </a:rPr>
              <a:t>• Independent training of Retriever.</a:t>
            </a:r>
          </a:p>
          <a:p>
            <a:pPr lvl="1" algn="just"/>
            <a:endParaRPr lang="en-US" dirty="0">
              <a:solidFill>
                <a:schemeClr val="tx1"/>
              </a:solidFill>
            </a:endParaRPr>
          </a:p>
          <a:p>
            <a:pPr lvl="1" algn="just"/>
            <a:endParaRPr lang="en-US" dirty="0">
              <a:solidFill>
                <a:schemeClr val="tx1"/>
              </a:solidFill>
            </a:endParaRPr>
          </a:p>
          <a:p>
            <a:pPr lvl="1" algn="just"/>
            <a:endParaRPr lang="en-US" dirty="0">
              <a:solidFill>
                <a:schemeClr val="tx1"/>
              </a:solidFill>
            </a:endParaRPr>
          </a:p>
          <a:p>
            <a:pPr lvl="1" algn="just"/>
            <a:endParaRPr lang="en-US" dirty="0">
              <a:solidFill>
                <a:schemeClr val="tx1"/>
              </a:solidFill>
            </a:endParaRPr>
          </a:p>
          <a:p>
            <a:pPr lvl="1" algn="just"/>
            <a:endParaRPr lang="en-US" dirty="0">
              <a:solidFill>
                <a:schemeClr val="tx1"/>
              </a:solidFill>
            </a:endParaRPr>
          </a:p>
          <a:p>
            <a:pPr lvl="1" algn="just"/>
            <a:endParaRPr lang="en-US" dirty="0">
              <a:solidFill>
                <a:schemeClr val="tx1"/>
              </a:solidFill>
            </a:endParaRPr>
          </a:p>
          <a:p>
            <a:pPr lvl="1" algn="just"/>
            <a:r>
              <a:rPr lang="en-US" dirty="0">
                <a:solidFill>
                  <a:schemeClr val="tx1"/>
                </a:solidFill>
              </a:rPr>
              <a:t>• Independent training of large language models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8B86A8-C219-4636-6500-9B9F1DF712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1510" y="2055126"/>
            <a:ext cx="3454400" cy="520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FC6308-8F6B-032F-A068-31B556BD17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8450" y="3427578"/>
            <a:ext cx="3467100" cy="546100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3CF0D18-07BD-AC19-11D9-BD05F61900EE}"/>
              </a:ext>
            </a:extLst>
          </p:cNvPr>
          <p:cNvSpPr/>
          <p:nvPr/>
        </p:nvSpPr>
        <p:spPr>
          <a:xfrm>
            <a:off x="2612571" y="1933303"/>
            <a:ext cx="3762103" cy="77506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901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E407A6-3E92-F1A4-3360-4D00BCDC23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7033A-89DB-1F80-4B82-5CBBB7AB7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﻿LLMs in Downstream Domains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18D8C8-5FC5-4DCB-116B-1EE269ADC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85C7EC-1605-1E5B-C2AC-38F1EBEBCA4A}"/>
              </a:ext>
            </a:extLst>
          </p:cNvPr>
          <p:cNvSpPr txBox="1"/>
          <p:nvPr/>
        </p:nvSpPr>
        <p:spPr>
          <a:xfrm>
            <a:off x="54603" y="4628144"/>
            <a:ext cx="47804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﻿Zhang et al., 2023, </a:t>
            </a:r>
            <a:r>
              <a:rPr lang="en-US" sz="1000" dirty="0" err="1"/>
              <a:t>HuatuoGPT</a:t>
            </a:r>
            <a:r>
              <a:rPr lang="en-US" sz="1000" dirty="0"/>
              <a:t>, towards Taming Language Model to Be a Doctor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D25101-3D32-522E-5361-008627864579}"/>
              </a:ext>
            </a:extLst>
          </p:cNvPr>
          <p:cNvSpPr txBox="1"/>
          <p:nvPr/>
        </p:nvSpPr>
        <p:spPr>
          <a:xfrm>
            <a:off x="523777" y="4891047"/>
            <a:ext cx="8390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RAG meet LLMS: Towards Retrieval-Augmented LLMS Tutorial @ KDD 24 - </a:t>
            </a:r>
            <a:r>
              <a:rPr lang="en-US" sz="1000" dirty="0">
                <a:solidFill>
                  <a:schemeClr val="tx1"/>
                </a:solidFill>
                <a:latin typeface="+mn-lt"/>
                <a:hlinkClick r:id="rId2"/>
              </a:rPr>
              <a:t>https://advanced-recommender-systems.github.io/RAG-Meets-LLMs/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F4B0BD-7740-9F51-5E3C-B999DFA428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092820"/>
            <a:ext cx="7772400" cy="332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10899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17E747-320A-424D-C732-EC75B979E9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A88D9-9C2A-42E7-CA9C-FD7156973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﻿RA-LLM Learning: Independent Training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F53919-BB7E-4B5C-7AF9-503BB5B0B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AC106F-99AE-A372-EED0-9635EC74CB5D}"/>
              </a:ext>
            </a:extLst>
          </p:cNvPr>
          <p:cNvSpPr txBox="1"/>
          <p:nvPr/>
        </p:nvSpPr>
        <p:spPr>
          <a:xfrm>
            <a:off x="523777" y="4891047"/>
            <a:ext cx="8390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RAG meet LLMS: Towards Retrieval-Augmented LLMS Tutorial @ KDD 24 - </a:t>
            </a:r>
            <a:r>
              <a:rPr lang="en-US" sz="1000" dirty="0">
                <a:solidFill>
                  <a:schemeClr val="tx1"/>
                </a:solidFill>
                <a:latin typeface="+mn-lt"/>
                <a:hlinkClick r:id="rId2"/>
              </a:rPr>
              <a:t>https://advanced-recommender-systems.github.io/RAG-Meets-LLMs/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7368A2A-A29B-E731-7432-58E913035E8A}"/>
              </a:ext>
            </a:extLst>
          </p:cNvPr>
          <p:cNvSpPr/>
          <p:nvPr/>
        </p:nvSpPr>
        <p:spPr>
          <a:xfrm>
            <a:off x="8153400" y="4511040"/>
            <a:ext cx="293914" cy="2351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F6438D-B904-E944-F6F6-62BBD5E3E5EA}"/>
              </a:ext>
            </a:extLst>
          </p:cNvPr>
          <p:cNvSpPr txBox="1"/>
          <p:nvPr/>
        </p:nvSpPr>
        <p:spPr>
          <a:xfrm>
            <a:off x="457199" y="1035933"/>
            <a:ext cx="81630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dirty="0">
                <a:solidFill>
                  <a:schemeClr val="tx1"/>
                </a:solidFill>
              </a:rPr>
              <a:t>﻿Independent training of large language models.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26CE89-6638-3698-04A1-D7F37082C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915" y="1673952"/>
            <a:ext cx="8536170" cy="2560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88591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609F20-8D5B-E826-C2B8-A8CE511664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F5BAA-D2ED-A5BF-AD39-E6FF6B683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﻿RA-LLM Learning: Independent Training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2F2E3E-A3F5-5E5D-F1C4-6FA26A04C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3DD68B-910D-876A-8BB8-9BB9D0BD3CAA}"/>
              </a:ext>
            </a:extLst>
          </p:cNvPr>
          <p:cNvSpPr txBox="1"/>
          <p:nvPr/>
        </p:nvSpPr>
        <p:spPr>
          <a:xfrm>
            <a:off x="523777" y="4891047"/>
            <a:ext cx="8390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RAG meet LLMS: Towards Retrieval-Augmented LLMS Tutorial @ KDD 24 - </a:t>
            </a:r>
            <a:r>
              <a:rPr lang="en-US" sz="1000" dirty="0">
                <a:solidFill>
                  <a:schemeClr val="tx1"/>
                </a:solidFill>
                <a:latin typeface="+mn-lt"/>
                <a:hlinkClick r:id="rId2"/>
              </a:rPr>
              <a:t>https://advanced-recommender-systems.github.io/RAG-Meets-LLMs/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9B9EFCC-178E-06A8-C6EA-B1C020263966}"/>
              </a:ext>
            </a:extLst>
          </p:cNvPr>
          <p:cNvSpPr/>
          <p:nvPr/>
        </p:nvSpPr>
        <p:spPr>
          <a:xfrm>
            <a:off x="8153400" y="4511040"/>
            <a:ext cx="293914" cy="2351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8EF515-600C-B630-A0BA-30D009AA8814}"/>
              </a:ext>
            </a:extLst>
          </p:cNvPr>
          <p:cNvSpPr txBox="1"/>
          <p:nvPr/>
        </p:nvSpPr>
        <p:spPr>
          <a:xfrm>
            <a:off x="457199" y="1035933"/>
            <a:ext cx="816302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dirty="0">
                <a:solidFill>
                  <a:schemeClr val="bg2"/>
                </a:solidFill>
              </a:rPr>
              <a:t>﻿Retrieval models and language models are trained independently.</a:t>
            </a:r>
          </a:p>
          <a:p>
            <a:pPr lvl="1" algn="just"/>
            <a:endParaRPr lang="en-US" dirty="0">
              <a:solidFill>
                <a:schemeClr val="bg2"/>
              </a:solidFill>
            </a:endParaRPr>
          </a:p>
          <a:p>
            <a:pPr lvl="1" algn="just"/>
            <a:r>
              <a:rPr lang="en-US" dirty="0">
                <a:solidFill>
                  <a:schemeClr val="tx1"/>
                </a:solidFill>
              </a:rPr>
              <a:t>• Independent training of Retriever.</a:t>
            </a:r>
          </a:p>
          <a:p>
            <a:pPr lvl="1" algn="just"/>
            <a:endParaRPr lang="en-US" dirty="0">
              <a:solidFill>
                <a:schemeClr val="tx1"/>
              </a:solidFill>
            </a:endParaRPr>
          </a:p>
          <a:p>
            <a:pPr lvl="1" algn="just"/>
            <a:endParaRPr lang="en-US" dirty="0">
              <a:solidFill>
                <a:schemeClr val="tx1"/>
              </a:solidFill>
            </a:endParaRPr>
          </a:p>
          <a:p>
            <a:pPr lvl="1" algn="just"/>
            <a:endParaRPr lang="en-US" dirty="0">
              <a:solidFill>
                <a:schemeClr val="tx1"/>
              </a:solidFill>
            </a:endParaRPr>
          </a:p>
          <a:p>
            <a:pPr lvl="1" algn="just"/>
            <a:endParaRPr lang="en-US" dirty="0">
              <a:solidFill>
                <a:schemeClr val="tx1"/>
              </a:solidFill>
            </a:endParaRPr>
          </a:p>
          <a:p>
            <a:pPr lvl="1" algn="just"/>
            <a:endParaRPr lang="en-US" dirty="0">
              <a:solidFill>
                <a:schemeClr val="tx1"/>
              </a:solidFill>
            </a:endParaRPr>
          </a:p>
          <a:p>
            <a:pPr lvl="1" algn="just"/>
            <a:endParaRPr lang="en-US" dirty="0">
              <a:solidFill>
                <a:schemeClr val="tx1"/>
              </a:solidFill>
            </a:endParaRPr>
          </a:p>
          <a:p>
            <a:pPr lvl="1" algn="just"/>
            <a:r>
              <a:rPr lang="en-US" dirty="0">
                <a:solidFill>
                  <a:schemeClr val="tx1"/>
                </a:solidFill>
              </a:rPr>
              <a:t>• Independent training of large language models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C28D04-2C6E-B82D-03C9-0C22C1685F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1510" y="2055126"/>
            <a:ext cx="3454400" cy="520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43F9E00-33EC-3466-51EC-B99BA266B3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8450" y="3427578"/>
            <a:ext cx="3467100" cy="546100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D87A15A-815C-86B0-6377-80B8831FE409}"/>
              </a:ext>
            </a:extLst>
          </p:cNvPr>
          <p:cNvSpPr/>
          <p:nvPr/>
        </p:nvSpPr>
        <p:spPr>
          <a:xfrm>
            <a:off x="2657658" y="3332504"/>
            <a:ext cx="3762103" cy="77506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199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B758FE-2EF9-94EB-C93D-5EE38AA7BB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CE5C8-EEC2-04F2-6D56-C58589BCC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﻿RA-LLM Learning: Independent Training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F4DBF4-990B-3329-BE2E-1212586AE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101C93-2C67-E70F-2461-3860C7B98463}"/>
              </a:ext>
            </a:extLst>
          </p:cNvPr>
          <p:cNvSpPr txBox="1"/>
          <p:nvPr/>
        </p:nvSpPr>
        <p:spPr>
          <a:xfrm>
            <a:off x="523777" y="4891047"/>
            <a:ext cx="8390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RAG meet LLMS: Towards Retrieval-Augmented LLMS Tutorial @ KDD 24 - </a:t>
            </a:r>
            <a:r>
              <a:rPr lang="en-US" sz="1000" dirty="0">
                <a:solidFill>
                  <a:schemeClr val="tx1"/>
                </a:solidFill>
                <a:latin typeface="+mn-lt"/>
                <a:hlinkClick r:id="rId2"/>
              </a:rPr>
              <a:t>https://advanced-recommender-systems.github.io/RAG-Meets-LLMs/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55C60DC-C819-D456-E459-38F78F972946}"/>
              </a:ext>
            </a:extLst>
          </p:cNvPr>
          <p:cNvSpPr/>
          <p:nvPr/>
        </p:nvSpPr>
        <p:spPr>
          <a:xfrm>
            <a:off x="8153400" y="4511040"/>
            <a:ext cx="293914" cy="2351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B3E245-D175-5EB7-761C-76686D4D409B}"/>
              </a:ext>
            </a:extLst>
          </p:cNvPr>
          <p:cNvSpPr txBox="1"/>
          <p:nvPr/>
        </p:nvSpPr>
        <p:spPr>
          <a:xfrm>
            <a:off x="457199" y="1035933"/>
            <a:ext cx="81630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dirty="0">
                <a:solidFill>
                  <a:schemeClr val="tx1"/>
                </a:solidFill>
              </a:rPr>
              <a:t>﻿Sparse retrieval models: TF-IDF / BM25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636751-F7B0-F249-9FD8-8B299D3B0331}"/>
              </a:ext>
            </a:extLst>
          </p:cNvPr>
          <p:cNvSpPr txBox="1"/>
          <p:nvPr/>
        </p:nvSpPr>
        <p:spPr>
          <a:xfrm>
            <a:off x="516973" y="4489534"/>
            <a:ext cx="832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﻿Ramos, Juan. "Using TF-IDF to determine word relevance in document queries." Proceedings of the first instructional conference on machine learning. 2003.</a:t>
            </a:r>
          </a:p>
          <a:p>
            <a:r>
              <a:rPr lang="en-US" sz="900" dirty="0"/>
              <a:t>Robertson, Stephen, and Hugo Zaragoza. "The probabilistic relevance framework: BM25 and beyond." Foundations and Trends® in Information Retrieval. 2009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3EBDDD-6BC6-2BD2-51FF-0214ACE9D0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8762" y="1631538"/>
            <a:ext cx="6166475" cy="236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82299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990D66-B6F3-A821-540A-467093630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30389-D868-B41B-C2CF-ED5B7EE24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﻿RA-LLM Learning: Independent Training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A7DB24-9E0B-24C4-67C8-E1DAF3BF7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64FFF5-B47A-8999-A41A-242E2F81FC5D}"/>
              </a:ext>
            </a:extLst>
          </p:cNvPr>
          <p:cNvSpPr txBox="1"/>
          <p:nvPr/>
        </p:nvSpPr>
        <p:spPr>
          <a:xfrm>
            <a:off x="523777" y="4891047"/>
            <a:ext cx="8390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RAG meet LLMS: Towards Retrieval-Augmented LLMS Tutorial @ KDD 24 - </a:t>
            </a:r>
            <a:r>
              <a:rPr lang="en-US" sz="1000" dirty="0">
                <a:solidFill>
                  <a:schemeClr val="tx1"/>
                </a:solidFill>
                <a:latin typeface="+mn-lt"/>
                <a:hlinkClick r:id="rId2"/>
              </a:rPr>
              <a:t>https://advanced-recommender-systems.github.io/RAG-Meets-LLMs/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59009FA-1D5D-EC84-0FE4-7A1A125AEEF4}"/>
              </a:ext>
            </a:extLst>
          </p:cNvPr>
          <p:cNvSpPr/>
          <p:nvPr/>
        </p:nvSpPr>
        <p:spPr>
          <a:xfrm>
            <a:off x="8153400" y="4511040"/>
            <a:ext cx="293914" cy="2351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E09970-3956-BBB3-DB0D-D5E49D52EEC8}"/>
              </a:ext>
            </a:extLst>
          </p:cNvPr>
          <p:cNvSpPr txBox="1"/>
          <p:nvPr/>
        </p:nvSpPr>
        <p:spPr>
          <a:xfrm>
            <a:off x="457199" y="1035933"/>
            <a:ext cx="81630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dirty="0">
                <a:solidFill>
                  <a:schemeClr val="tx1"/>
                </a:solidFill>
              </a:rPr>
              <a:t>﻿ Dense retrieval models: DPR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637E25-0574-27C2-FEA6-FD77D08A9A01}"/>
              </a:ext>
            </a:extLst>
          </p:cNvPr>
          <p:cNvSpPr txBox="1"/>
          <p:nvPr/>
        </p:nvSpPr>
        <p:spPr>
          <a:xfrm>
            <a:off x="282525" y="4628605"/>
            <a:ext cx="887294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﻿</a:t>
            </a:r>
            <a:r>
              <a:rPr lang="en-US" sz="900" dirty="0" err="1"/>
              <a:t>Karpukhin</a:t>
            </a:r>
            <a:r>
              <a:rPr lang="en-US" sz="900" dirty="0"/>
              <a:t>, Vladimir, et al. "Dense passage retrieval for open-domain question answering." 2020 Conference on Empirical Methods in Natural Language Processing, 2020.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E3FB87-F052-737C-A4C0-BFC03A0CED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860" y="1343710"/>
            <a:ext cx="6812280" cy="323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78922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76A3B1-79E3-CF3E-9C5C-1030315E3B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728D8-F34F-AB4A-1644-062D816B5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﻿RA-LLM Learning: Independent Training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6782C5-B588-61BD-C954-A0A313810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BA5C33-6621-7DDF-9C94-AB069C72999C}"/>
              </a:ext>
            </a:extLst>
          </p:cNvPr>
          <p:cNvSpPr txBox="1"/>
          <p:nvPr/>
        </p:nvSpPr>
        <p:spPr>
          <a:xfrm>
            <a:off x="523777" y="4891047"/>
            <a:ext cx="8390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RAG meet LLMS: Towards Retrieval-Augmented LLMS Tutorial @ KDD 24 - </a:t>
            </a:r>
            <a:r>
              <a:rPr lang="en-US" sz="1000" dirty="0">
                <a:solidFill>
                  <a:schemeClr val="tx1"/>
                </a:solidFill>
                <a:latin typeface="+mn-lt"/>
                <a:hlinkClick r:id="rId2"/>
              </a:rPr>
              <a:t>https://advanced-recommender-systems.github.io/RAG-Meets-LLMs/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C19F551-C960-7280-AB9F-C62FB9D24BDE}"/>
              </a:ext>
            </a:extLst>
          </p:cNvPr>
          <p:cNvSpPr/>
          <p:nvPr/>
        </p:nvSpPr>
        <p:spPr>
          <a:xfrm>
            <a:off x="8153400" y="4511040"/>
            <a:ext cx="293914" cy="2351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8A19D1-FB26-0861-778C-55092D6692D1}"/>
              </a:ext>
            </a:extLst>
          </p:cNvPr>
          <p:cNvSpPr txBox="1"/>
          <p:nvPr/>
        </p:nvSpPr>
        <p:spPr>
          <a:xfrm>
            <a:off x="457199" y="1035933"/>
            <a:ext cx="81630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dirty="0">
                <a:solidFill>
                  <a:schemeClr val="tx1"/>
                </a:solidFill>
              </a:rPr>
              <a:t>﻿Dense retrieval models: </a:t>
            </a:r>
            <a:r>
              <a:rPr lang="en-US" dirty="0" err="1">
                <a:solidFill>
                  <a:schemeClr val="tx1"/>
                </a:solidFill>
              </a:rPr>
              <a:t>CoG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0AEB53-236C-8D08-7045-B0F4DA0FFC78}"/>
              </a:ext>
            </a:extLst>
          </p:cNvPr>
          <p:cNvSpPr txBox="1"/>
          <p:nvPr/>
        </p:nvSpPr>
        <p:spPr>
          <a:xfrm>
            <a:off x="282525" y="4628605"/>
            <a:ext cx="617989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﻿Tian Lan, et al. “Copy is All You Need.” In The Eleventh International Conference on Learning Representations, 2022.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E4C0EB-E920-E7E7-C99C-CD58C6574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970" y="1343710"/>
            <a:ext cx="7008059" cy="3216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14122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A4A205-9D5C-1837-62B5-F7A8FD336E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DB5AA-34D6-9751-4042-11747E6EA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﻿RA-LLM Learning: Independent Training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9472E7-22E3-2395-B3D7-AB71DF2C0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E1FA99-75C6-B8B9-67FC-A330A36A0B8A}"/>
              </a:ext>
            </a:extLst>
          </p:cNvPr>
          <p:cNvSpPr txBox="1"/>
          <p:nvPr/>
        </p:nvSpPr>
        <p:spPr>
          <a:xfrm>
            <a:off x="523777" y="4891047"/>
            <a:ext cx="8390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RAG meet LLMS: Towards Retrieval-Augmented LLMS Tutorial @ KDD 24 - </a:t>
            </a:r>
            <a:r>
              <a:rPr lang="en-US" sz="1000" dirty="0">
                <a:solidFill>
                  <a:schemeClr val="tx1"/>
                </a:solidFill>
                <a:latin typeface="+mn-lt"/>
                <a:hlinkClick r:id="rId2"/>
              </a:rPr>
              <a:t>https://advanced-recommender-systems.github.io/RAG-Meets-LLMs/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3897C1B-4F3D-49AC-8DE2-BC3C5464EF25}"/>
              </a:ext>
            </a:extLst>
          </p:cNvPr>
          <p:cNvSpPr/>
          <p:nvPr/>
        </p:nvSpPr>
        <p:spPr>
          <a:xfrm>
            <a:off x="8153400" y="4511040"/>
            <a:ext cx="293914" cy="2351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1542CB-DCC4-B46E-00A4-E8958833D4D6}"/>
              </a:ext>
            </a:extLst>
          </p:cNvPr>
          <p:cNvSpPr txBox="1"/>
          <p:nvPr/>
        </p:nvSpPr>
        <p:spPr>
          <a:xfrm>
            <a:off x="457199" y="1035933"/>
            <a:ext cx="81630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dirty="0">
                <a:solidFill>
                  <a:schemeClr val="tx1"/>
                </a:solidFill>
              </a:rPr>
              <a:t>﻿Model Training: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A699BB-FC3A-BB19-2850-CD841AB33907}"/>
              </a:ext>
            </a:extLst>
          </p:cNvPr>
          <p:cNvSpPr txBox="1"/>
          <p:nvPr/>
        </p:nvSpPr>
        <p:spPr>
          <a:xfrm>
            <a:off x="282525" y="4628605"/>
            <a:ext cx="617989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﻿Tian Lan, et al. “Copy is All You Need.” In The Eleventh International Conference on Learning Representations, 2022.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2D0F58-F5BD-1FF0-BDA0-8F211B66C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4606" y="1778883"/>
            <a:ext cx="4894787" cy="188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54000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1E0DEB-1357-691A-155A-BA299D41FB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63CA4-D18E-B5BD-8635-A89D09121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﻿RA-LLM Learning: Independent Training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5BC3CD-B834-A064-1464-DC07D0C3E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1E3118-4791-451A-279D-3913F654B129}"/>
              </a:ext>
            </a:extLst>
          </p:cNvPr>
          <p:cNvSpPr txBox="1"/>
          <p:nvPr/>
        </p:nvSpPr>
        <p:spPr>
          <a:xfrm>
            <a:off x="523777" y="4891047"/>
            <a:ext cx="8390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RAG meet LLMS: Towards Retrieval-Augmented LLMS Tutorial @ KDD 24 - </a:t>
            </a:r>
            <a:r>
              <a:rPr lang="en-US" sz="1000" dirty="0">
                <a:solidFill>
                  <a:schemeClr val="tx1"/>
                </a:solidFill>
                <a:latin typeface="+mn-lt"/>
                <a:hlinkClick r:id="rId2"/>
              </a:rPr>
              <a:t>https://advanced-recommender-systems.github.io/RAG-Meets-LLMs/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36E50B9-7B45-8D95-958F-DFE56AEA173E}"/>
              </a:ext>
            </a:extLst>
          </p:cNvPr>
          <p:cNvSpPr/>
          <p:nvPr/>
        </p:nvSpPr>
        <p:spPr>
          <a:xfrm>
            <a:off x="8153400" y="4511040"/>
            <a:ext cx="293914" cy="2351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DE2CCA-8F0A-EE61-0A2D-96EFE5566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777" y="1727200"/>
            <a:ext cx="6502400" cy="168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81830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C3EF0-BEDB-0FDE-EF4D-9A1C9B90E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F8841-B1AE-AB62-7991-8EF7C2B19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en-US" dirty="0">
                <a:solidFill>
                  <a:schemeClr val="bg2"/>
                </a:solidFill>
              </a:rPr>
              <a:t>﻿Learning Approach of RA-LLMs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0ACFE7-F831-53EC-5C55-65D44F30E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41508F-FC4C-AF33-ACA8-A8A949EC6798}"/>
              </a:ext>
            </a:extLst>
          </p:cNvPr>
          <p:cNvSpPr txBox="1"/>
          <p:nvPr/>
        </p:nvSpPr>
        <p:spPr>
          <a:xfrm>
            <a:off x="523777" y="4891047"/>
            <a:ext cx="8390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RAG meet LLMS: Towards Retrieval-Augmented LLMS Tutorial @ KDD 24 - </a:t>
            </a:r>
            <a:r>
              <a:rPr lang="en-US" sz="1000" dirty="0">
                <a:solidFill>
                  <a:schemeClr val="tx1"/>
                </a:solidFill>
                <a:latin typeface="+mn-lt"/>
                <a:hlinkClick r:id="rId2"/>
              </a:rPr>
              <a:t>https://advanced-recommender-systems.github.io/RAG-Meets-LLMs/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pic>
        <p:nvPicPr>
          <p:cNvPr id="1026" name="Picture 2" descr="Machine learning ">
            <a:extLst>
              <a:ext uri="{FF2B5EF4-FFF2-40B4-BE49-F238E27FC236}">
                <a16:creationId xmlns:a16="http://schemas.microsoft.com/office/drawing/2014/main" id="{24302CED-E582-1555-6923-70D7B94ED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0" y="1758950"/>
            <a:ext cx="1625600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355B2D-2304-921E-21BE-BD6FEA3E689D}"/>
              </a:ext>
            </a:extLst>
          </p:cNvPr>
          <p:cNvSpPr txBox="1"/>
          <p:nvPr/>
        </p:nvSpPr>
        <p:spPr>
          <a:xfrm>
            <a:off x="670560" y="1402080"/>
            <a:ext cx="271741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﻿</a:t>
            </a:r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Training-free Methods</a:t>
            </a:r>
          </a:p>
          <a:p>
            <a:endParaRPr lang="en-US" sz="1800" dirty="0"/>
          </a:p>
          <a:p>
            <a:r>
              <a:rPr lang="en-US" sz="1800" dirty="0">
                <a:solidFill>
                  <a:srgbClr val="00B0F0"/>
                </a:solidFill>
              </a:rPr>
              <a:t>Training-based Methods</a:t>
            </a:r>
          </a:p>
          <a:p>
            <a:endParaRPr lang="en-US" sz="1800" dirty="0">
              <a:solidFill>
                <a:schemeClr val="bg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Independent Learning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B0F0"/>
                </a:solidFill>
              </a:rPr>
              <a:t>Sequential Learning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Joint Learning</a:t>
            </a:r>
          </a:p>
        </p:txBody>
      </p:sp>
    </p:spTree>
    <p:extLst>
      <p:ext uri="{BB962C8B-B14F-4D97-AF65-F5344CB8AC3E}">
        <p14:creationId xmlns:p14="http://schemas.microsoft.com/office/powerpoint/2010/main" val="46450633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2656E3-3024-4588-CDC6-0CC29E6935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AE9D5-3B57-E2D9-3BCE-3C09E6B9E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﻿RA-LLM Learning: Sequential Training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B70B83-12F4-7069-784B-49B9EAB9B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F5E540-0A3E-E58D-4E5D-7E2ACE0AA791}"/>
              </a:ext>
            </a:extLst>
          </p:cNvPr>
          <p:cNvSpPr txBox="1"/>
          <p:nvPr/>
        </p:nvSpPr>
        <p:spPr>
          <a:xfrm>
            <a:off x="523777" y="4891047"/>
            <a:ext cx="8390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RAG meet LLMS: Towards Retrieval-Augmented LLMS Tutorial @ KDD 24 - </a:t>
            </a:r>
            <a:r>
              <a:rPr lang="en-US" sz="1000" dirty="0">
                <a:solidFill>
                  <a:schemeClr val="tx1"/>
                </a:solidFill>
                <a:latin typeface="+mn-lt"/>
                <a:hlinkClick r:id="rId2"/>
              </a:rPr>
              <a:t>https://advanced-recommender-systems.github.io/RAG-Meets-LLMs/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CAB13704-82E9-D341-681A-D57960D03D8F}"/>
              </a:ext>
            </a:extLst>
          </p:cNvPr>
          <p:cNvSpPr/>
          <p:nvPr/>
        </p:nvSpPr>
        <p:spPr>
          <a:xfrm>
            <a:off x="8153400" y="4511040"/>
            <a:ext cx="293914" cy="2351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907C2C-70CE-568E-35D8-60830B32D5C1}"/>
              </a:ext>
            </a:extLst>
          </p:cNvPr>
          <p:cNvSpPr txBox="1"/>
          <p:nvPr/>
        </p:nvSpPr>
        <p:spPr>
          <a:xfrm>
            <a:off x="457199" y="1035933"/>
            <a:ext cx="81630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dirty="0">
                <a:solidFill>
                  <a:schemeClr val="tx1"/>
                </a:solidFill>
              </a:rPr>
              <a:t>﻿One component is first trained independently and then fixed.</a:t>
            </a:r>
          </a:p>
          <a:p>
            <a:pPr lvl="1" algn="just"/>
            <a:endParaRPr lang="en-US" dirty="0">
              <a:solidFill>
                <a:schemeClr val="tx1"/>
              </a:solidFill>
            </a:endParaRPr>
          </a:p>
          <a:p>
            <a:pPr lvl="1" algn="just"/>
            <a:r>
              <a:rPr lang="en-US" dirty="0">
                <a:solidFill>
                  <a:schemeClr val="tx1"/>
                </a:solidFill>
              </a:rPr>
              <a:t>The other component is trained with an objective that depends on the first one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F5F61D-C78E-E2A4-D95E-824C6E7AA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128" y="2127725"/>
            <a:ext cx="8511743" cy="2030186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C867046-7B2A-62E3-6F5D-E1C5A4BF6530}"/>
              </a:ext>
            </a:extLst>
          </p:cNvPr>
          <p:cNvSpPr/>
          <p:nvPr/>
        </p:nvSpPr>
        <p:spPr>
          <a:xfrm>
            <a:off x="272583" y="2075471"/>
            <a:ext cx="4222582" cy="211334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68257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6BDEB2-B165-3B2B-5EDF-69A8EBF635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A20ED-D919-7217-FA4A-57FB93807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﻿RA-LLM Learning: Sequential Training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8B8DA0-5B9F-570B-E518-5ABAFEA74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6CB429-53D4-8302-5684-53CE2EA40953}"/>
              </a:ext>
            </a:extLst>
          </p:cNvPr>
          <p:cNvSpPr txBox="1"/>
          <p:nvPr/>
        </p:nvSpPr>
        <p:spPr>
          <a:xfrm>
            <a:off x="523777" y="4891047"/>
            <a:ext cx="8390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RAG meet LLMS: Towards Retrieval-Augmented LLMS Tutorial @ KDD 24 - </a:t>
            </a:r>
            <a:r>
              <a:rPr lang="en-US" sz="1000" dirty="0">
                <a:solidFill>
                  <a:schemeClr val="tx1"/>
                </a:solidFill>
                <a:latin typeface="+mn-lt"/>
                <a:hlinkClick r:id="rId2"/>
              </a:rPr>
              <a:t>https://advanced-recommender-systems.github.io/RAG-Meets-LLMs/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34FC48A-3652-D762-C6BA-D9508ACE24D4}"/>
              </a:ext>
            </a:extLst>
          </p:cNvPr>
          <p:cNvSpPr/>
          <p:nvPr/>
        </p:nvSpPr>
        <p:spPr>
          <a:xfrm>
            <a:off x="8153400" y="4511040"/>
            <a:ext cx="293914" cy="2351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B8CB42-B6A4-4D39-E8EA-557F9AC7199B}"/>
              </a:ext>
            </a:extLst>
          </p:cNvPr>
          <p:cNvSpPr txBox="1"/>
          <p:nvPr/>
        </p:nvSpPr>
        <p:spPr>
          <a:xfrm>
            <a:off x="457199" y="1035933"/>
            <a:ext cx="81630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dirty="0">
                <a:solidFill>
                  <a:schemeClr val="bg2"/>
                </a:solidFill>
              </a:rPr>
              <a:t>﻿RETRO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A8DAE1-83C9-A249-AA54-D17442D45B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488586"/>
            <a:ext cx="7772400" cy="30182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ADA396B-3DC3-01B4-D251-69A8F8EF0754}"/>
              </a:ext>
            </a:extLst>
          </p:cNvPr>
          <p:cNvSpPr txBox="1"/>
          <p:nvPr/>
        </p:nvSpPr>
        <p:spPr>
          <a:xfrm>
            <a:off x="523777" y="4651717"/>
            <a:ext cx="471154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﻿Borgeaud et al. 2022. Improving Language Models by Retrieving from Trillions of Tokens</a:t>
            </a:r>
          </a:p>
        </p:txBody>
      </p:sp>
    </p:spTree>
    <p:extLst>
      <p:ext uri="{BB962C8B-B14F-4D97-AF65-F5344CB8AC3E}">
        <p14:creationId xmlns:p14="http://schemas.microsoft.com/office/powerpoint/2010/main" val="3452412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B721C6-5DEC-24F5-AE29-18200D59B4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F9FDC-9268-F233-4276-181307FC2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﻿Challenges and Risks of LLMs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148C00-C1DE-2BB0-E222-531D9A3AB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19A846-B53F-D6EE-1099-265297BEBEB2}"/>
              </a:ext>
            </a:extLst>
          </p:cNvPr>
          <p:cNvSpPr txBox="1"/>
          <p:nvPr/>
        </p:nvSpPr>
        <p:spPr>
          <a:xfrm>
            <a:off x="523777" y="4891047"/>
            <a:ext cx="8390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RAG meet LLMS: Towards Retrieval-Augmented LLMS Tutorial @ KDD 24 - </a:t>
            </a:r>
            <a:r>
              <a:rPr lang="en-US" sz="1000" dirty="0">
                <a:solidFill>
                  <a:schemeClr val="tx1"/>
                </a:solidFill>
                <a:latin typeface="+mn-lt"/>
                <a:hlinkClick r:id="rId2"/>
              </a:rPr>
              <a:t>https://advanced-recommender-systems.github.io/RAG-Meets-LLMs/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162D9F-025B-1408-E3F2-54A54A0E13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086668"/>
            <a:ext cx="7772400" cy="365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24391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56146D-2397-9A07-1A2D-AB656D0B4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6C8B9-98A4-435F-2EAC-ECEFADC8A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﻿RA-LLM Learning: Sequential Training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B257CA-9924-9324-1A68-4F7E214E0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D7ADF4-F8EE-8982-5465-C57CC4A8484C}"/>
              </a:ext>
            </a:extLst>
          </p:cNvPr>
          <p:cNvSpPr txBox="1"/>
          <p:nvPr/>
        </p:nvSpPr>
        <p:spPr>
          <a:xfrm>
            <a:off x="523777" y="4891047"/>
            <a:ext cx="8390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RAG meet LLMS: Towards Retrieval-Augmented LLMS Tutorial @ KDD 24 - </a:t>
            </a:r>
            <a:r>
              <a:rPr lang="en-US" sz="1000" dirty="0">
                <a:solidFill>
                  <a:schemeClr val="tx1"/>
                </a:solidFill>
                <a:latin typeface="+mn-lt"/>
                <a:hlinkClick r:id="rId2"/>
              </a:rPr>
              <a:t>https://advanced-recommender-systems.github.io/RAG-Meets-LLMs/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9AED9D8-1D08-84CD-4517-543E56DA0F92}"/>
              </a:ext>
            </a:extLst>
          </p:cNvPr>
          <p:cNvSpPr/>
          <p:nvPr/>
        </p:nvSpPr>
        <p:spPr>
          <a:xfrm>
            <a:off x="8153400" y="4511040"/>
            <a:ext cx="293914" cy="2351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CD4318-D487-F12D-286A-F3D38680A0B8}"/>
              </a:ext>
            </a:extLst>
          </p:cNvPr>
          <p:cNvSpPr txBox="1"/>
          <p:nvPr/>
        </p:nvSpPr>
        <p:spPr>
          <a:xfrm>
            <a:off x="457199" y="1035933"/>
            <a:ext cx="81630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dirty="0">
                <a:solidFill>
                  <a:schemeClr val="tx1"/>
                </a:solidFill>
              </a:rPr>
              <a:t>﻿One component is first trained independently and then fixed.</a:t>
            </a:r>
          </a:p>
          <a:p>
            <a:pPr lvl="1" algn="just"/>
            <a:endParaRPr lang="en-US" dirty="0">
              <a:solidFill>
                <a:schemeClr val="tx1"/>
              </a:solidFill>
            </a:endParaRPr>
          </a:p>
          <a:p>
            <a:pPr lvl="1" algn="just"/>
            <a:r>
              <a:rPr lang="en-US" dirty="0">
                <a:solidFill>
                  <a:schemeClr val="tx1"/>
                </a:solidFill>
              </a:rPr>
              <a:t>The other component is trained with an objective that depends on the first one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0006A5-E2B1-F1C5-E178-82F6B0BC90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128" y="2127725"/>
            <a:ext cx="8511743" cy="2030186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692DAB1-E35F-BE3D-69B8-31698E831C86}"/>
              </a:ext>
            </a:extLst>
          </p:cNvPr>
          <p:cNvSpPr/>
          <p:nvPr/>
        </p:nvSpPr>
        <p:spPr>
          <a:xfrm>
            <a:off x="4538709" y="2031123"/>
            <a:ext cx="4375505" cy="221866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80607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B41F4F-3611-532F-3307-69BDD89004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C8CEB-98B3-32DF-76C5-BAA0B542C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﻿RA-LLM Learning: Sequential Training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71BC69-0D32-2AE9-24CA-B96DC5623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0296E8-B090-6673-CC79-04A580E6575A}"/>
              </a:ext>
            </a:extLst>
          </p:cNvPr>
          <p:cNvSpPr txBox="1"/>
          <p:nvPr/>
        </p:nvSpPr>
        <p:spPr>
          <a:xfrm>
            <a:off x="523777" y="4891047"/>
            <a:ext cx="8390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RAG meet LLMS: Towards Retrieval-Augmented LLMS Tutorial @ KDD 24 - </a:t>
            </a:r>
            <a:r>
              <a:rPr lang="en-US" sz="1000" dirty="0">
                <a:solidFill>
                  <a:schemeClr val="tx1"/>
                </a:solidFill>
                <a:latin typeface="+mn-lt"/>
                <a:hlinkClick r:id="rId2"/>
              </a:rPr>
              <a:t>https://advanced-recommender-systems.github.io/RAG-Meets-LLMs/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6C8A8ED-E6FF-2600-D04F-6D1DBBD617FC}"/>
              </a:ext>
            </a:extLst>
          </p:cNvPr>
          <p:cNvSpPr/>
          <p:nvPr/>
        </p:nvSpPr>
        <p:spPr>
          <a:xfrm>
            <a:off x="8153400" y="4511040"/>
            <a:ext cx="293914" cy="2351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52FFE3-CE4F-F321-5FDC-9B926FE8730D}"/>
              </a:ext>
            </a:extLst>
          </p:cNvPr>
          <p:cNvSpPr txBox="1"/>
          <p:nvPr/>
        </p:nvSpPr>
        <p:spPr>
          <a:xfrm>
            <a:off x="457199" y="1035933"/>
            <a:ext cx="81630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dirty="0">
                <a:solidFill>
                  <a:schemeClr val="tx1"/>
                </a:solidFill>
              </a:rPr>
              <a:t>﻿REPLUG (Retrieve and Plug)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4B420A-DFFE-631A-D165-1B420D3A5380}"/>
              </a:ext>
            </a:extLst>
          </p:cNvPr>
          <p:cNvSpPr txBox="1"/>
          <p:nvPr/>
        </p:nvSpPr>
        <p:spPr>
          <a:xfrm>
            <a:off x="523777" y="4651717"/>
            <a:ext cx="508344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﻿Shi, </a:t>
            </a:r>
            <a:r>
              <a:rPr lang="en-US" sz="900" dirty="0" err="1"/>
              <a:t>Weijia</a:t>
            </a:r>
            <a:r>
              <a:rPr lang="en-US" sz="900" dirty="0"/>
              <a:t>, et al. "REPLUG: Retrieval-Augmented Black-Box Language Models." NAACL. 2024.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57E937-55D8-F58D-B3CF-DF67347F6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352208"/>
            <a:ext cx="7772400" cy="25339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53DB46-FE2B-0413-FD7E-5F957D60EC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427" y="3975815"/>
            <a:ext cx="2788921" cy="4751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F5A16D3-66D5-AB5F-FCC6-75364D5E4A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4450" y="3998912"/>
            <a:ext cx="1948520" cy="4557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0F4E3E0-4FFF-F17A-6DAF-68A346B8BD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8030" y="3975815"/>
            <a:ext cx="2540907" cy="52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4398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D9317B-F644-38BB-2D41-DF0BE5E4E3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F5A6B-BD76-1688-148A-D674E0E70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﻿RA-LLM Learning: Sequential Training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C98FF5-2814-A39B-34CC-5E1757B90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675869-9B67-5C73-8EEA-F5D1B89C12DC}"/>
              </a:ext>
            </a:extLst>
          </p:cNvPr>
          <p:cNvSpPr txBox="1"/>
          <p:nvPr/>
        </p:nvSpPr>
        <p:spPr>
          <a:xfrm>
            <a:off x="523777" y="4891047"/>
            <a:ext cx="8390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RAG meet LLMS: Towards Retrieval-Augmented LLMS Tutorial @ KDD 24 - </a:t>
            </a:r>
            <a:r>
              <a:rPr lang="en-US" sz="1000" dirty="0">
                <a:solidFill>
                  <a:schemeClr val="tx1"/>
                </a:solidFill>
                <a:latin typeface="+mn-lt"/>
                <a:hlinkClick r:id="rId2"/>
              </a:rPr>
              <a:t>https://advanced-recommender-systems.github.io/RAG-Meets-LLMs/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5BE3236-944B-3E7C-5CD6-ED2093DF90A2}"/>
              </a:ext>
            </a:extLst>
          </p:cNvPr>
          <p:cNvSpPr/>
          <p:nvPr/>
        </p:nvSpPr>
        <p:spPr>
          <a:xfrm>
            <a:off x="8153400" y="4511040"/>
            <a:ext cx="293914" cy="2351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5282AB-2363-51F4-13DD-A4A3CE71C175}"/>
              </a:ext>
            </a:extLst>
          </p:cNvPr>
          <p:cNvSpPr txBox="1"/>
          <p:nvPr/>
        </p:nvSpPr>
        <p:spPr>
          <a:xfrm>
            <a:off x="523777" y="4651717"/>
            <a:ext cx="68339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﻿Yu, </a:t>
            </a:r>
            <a:r>
              <a:rPr lang="en-US" sz="900" dirty="0" err="1"/>
              <a:t>Zichun</a:t>
            </a:r>
            <a:r>
              <a:rPr lang="en-US" sz="900" dirty="0"/>
              <a:t>, et al. "Augmentation-Adapted Retriever Improves Generalization of Language Models as Generic Plug-In." ACL. 2023.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2A3F90-07BC-14FD-E1C7-315E7874CB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1721" y="1130645"/>
            <a:ext cx="4613423" cy="28145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C199D7-D6BD-E6D1-24A5-FDBE974DA6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9744" y="3971887"/>
            <a:ext cx="3998504" cy="6099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D74EEE-6A03-6053-928F-1859A281AB93}"/>
              </a:ext>
            </a:extLst>
          </p:cNvPr>
          <p:cNvSpPr txBox="1"/>
          <p:nvPr/>
        </p:nvSpPr>
        <p:spPr>
          <a:xfrm>
            <a:off x="457199" y="1035933"/>
            <a:ext cx="81630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dirty="0">
                <a:solidFill>
                  <a:schemeClr val="tx1"/>
                </a:solidFill>
              </a:rPr>
              <a:t>﻿AAR (Augmentation-Adapted Retriever)</a:t>
            </a:r>
          </a:p>
        </p:txBody>
      </p:sp>
    </p:spTree>
    <p:extLst>
      <p:ext uri="{BB962C8B-B14F-4D97-AF65-F5344CB8AC3E}">
        <p14:creationId xmlns:p14="http://schemas.microsoft.com/office/powerpoint/2010/main" val="173411653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507945-430E-FC59-C953-F31A19D80F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F7ACB-691B-3EFE-F69A-76881F492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﻿RA-LLM Learning: Sequential Training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6A277D-4E9B-64E8-E636-12F1706F3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FC1917-8E5C-7CD1-8441-158DC1E24D9B}"/>
              </a:ext>
            </a:extLst>
          </p:cNvPr>
          <p:cNvSpPr txBox="1"/>
          <p:nvPr/>
        </p:nvSpPr>
        <p:spPr>
          <a:xfrm>
            <a:off x="523777" y="4891047"/>
            <a:ext cx="8390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RAG meet LLMS: Towards Retrieval-Augmented LLMS Tutorial @ KDD 24 - </a:t>
            </a:r>
            <a:r>
              <a:rPr lang="en-US" sz="1000" dirty="0">
                <a:solidFill>
                  <a:schemeClr val="tx1"/>
                </a:solidFill>
                <a:latin typeface="+mn-lt"/>
                <a:hlinkClick r:id="rId2"/>
              </a:rPr>
              <a:t>https://advanced-recommender-systems.github.io/RAG-Meets-LLMs/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BA42AA1-CAE4-0484-2A58-AA3847C314E4}"/>
              </a:ext>
            </a:extLst>
          </p:cNvPr>
          <p:cNvSpPr/>
          <p:nvPr/>
        </p:nvSpPr>
        <p:spPr>
          <a:xfrm>
            <a:off x="8153400" y="4511040"/>
            <a:ext cx="293914" cy="2351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2B6E9C-2E61-21C0-31A0-7CF8A8D35D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417864"/>
            <a:ext cx="63627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74824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2961C7-FB0E-7BBD-817A-689D57F24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693D0-18D5-B088-0B13-E2480492E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en-US" dirty="0">
                <a:solidFill>
                  <a:schemeClr val="bg2"/>
                </a:solidFill>
              </a:rPr>
              <a:t>﻿Learning Approach of RA-LLMs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209A88-B9FA-05C4-1190-07C5B8995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F82941-09BE-5208-3F8A-547F2BEAA8C9}"/>
              </a:ext>
            </a:extLst>
          </p:cNvPr>
          <p:cNvSpPr txBox="1"/>
          <p:nvPr/>
        </p:nvSpPr>
        <p:spPr>
          <a:xfrm>
            <a:off x="523777" y="4891047"/>
            <a:ext cx="8390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RAG meet LLMS: Towards Retrieval-Augmented LLMS Tutorial @ KDD 24 - </a:t>
            </a:r>
            <a:r>
              <a:rPr lang="en-US" sz="1000" dirty="0">
                <a:solidFill>
                  <a:schemeClr val="tx1"/>
                </a:solidFill>
                <a:latin typeface="+mn-lt"/>
                <a:hlinkClick r:id="rId2"/>
              </a:rPr>
              <a:t>https://advanced-recommender-systems.github.io/RAG-Meets-LLMs/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pic>
        <p:nvPicPr>
          <p:cNvPr id="1026" name="Picture 2" descr="Machine learning ">
            <a:extLst>
              <a:ext uri="{FF2B5EF4-FFF2-40B4-BE49-F238E27FC236}">
                <a16:creationId xmlns:a16="http://schemas.microsoft.com/office/drawing/2014/main" id="{D8E28B5C-57F4-E809-8FC3-8958D22E7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0" y="1758950"/>
            <a:ext cx="1625600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1BFFA6-B973-6FC7-6192-98E3398417C3}"/>
              </a:ext>
            </a:extLst>
          </p:cNvPr>
          <p:cNvSpPr txBox="1"/>
          <p:nvPr/>
        </p:nvSpPr>
        <p:spPr>
          <a:xfrm>
            <a:off x="670560" y="1402080"/>
            <a:ext cx="271741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﻿</a:t>
            </a:r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Training-free Methods</a:t>
            </a:r>
          </a:p>
          <a:p>
            <a:endParaRPr lang="en-US" sz="1800" dirty="0"/>
          </a:p>
          <a:p>
            <a:r>
              <a:rPr lang="en-US" sz="1800" dirty="0">
                <a:solidFill>
                  <a:srgbClr val="00B0F0"/>
                </a:solidFill>
              </a:rPr>
              <a:t>Training-based Methods</a:t>
            </a:r>
          </a:p>
          <a:p>
            <a:endParaRPr lang="en-US" sz="1800" dirty="0">
              <a:solidFill>
                <a:schemeClr val="bg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Independent Learning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Sequential Learning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B0F0"/>
                </a:solidFill>
              </a:rPr>
              <a:t>Joint Learning</a:t>
            </a:r>
          </a:p>
        </p:txBody>
      </p:sp>
    </p:spTree>
    <p:extLst>
      <p:ext uri="{BB962C8B-B14F-4D97-AF65-F5344CB8AC3E}">
        <p14:creationId xmlns:p14="http://schemas.microsoft.com/office/powerpoint/2010/main" val="74344970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7E8FEC-63B1-79DE-18C4-8C3A1CDB42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76D1F-EF13-966F-098B-ED427655E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﻿RA-LLM Learning: Joint Training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ECBE7C-D2B1-B998-831A-30EE4F35D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58104F-EF38-8DAE-42A3-7FA5FD154394}"/>
              </a:ext>
            </a:extLst>
          </p:cNvPr>
          <p:cNvSpPr txBox="1"/>
          <p:nvPr/>
        </p:nvSpPr>
        <p:spPr>
          <a:xfrm>
            <a:off x="523777" y="4891047"/>
            <a:ext cx="8390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RAG meet LLMS: Towards Retrieval-Augmented LLMS Tutorial @ KDD 24 - </a:t>
            </a:r>
            <a:r>
              <a:rPr lang="en-US" sz="1000" dirty="0">
                <a:solidFill>
                  <a:schemeClr val="tx1"/>
                </a:solidFill>
                <a:latin typeface="+mn-lt"/>
                <a:hlinkClick r:id="rId2"/>
              </a:rPr>
              <a:t>https://advanced-recommender-systems.github.io/RAG-Meets-LLMs/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5247611-00A0-1546-780F-CC05BBC0A706}"/>
              </a:ext>
            </a:extLst>
          </p:cNvPr>
          <p:cNvSpPr/>
          <p:nvPr/>
        </p:nvSpPr>
        <p:spPr>
          <a:xfrm>
            <a:off x="8153400" y="4511040"/>
            <a:ext cx="293914" cy="2351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FB534F-8424-17F0-FE63-E13381D1DEF2}"/>
              </a:ext>
            </a:extLst>
          </p:cNvPr>
          <p:cNvSpPr txBox="1"/>
          <p:nvPr/>
        </p:nvSpPr>
        <p:spPr>
          <a:xfrm>
            <a:off x="457199" y="1035933"/>
            <a:ext cx="81630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dirty="0">
                <a:solidFill>
                  <a:schemeClr val="tx1"/>
                </a:solidFill>
              </a:rPr>
              <a:t>﻿Retrieval models is and language models are trained jointly.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150789-A645-CE10-4984-D6C45B7395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2828" y="1979593"/>
            <a:ext cx="5258343" cy="1752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81196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8E746E-5439-C68C-A47B-82AC22B7D2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1FC12-C861-73EE-A604-CF0F6FEB2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﻿RA-LLM Learning: Joint Training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5B9876-A68E-9901-9D0B-569D2E7DC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DD05C4-ED66-A726-07BA-EB1AAB3B88CD}"/>
              </a:ext>
            </a:extLst>
          </p:cNvPr>
          <p:cNvSpPr txBox="1"/>
          <p:nvPr/>
        </p:nvSpPr>
        <p:spPr>
          <a:xfrm>
            <a:off x="523777" y="4891047"/>
            <a:ext cx="8390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RAG meet LLMS: Towards Retrieval-Augmented LLMS Tutorial @ KDD 24 - </a:t>
            </a:r>
            <a:r>
              <a:rPr lang="en-US" sz="1000" dirty="0">
                <a:solidFill>
                  <a:schemeClr val="tx1"/>
                </a:solidFill>
                <a:latin typeface="+mn-lt"/>
                <a:hlinkClick r:id="rId2"/>
              </a:rPr>
              <a:t>https://advanced-recommender-systems.github.io/RAG-Meets-LLMs/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68F79C9-0F17-D92A-ECB5-2D48B58F9CFB}"/>
              </a:ext>
            </a:extLst>
          </p:cNvPr>
          <p:cNvSpPr/>
          <p:nvPr/>
        </p:nvSpPr>
        <p:spPr>
          <a:xfrm>
            <a:off x="8153400" y="4511040"/>
            <a:ext cx="293914" cy="2351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DC1842-9041-D2EE-83AC-6E4E9F9A92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776" y="1142999"/>
            <a:ext cx="6120863" cy="316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77146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28FDAC-D209-4226-B821-2623E9CEF1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4AFFA-CA6A-F0FD-748D-B93CAFB66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﻿RA-LLM Learning: Sequential Training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1A5BEC-0B18-FEC0-3A99-7490DC724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4A6658-25B9-A800-2EFE-7CC2DFF9E933}"/>
              </a:ext>
            </a:extLst>
          </p:cNvPr>
          <p:cNvSpPr txBox="1"/>
          <p:nvPr/>
        </p:nvSpPr>
        <p:spPr>
          <a:xfrm>
            <a:off x="523777" y="4891047"/>
            <a:ext cx="8390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RAG meet LLMS: Towards Retrieval-Augmented LLMS Tutorial @ KDD 24 - </a:t>
            </a:r>
            <a:r>
              <a:rPr lang="en-US" sz="1000" dirty="0">
                <a:solidFill>
                  <a:schemeClr val="tx1"/>
                </a:solidFill>
                <a:latin typeface="+mn-lt"/>
                <a:hlinkClick r:id="rId2"/>
              </a:rPr>
              <a:t>https://advanced-recommender-systems.github.io/RAG-Meets-LLMs/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4647054-A41F-60FE-4F9E-75372F124D17}"/>
              </a:ext>
            </a:extLst>
          </p:cNvPr>
          <p:cNvSpPr/>
          <p:nvPr/>
        </p:nvSpPr>
        <p:spPr>
          <a:xfrm>
            <a:off x="8153400" y="4511040"/>
            <a:ext cx="293914" cy="2351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AC20A7-7BDF-63D0-9909-18CAF381B9AA}"/>
              </a:ext>
            </a:extLst>
          </p:cNvPr>
          <p:cNvSpPr txBox="1"/>
          <p:nvPr/>
        </p:nvSpPr>
        <p:spPr>
          <a:xfrm>
            <a:off x="523777" y="4651717"/>
            <a:ext cx="421782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﻿</a:t>
            </a:r>
            <a:r>
              <a:rPr lang="en-US" sz="900" dirty="0" err="1"/>
              <a:t>Guu</a:t>
            </a:r>
            <a:r>
              <a:rPr lang="en-US" sz="900" dirty="0"/>
              <a:t> et al. 2020. “REALM: Retrieval-Augmented Language Model Pre-Training”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963F9E-6AA0-92C1-137C-C45B6B33EE74}"/>
              </a:ext>
            </a:extLst>
          </p:cNvPr>
          <p:cNvSpPr txBox="1"/>
          <p:nvPr/>
        </p:nvSpPr>
        <p:spPr>
          <a:xfrm>
            <a:off x="457199" y="1035933"/>
            <a:ext cx="81630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dirty="0">
                <a:solidFill>
                  <a:schemeClr val="tx1"/>
                </a:solidFill>
              </a:rPr>
              <a:t>﻿REALM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1DB3F1-C841-FC42-8DAA-37D31300E7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343710"/>
            <a:ext cx="7772400" cy="23409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298B35-B44E-9CF3-81DF-2E5600170D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1300" y="3856073"/>
            <a:ext cx="35814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02973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0CECA4-1FC8-BC7D-5BFD-3AE9FABFF0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2BEF8-6A9C-2902-0888-C76625A80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﻿RA-LLM Learning: Sequential Training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D4AECA-53D4-C7C9-FCD2-F8CB1044D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656B9A-120A-0309-416C-F47BEC17039D}"/>
              </a:ext>
            </a:extLst>
          </p:cNvPr>
          <p:cNvSpPr txBox="1"/>
          <p:nvPr/>
        </p:nvSpPr>
        <p:spPr>
          <a:xfrm>
            <a:off x="523777" y="4891047"/>
            <a:ext cx="8390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RAG meet LLMS: Towards Retrieval-Augmented LLMS Tutorial @ KDD 24 - </a:t>
            </a:r>
            <a:r>
              <a:rPr lang="en-US" sz="1000" dirty="0">
                <a:solidFill>
                  <a:schemeClr val="tx1"/>
                </a:solidFill>
                <a:latin typeface="+mn-lt"/>
                <a:hlinkClick r:id="rId2"/>
              </a:rPr>
              <a:t>https://advanced-recommender-systems.github.io/RAG-Meets-LLMs/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7A754AA-FAF7-2ECF-10BE-4A39DCC95DD1}"/>
              </a:ext>
            </a:extLst>
          </p:cNvPr>
          <p:cNvSpPr/>
          <p:nvPr/>
        </p:nvSpPr>
        <p:spPr>
          <a:xfrm>
            <a:off x="8153400" y="4511040"/>
            <a:ext cx="293914" cy="2351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7F94D8-E1CD-DC9C-1E92-FD9D1F13A671}"/>
              </a:ext>
            </a:extLst>
          </p:cNvPr>
          <p:cNvSpPr txBox="1"/>
          <p:nvPr/>
        </p:nvSpPr>
        <p:spPr>
          <a:xfrm>
            <a:off x="523777" y="4651717"/>
            <a:ext cx="421782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﻿</a:t>
            </a:r>
            <a:r>
              <a:rPr lang="en-US" sz="900" dirty="0" err="1"/>
              <a:t>Guu</a:t>
            </a:r>
            <a:r>
              <a:rPr lang="en-US" sz="900" dirty="0"/>
              <a:t> et al. 2020. “REALM: Retrieval-Augmented Language Model Pre-Training”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277879-6312-C89C-D682-81C2F5A9434F}"/>
              </a:ext>
            </a:extLst>
          </p:cNvPr>
          <p:cNvSpPr txBox="1"/>
          <p:nvPr/>
        </p:nvSpPr>
        <p:spPr>
          <a:xfrm>
            <a:off x="457199" y="1035933"/>
            <a:ext cx="81630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dirty="0">
                <a:solidFill>
                  <a:schemeClr val="tx1"/>
                </a:solidFill>
              </a:rPr>
              <a:t>﻿REALM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E58E4B-540D-0405-E0F0-9C94267F65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880" y="1673716"/>
            <a:ext cx="8588239" cy="243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0883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A8B6B8-A40B-1047-8FAE-FF60B480A1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11F9E-1EE6-054F-669D-10D0BB0C1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﻿RA-LLM Learning: Sequential Training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AB0CD9-8130-9A96-3313-41948350D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613260-3881-C59C-2EC9-B372F22A1741}"/>
              </a:ext>
            </a:extLst>
          </p:cNvPr>
          <p:cNvSpPr txBox="1"/>
          <p:nvPr/>
        </p:nvSpPr>
        <p:spPr>
          <a:xfrm>
            <a:off x="523777" y="4891047"/>
            <a:ext cx="8390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RAG meet LLMS: Towards Retrieval-Augmented LLMS Tutorial @ KDD 24 - </a:t>
            </a:r>
            <a:r>
              <a:rPr lang="en-US" sz="1000" dirty="0">
                <a:solidFill>
                  <a:schemeClr val="tx1"/>
                </a:solidFill>
                <a:latin typeface="+mn-lt"/>
                <a:hlinkClick r:id="rId2"/>
              </a:rPr>
              <a:t>https://advanced-recommender-systems.github.io/RAG-Meets-LLMs/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6C7429C-5A2F-071B-B3B1-53B8FBAB7C52}"/>
              </a:ext>
            </a:extLst>
          </p:cNvPr>
          <p:cNvSpPr/>
          <p:nvPr/>
        </p:nvSpPr>
        <p:spPr>
          <a:xfrm>
            <a:off x="8153400" y="4511040"/>
            <a:ext cx="293914" cy="2351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64D354-5730-0071-196C-25AA0872B5E4}"/>
              </a:ext>
            </a:extLst>
          </p:cNvPr>
          <p:cNvSpPr txBox="1"/>
          <p:nvPr/>
        </p:nvSpPr>
        <p:spPr>
          <a:xfrm>
            <a:off x="523777" y="4651717"/>
            <a:ext cx="421782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﻿</a:t>
            </a:r>
            <a:r>
              <a:rPr lang="en-US" sz="900" dirty="0" err="1"/>
              <a:t>Guu</a:t>
            </a:r>
            <a:r>
              <a:rPr lang="en-US" sz="900" dirty="0"/>
              <a:t> et al. 2020. “REALM: Retrieval-Augmented Language Model Pre-Training”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E8EABA-3B4D-3BE7-DFE0-4984430D1F04}"/>
              </a:ext>
            </a:extLst>
          </p:cNvPr>
          <p:cNvSpPr txBox="1"/>
          <p:nvPr/>
        </p:nvSpPr>
        <p:spPr>
          <a:xfrm>
            <a:off x="457199" y="1035933"/>
            <a:ext cx="81630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dirty="0">
                <a:solidFill>
                  <a:schemeClr val="tx1"/>
                </a:solidFill>
              </a:rPr>
              <a:t>﻿REALM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0F3089-00DC-0F24-13CA-A9B01EC58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24" y="1696668"/>
            <a:ext cx="8929751" cy="255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815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5ACAFD-3DF5-A857-5C11-1C8E19C9B0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FF4A0-F1A5-FCFE-FC9D-D6219823B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﻿LLMs’ Challenges in Vertical Domains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9C093F-DE91-3AE1-38F3-6D2BBB99F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F58E1F-25D6-56A6-F32D-0C8051D13281}"/>
              </a:ext>
            </a:extLst>
          </p:cNvPr>
          <p:cNvSpPr txBox="1"/>
          <p:nvPr/>
        </p:nvSpPr>
        <p:spPr>
          <a:xfrm>
            <a:off x="523777" y="4891047"/>
            <a:ext cx="8390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RAG meet LLMS: Towards Retrieval-Augmented LLMS Tutorial @ KDD 24 - </a:t>
            </a:r>
            <a:r>
              <a:rPr lang="en-US" sz="1000" dirty="0">
                <a:solidFill>
                  <a:schemeClr val="tx1"/>
                </a:solidFill>
                <a:latin typeface="+mn-lt"/>
                <a:hlinkClick r:id="rId2"/>
              </a:rPr>
              <a:t>https://advanced-recommender-systems.github.io/RAG-Meets-LLMs/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BEF45A-C630-B79C-1C78-032A5975F2C2}"/>
              </a:ext>
            </a:extLst>
          </p:cNvPr>
          <p:cNvSpPr txBox="1"/>
          <p:nvPr/>
        </p:nvSpPr>
        <p:spPr>
          <a:xfrm>
            <a:off x="302004" y="4613945"/>
            <a:ext cx="55258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﻿Dahl M, et al. 2024, Large legal fictions: Profiling legal hallucinations in large language models.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C29866-476C-96EC-8F63-D6715F0E2F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055964"/>
            <a:ext cx="7772400" cy="3518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99745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153851-8E6E-3F5C-65E5-D4171049F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81133-156C-1F35-D31F-FC3DA3733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﻿RA-LLM Learning: Sequential Training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260870-9EFB-E6FF-BD82-2BC149053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768718-6354-B59C-5E66-C67B4433D660}"/>
              </a:ext>
            </a:extLst>
          </p:cNvPr>
          <p:cNvSpPr txBox="1"/>
          <p:nvPr/>
        </p:nvSpPr>
        <p:spPr>
          <a:xfrm>
            <a:off x="523777" y="4891047"/>
            <a:ext cx="8390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RAG meet LLMS: Towards Retrieval-Augmented LLMS Tutorial @ KDD 24 - </a:t>
            </a:r>
            <a:r>
              <a:rPr lang="en-US" sz="1000" dirty="0">
                <a:solidFill>
                  <a:schemeClr val="tx1"/>
                </a:solidFill>
                <a:latin typeface="+mn-lt"/>
                <a:hlinkClick r:id="rId2"/>
              </a:rPr>
              <a:t>https://advanced-recommender-systems.github.io/RAG-Meets-LLMs/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947B981-873C-804E-0823-A0E165DEA19F}"/>
              </a:ext>
            </a:extLst>
          </p:cNvPr>
          <p:cNvSpPr/>
          <p:nvPr/>
        </p:nvSpPr>
        <p:spPr>
          <a:xfrm>
            <a:off x="8153400" y="4511040"/>
            <a:ext cx="293914" cy="2351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257152-D2D2-1D37-8265-DC85F7BA7077}"/>
              </a:ext>
            </a:extLst>
          </p:cNvPr>
          <p:cNvSpPr txBox="1"/>
          <p:nvPr/>
        </p:nvSpPr>
        <p:spPr>
          <a:xfrm>
            <a:off x="523777" y="4651717"/>
            <a:ext cx="421782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﻿</a:t>
            </a:r>
            <a:r>
              <a:rPr lang="en-US" sz="900" dirty="0" err="1"/>
              <a:t>Guu</a:t>
            </a:r>
            <a:r>
              <a:rPr lang="en-US" sz="900" dirty="0"/>
              <a:t> et al. 2020. “REALM: Retrieval-Augmented Language Model Pre-Training”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465FB-4C59-3723-4946-3AB0BA501ADC}"/>
              </a:ext>
            </a:extLst>
          </p:cNvPr>
          <p:cNvSpPr txBox="1"/>
          <p:nvPr/>
        </p:nvSpPr>
        <p:spPr>
          <a:xfrm>
            <a:off x="457199" y="1035933"/>
            <a:ext cx="81630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dirty="0">
                <a:solidFill>
                  <a:schemeClr val="tx1"/>
                </a:solidFill>
              </a:rPr>
              <a:t>﻿REALM – Asynchronous Index Update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B7EC66-5EF0-0440-B84E-3DAD5B0717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569" y="1512345"/>
            <a:ext cx="6089431" cy="273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24088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0E0247-8B45-BC42-0ABF-3DA5873816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4441A-4311-BC9D-6DF5-C8E6F420F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﻿RA-LLM Learning: Sequential Training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5861B3-0643-A168-41CD-F22236CE2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8C00C8-5E3B-FE74-948F-8C775043B7C0}"/>
              </a:ext>
            </a:extLst>
          </p:cNvPr>
          <p:cNvSpPr txBox="1"/>
          <p:nvPr/>
        </p:nvSpPr>
        <p:spPr>
          <a:xfrm>
            <a:off x="523777" y="4891047"/>
            <a:ext cx="8390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RAG meet LLMS: Towards Retrieval-Augmented LLMS Tutorial @ KDD 24 - </a:t>
            </a:r>
            <a:r>
              <a:rPr lang="en-US" sz="1000" dirty="0">
                <a:solidFill>
                  <a:schemeClr val="tx1"/>
                </a:solidFill>
                <a:latin typeface="+mn-lt"/>
                <a:hlinkClick r:id="rId2"/>
              </a:rPr>
              <a:t>https://advanced-recommender-systems.github.io/RAG-Meets-LLMs/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2712448-852A-5BCE-160E-F6604362F44C}"/>
              </a:ext>
            </a:extLst>
          </p:cNvPr>
          <p:cNvSpPr/>
          <p:nvPr/>
        </p:nvSpPr>
        <p:spPr>
          <a:xfrm>
            <a:off x="8153400" y="4511040"/>
            <a:ext cx="293914" cy="2351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07E0B6-5E02-555E-D6E5-A7069F5B7C2D}"/>
              </a:ext>
            </a:extLst>
          </p:cNvPr>
          <p:cNvSpPr txBox="1"/>
          <p:nvPr/>
        </p:nvSpPr>
        <p:spPr>
          <a:xfrm>
            <a:off x="523777" y="4651717"/>
            <a:ext cx="405110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﻿Zhong et al., 2022. “Training Language Models with Memory Augmentation”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B65CAC-F4CD-14D1-2BE0-A06C38336CFD}"/>
              </a:ext>
            </a:extLst>
          </p:cNvPr>
          <p:cNvSpPr txBox="1"/>
          <p:nvPr/>
        </p:nvSpPr>
        <p:spPr>
          <a:xfrm>
            <a:off x="457199" y="1035933"/>
            <a:ext cx="81630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dirty="0">
                <a:solidFill>
                  <a:schemeClr val="tx1"/>
                </a:solidFill>
              </a:rPr>
              <a:t>﻿TRIME – In-Batch Approximation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953A76-7243-8ECF-22A1-19DEE30DF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591" y="1352208"/>
            <a:ext cx="4960818" cy="320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90927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D8A754-CE87-1128-C9EC-C428F18F75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ECC0D-4BFA-D158-0832-D24D2DF68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﻿RA-LLM Learning: Sequential Training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070206-9001-59D4-2744-30F657447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4A85DB-CBE1-22C5-721B-8F834BF0A951}"/>
              </a:ext>
            </a:extLst>
          </p:cNvPr>
          <p:cNvSpPr txBox="1"/>
          <p:nvPr/>
        </p:nvSpPr>
        <p:spPr>
          <a:xfrm>
            <a:off x="523777" y="4891047"/>
            <a:ext cx="8390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RAG meet LLMS: Towards Retrieval-Augmented LLMS Tutorial @ KDD 24 - </a:t>
            </a:r>
            <a:r>
              <a:rPr lang="en-US" sz="1000" dirty="0">
                <a:solidFill>
                  <a:schemeClr val="tx1"/>
                </a:solidFill>
                <a:latin typeface="+mn-lt"/>
                <a:hlinkClick r:id="rId2"/>
              </a:rPr>
              <a:t>https://advanced-recommender-systems.github.io/RAG-Meets-LLMs/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DD64E97-FB97-CEED-70C2-1FCA1B12B443}"/>
              </a:ext>
            </a:extLst>
          </p:cNvPr>
          <p:cNvSpPr/>
          <p:nvPr/>
        </p:nvSpPr>
        <p:spPr>
          <a:xfrm>
            <a:off x="8153400" y="4511040"/>
            <a:ext cx="293914" cy="2351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8786A7-E86E-4ACE-CB50-EF7DA26F6149}"/>
              </a:ext>
            </a:extLst>
          </p:cNvPr>
          <p:cNvSpPr txBox="1"/>
          <p:nvPr/>
        </p:nvSpPr>
        <p:spPr>
          <a:xfrm>
            <a:off x="523777" y="4651717"/>
            <a:ext cx="405110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﻿Zhong et al., 2022. “Training Language Models with Memory Augmentation”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1E0EF4-C332-1FFA-6E0C-010FB7A1C5E5}"/>
              </a:ext>
            </a:extLst>
          </p:cNvPr>
          <p:cNvSpPr txBox="1"/>
          <p:nvPr/>
        </p:nvSpPr>
        <p:spPr>
          <a:xfrm>
            <a:off x="457199" y="1035933"/>
            <a:ext cx="81630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dirty="0">
                <a:solidFill>
                  <a:schemeClr val="tx1"/>
                </a:solidFill>
              </a:rPr>
              <a:t>﻿TRIME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FBE385-349B-51E3-1D98-8C71B059DC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662" y="1372285"/>
            <a:ext cx="7746652" cy="311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1509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8E01AA-5E80-FF00-E530-56B1B07C5F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32534-B9C9-B9E9-BFA9-E0CA7626A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﻿RA-LLM Learning: Sequential Training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A39238-7D9F-1A7B-72D4-1D397F4D2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F81034-5B3C-98C4-3A46-4E82724F1EF4}"/>
              </a:ext>
            </a:extLst>
          </p:cNvPr>
          <p:cNvSpPr txBox="1"/>
          <p:nvPr/>
        </p:nvSpPr>
        <p:spPr>
          <a:xfrm>
            <a:off x="523777" y="4891047"/>
            <a:ext cx="8390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RAG meet LLMS: Towards Retrieval-Augmented LLMS Tutorial @ KDD 24 - </a:t>
            </a:r>
            <a:r>
              <a:rPr lang="en-US" sz="1000" dirty="0">
                <a:solidFill>
                  <a:schemeClr val="tx1"/>
                </a:solidFill>
                <a:latin typeface="+mn-lt"/>
                <a:hlinkClick r:id="rId2"/>
              </a:rPr>
              <a:t>https://advanced-recommender-systems.github.io/RAG-Meets-LLMs/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CC54505C-7744-C538-08F8-37C063FC46A9}"/>
              </a:ext>
            </a:extLst>
          </p:cNvPr>
          <p:cNvSpPr/>
          <p:nvPr/>
        </p:nvSpPr>
        <p:spPr>
          <a:xfrm>
            <a:off x="8153400" y="4511040"/>
            <a:ext cx="293914" cy="2351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BF8670-562F-DF1A-1823-43D0167C91C4}"/>
              </a:ext>
            </a:extLst>
          </p:cNvPr>
          <p:cNvSpPr txBox="1"/>
          <p:nvPr/>
        </p:nvSpPr>
        <p:spPr>
          <a:xfrm>
            <a:off x="523777" y="4651717"/>
            <a:ext cx="405110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﻿Zhong et al., 2022. “Training Language Models with Memory Augmentation”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39B33F-70DA-BA0F-AE14-B41B2DE280DA}"/>
              </a:ext>
            </a:extLst>
          </p:cNvPr>
          <p:cNvSpPr txBox="1"/>
          <p:nvPr/>
        </p:nvSpPr>
        <p:spPr>
          <a:xfrm>
            <a:off x="457199" y="1035933"/>
            <a:ext cx="81630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dirty="0">
                <a:solidFill>
                  <a:schemeClr val="tx1"/>
                </a:solidFill>
              </a:rPr>
              <a:t>﻿TRIME Data Batching Strategy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C360C35-B9F3-9CEA-D6D2-5A232291D9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762" y="1570468"/>
            <a:ext cx="6810476" cy="2940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49169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103B5F-7C95-7712-60C6-D651EC8FD4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BF7C263F-4AFA-9EAF-FC11-A12C9B983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5E447-9576-FFA7-3BEE-6CA67409A38E}"/>
              </a:ext>
            </a:extLst>
          </p:cNvPr>
          <p:cNvSpPr txBox="1"/>
          <p:nvPr/>
        </p:nvSpPr>
        <p:spPr>
          <a:xfrm>
            <a:off x="457200" y="1196492"/>
            <a:ext cx="822960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+mj-lt"/>
              <a:buAutoNum type="arabicPeriod"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﻿Introduction of Retrieval Augmented Large Language Models (RA LLMs)</a:t>
            </a:r>
          </a:p>
          <a:p>
            <a:pPr marL="342900" lvl="1" indent="-342900">
              <a:buFont typeface="+mj-lt"/>
              <a:buAutoNum type="arabicPeriod"/>
            </a:pPr>
            <a:endParaRPr lang="en-US" sz="1800" dirty="0">
              <a:solidFill>
                <a:schemeClr val="bg1">
                  <a:lumMod val="85000"/>
                </a:schemeClr>
              </a:solidFill>
            </a:endParaRPr>
          </a:p>
          <a:p>
            <a:pPr marL="342900" lvl="1" indent="-342900">
              <a:buFont typeface="+mj-lt"/>
              <a:buAutoNum type="arabicPeriod"/>
            </a:pPr>
            <a:endParaRPr lang="en-US" sz="1800" dirty="0">
              <a:solidFill>
                <a:schemeClr val="bg1">
                  <a:lumMod val="85000"/>
                </a:schemeClr>
              </a:solidFill>
            </a:endParaRPr>
          </a:p>
          <a:p>
            <a:pPr marL="342900" lvl="1" indent="-342900">
              <a:buFont typeface="+mj-lt"/>
              <a:buAutoNum type="arabicPeriod"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Architecture of RA-LLMs and Main Modules</a:t>
            </a:r>
          </a:p>
          <a:p>
            <a:pPr marL="342900" lvl="1" indent="-342900">
              <a:buFont typeface="+mj-lt"/>
              <a:buAutoNum type="arabicPeriod"/>
            </a:pPr>
            <a:endParaRPr lang="en-US" sz="1800" dirty="0">
              <a:solidFill>
                <a:schemeClr val="bg1">
                  <a:lumMod val="85000"/>
                </a:schemeClr>
              </a:solidFill>
            </a:endParaRPr>
          </a:p>
          <a:p>
            <a:pPr marL="342900" lvl="1" indent="-342900">
              <a:buFont typeface="+mj-lt"/>
              <a:buAutoNum type="arabicPeriod"/>
            </a:pPr>
            <a:endParaRPr lang="en-US" sz="1800" dirty="0">
              <a:solidFill>
                <a:schemeClr val="bg2"/>
              </a:solidFill>
            </a:endParaRPr>
          </a:p>
          <a:p>
            <a:pPr marL="342900" lvl="1" indent="-342900">
              <a:buFont typeface="+mj-lt"/>
              <a:buAutoNum type="arabicPeriod"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Learning Approach of RA-LLMs</a:t>
            </a:r>
          </a:p>
          <a:p>
            <a:pPr marL="342900" lvl="1" indent="-342900">
              <a:buFont typeface="+mj-lt"/>
              <a:buAutoNum type="arabicPeriod"/>
            </a:pPr>
            <a:endParaRPr lang="en-US" sz="1800" dirty="0">
              <a:solidFill>
                <a:schemeClr val="bg1">
                  <a:lumMod val="85000"/>
                </a:schemeClr>
              </a:solidFill>
            </a:endParaRPr>
          </a:p>
          <a:p>
            <a:pPr marL="342900" lvl="1" indent="-342900">
              <a:buFont typeface="+mj-lt"/>
              <a:buAutoNum type="arabicPeriod"/>
            </a:pPr>
            <a:endParaRPr lang="en-US" sz="1800" dirty="0">
              <a:solidFill>
                <a:schemeClr val="bg1">
                  <a:lumMod val="85000"/>
                </a:schemeClr>
              </a:solidFill>
            </a:endParaRPr>
          </a:p>
          <a:p>
            <a:pPr marL="342900" lvl="1" indent="-342900">
              <a:buFont typeface="+mj-lt"/>
              <a:buAutoNum type="arabicPeriod"/>
            </a:pPr>
            <a:r>
              <a:rPr lang="en-US" sz="1800" dirty="0">
                <a:solidFill>
                  <a:schemeClr val="bg2"/>
                </a:solidFill>
              </a:rPr>
              <a:t>Challenges and Future Directions of RA-LLMs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1BB073-BF31-3A39-F6E8-F36A1F95F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Plan for this lecture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FC1407-91DF-E9B1-55B8-756318F6A586}"/>
              </a:ext>
            </a:extLst>
          </p:cNvPr>
          <p:cNvSpPr txBox="1"/>
          <p:nvPr/>
        </p:nvSpPr>
        <p:spPr>
          <a:xfrm>
            <a:off x="523777" y="4891047"/>
            <a:ext cx="8390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RAG meet LLMS: Towards Retrieval-Augmented LLMS Tutorial @ KDD 24 - </a:t>
            </a:r>
            <a:r>
              <a:rPr lang="en-US" sz="1000" dirty="0">
                <a:solidFill>
                  <a:schemeClr val="tx1"/>
                </a:solidFill>
                <a:latin typeface="+mn-lt"/>
                <a:hlinkClick r:id="rId3"/>
              </a:rPr>
              <a:t>https://advanced-recommender-systems.github.io/RAG-Meets-LLMs/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5395517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E40F89-1771-609D-7C82-766113910E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EF3F6-C171-08DE-FC51-0D189B097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﻿Trustworthy LLMs/RAG/RA-LLMs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B1EB09-1CE1-2199-63FD-55A485046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BF25F2-9928-3AF0-8847-B205628F1054}"/>
              </a:ext>
            </a:extLst>
          </p:cNvPr>
          <p:cNvSpPr txBox="1"/>
          <p:nvPr/>
        </p:nvSpPr>
        <p:spPr>
          <a:xfrm>
            <a:off x="523777" y="4891047"/>
            <a:ext cx="8390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RAG meet LLMS: Towards Retrieval-Augmented LLMS Tutorial @ KDD 24 - </a:t>
            </a:r>
            <a:r>
              <a:rPr lang="en-US" sz="1000" dirty="0">
                <a:solidFill>
                  <a:schemeClr val="tx1"/>
                </a:solidFill>
                <a:latin typeface="+mn-lt"/>
                <a:hlinkClick r:id="rId2"/>
              </a:rPr>
              <a:t>https://advanced-recommender-systems.github.io/RAG-Meets-LLMs/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AF2111D-E374-4E2D-152E-E652F0D84A07}"/>
              </a:ext>
            </a:extLst>
          </p:cNvPr>
          <p:cNvSpPr/>
          <p:nvPr/>
        </p:nvSpPr>
        <p:spPr>
          <a:xfrm>
            <a:off x="8153400" y="4511040"/>
            <a:ext cx="293914" cy="2351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AC82F5-50B7-86CD-38FF-7AD80CDDDE5F}"/>
              </a:ext>
            </a:extLst>
          </p:cNvPr>
          <p:cNvSpPr txBox="1"/>
          <p:nvPr/>
        </p:nvSpPr>
        <p:spPr>
          <a:xfrm>
            <a:off x="457199" y="1035933"/>
            <a:ext cx="81630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dirty="0">
                <a:solidFill>
                  <a:schemeClr val="tx1"/>
                </a:solidFill>
              </a:rPr>
              <a:t>﻿</a:t>
            </a:r>
            <a:r>
              <a:rPr lang="en-US" dirty="0">
                <a:solidFill>
                  <a:schemeClr val="bg2"/>
                </a:solidFill>
              </a:rPr>
              <a:t>RA-LLMs bring benefits to humans, but</a:t>
            </a:r>
          </a:p>
          <a:p>
            <a:pPr marL="285750" lvl="1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Unreliable output</a:t>
            </a:r>
          </a:p>
          <a:p>
            <a:pPr marL="285750" lvl="1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Unequal treatment during the decision-making process</a:t>
            </a:r>
          </a:p>
          <a:p>
            <a:pPr marL="285750" lvl="1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 lack of transparency and explainability</a:t>
            </a:r>
          </a:p>
          <a:p>
            <a:pPr marL="285750" lvl="1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Privacy issues</a:t>
            </a:r>
          </a:p>
          <a:p>
            <a:pPr marL="285750" lvl="1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 ……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699E92-200E-2CA4-1C1D-69DF6601B0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360" y="2774919"/>
            <a:ext cx="63627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7129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B4E32B-7057-20D2-76E7-39747E598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205DA-9C06-53F3-C619-DE8FB6E95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﻿Trustworthy: ﻿Safety and Robustness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FCDD3F-9D81-672D-8FF5-0149DC7AE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A85243-4BB3-D13A-4599-7B32248703BA}"/>
              </a:ext>
            </a:extLst>
          </p:cNvPr>
          <p:cNvSpPr txBox="1"/>
          <p:nvPr/>
        </p:nvSpPr>
        <p:spPr>
          <a:xfrm>
            <a:off x="523777" y="4891047"/>
            <a:ext cx="8390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RAG meet LLMS: Towards Retrieval-Augmented LLMS Tutorial @ KDD 24 - </a:t>
            </a:r>
            <a:r>
              <a:rPr lang="en-US" sz="1000" dirty="0">
                <a:solidFill>
                  <a:schemeClr val="tx1"/>
                </a:solidFill>
                <a:latin typeface="+mn-lt"/>
                <a:hlinkClick r:id="rId2"/>
              </a:rPr>
              <a:t>https://advanced-recommender-systems.github.io/RAG-Meets-LLMs/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42DFF26-58A1-CA98-DDEC-9C843916116B}"/>
              </a:ext>
            </a:extLst>
          </p:cNvPr>
          <p:cNvSpPr/>
          <p:nvPr/>
        </p:nvSpPr>
        <p:spPr>
          <a:xfrm>
            <a:off x="8153400" y="4511040"/>
            <a:ext cx="293914" cy="2351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A86664-1520-9236-3736-847C5A4B0470}"/>
              </a:ext>
            </a:extLst>
          </p:cNvPr>
          <p:cNvSpPr txBox="1"/>
          <p:nvPr/>
        </p:nvSpPr>
        <p:spPr>
          <a:xfrm>
            <a:off x="457199" y="1070769"/>
            <a:ext cx="81630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dirty="0">
                <a:solidFill>
                  <a:schemeClr val="tx1"/>
                </a:solidFill>
              </a:rPr>
              <a:t>﻿External knowledge introduces new avenues for adversarial attacks.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4D7B5D-1D97-D810-038D-D4F29AB7B4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323" y="1422577"/>
            <a:ext cx="6481354" cy="26501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06F357-4A86-B91F-784D-5D5550221642}"/>
              </a:ext>
            </a:extLst>
          </p:cNvPr>
          <p:cNvSpPr txBox="1"/>
          <p:nvPr/>
        </p:nvSpPr>
        <p:spPr>
          <a:xfrm>
            <a:off x="523777" y="4651717"/>
            <a:ext cx="682751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﻿Deng, Gelei, et al. "Pandora: Jailbreak </a:t>
            </a:r>
            <a:r>
              <a:rPr lang="en-US" sz="900" dirty="0" err="1"/>
              <a:t>gpts</a:t>
            </a:r>
            <a:r>
              <a:rPr lang="en-US" sz="900" dirty="0"/>
              <a:t> by retrieval augmented generation poisoning." </a:t>
            </a:r>
            <a:r>
              <a:rPr lang="en-US" sz="900" dirty="0" err="1"/>
              <a:t>arXiv</a:t>
            </a:r>
            <a:r>
              <a:rPr lang="en-US" sz="900" dirty="0"/>
              <a:t> preprint arXiv:2402.08416 (2024).</a:t>
            </a:r>
          </a:p>
        </p:txBody>
      </p:sp>
    </p:spTree>
    <p:extLst>
      <p:ext uri="{BB962C8B-B14F-4D97-AF65-F5344CB8AC3E}">
        <p14:creationId xmlns:p14="http://schemas.microsoft.com/office/powerpoint/2010/main" val="115848336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FC9076-FBB6-79B0-3330-B24F055130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4D884-CBE8-A4D1-5352-D65C9FAFD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﻿Trustworthy: ﻿Safety and Robustness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3FCDD6-65FC-F473-C425-51BE0A4ED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1341E5-3942-F519-309B-061E30962F30}"/>
              </a:ext>
            </a:extLst>
          </p:cNvPr>
          <p:cNvSpPr txBox="1"/>
          <p:nvPr/>
        </p:nvSpPr>
        <p:spPr>
          <a:xfrm>
            <a:off x="523777" y="4891047"/>
            <a:ext cx="8390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RAG meet LLMS: Towards Retrieval-Augmented LLMS Tutorial @ KDD 24 - </a:t>
            </a:r>
            <a:r>
              <a:rPr lang="en-US" sz="1000" dirty="0">
                <a:solidFill>
                  <a:schemeClr val="tx1"/>
                </a:solidFill>
                <a:latin typeface="+mn-lt"/>
                <a:hlinkClick r:id="rId2"/>
              </a:rPr>
              <a:t>https://advanced-recommender-systems.github.io/RAG-Meets-LLMs/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22AA5F5-5AC9-6A3B-33DC-C2D24B6A3C39}"/>
              </a:ext>
            </a:extLst>
          </p:cNvPr>
          <p:cNvSpPr/>
          <p:nvPr/>
        </p:nvSpPr>
        <p:spPr>
          <a:xfrm>
            <a:off x="8153400" y="4511040"/>
            <a:ext cx="293914" cy="2351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F07AB3-0BD6-173F-4F33-43F0E857A63D}"/>
              </a:ext>
            </a:extLst>
          </p:cNvPr>
          <p:cNvSpPr txBox="1"/>
          <p:nvPr/>
        </p:nvSpPr>
        <p:spPr>
          <a:xfrm>
            <a:off x="457199" y="1070769"/>
            <a:ext cx="8163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b="1" dirty="0">
                <a:solidFill>
                  <a:schemeClr val="tx1"/>
                </a:solidFill>
              </a:rPr>
              <a:t>﻿</a:t>
            </a:r>
            <a:r>
              <a:rPr lang="en-US" b="1" dirty="0" err="1">
                <a:solidFill>
                  <a:schemeClr val="tx1"/>
                </a:solidFill>
              </a:rPr>
              <a:t>CheatAgent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is developed to harness the human-like capabilities of LLMs to generate perturbations and mislead the LLM-based </a:t>
            </a:r>
            <a:r>
              <a:rPr lang="en-US" dirty="0" err="1">
                <a:solidFill>
                  <a:schemeClr val="tx1"/>
                </a:solidFill>
              </a:rPr>
              <a:t>RecSys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3324ED-1CA8-D9DF-10A0-E49BE1AB6E59}"/>
              </a:ext>
            </a:extLst>
          </p:cNvPr>
          <p:cNvSpPr txBox="1"/>
          <p:nvPr/>
        </p:nvSpPr>
        <p:spPr>
          <a:xfrm>
            <a:off x="523777" y="4651717"/>
            <a:ext cx="609012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﻿Ning, </a:t>
            </a:r>
            <a:r>
              <a:rPr lang="en-US" sz="900" dirty="0" err="1"/>
              <a:t>Liangbo</a:t>
            </a:r>
            <a:r>
              <a:rPr lang="en-US" sz="900" dirty="0"/>
              <a:t>, et al."</a:t>
            </a:r>
            <a:r>
              <a:rPr lang="en-US" sz="900" dirty="0" err="1"/>
              <a:t>CheatAgent</a:t>
            </a:r>
            <a:r>
              <a:rPr lang="en-US" sz="900" dirty="0"/>
              <a:t>: Attacking LLM-Empowered Recommender Systems via LLM Agent." KDD (2024).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10707D-0BFA-A3CF-7B79-57891D1637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656"/>
          <a:stretch/>
        </p:blipFill>
        <p:spPr>
          <a:xfrm>
            <a:off x="46879" y="1550932"/>
            <a:ext cx="9050241" cy="293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54952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5DA06B-813E-9161-14CB-E55029EB10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396FD-C4F9-5716-5BA3-8546D91AF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﻿Trustworthy: ﻿﻿Non-Discrimination and Fairness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BAC95F-DD92-8F56-D6E5-A10703111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FC63A0-43BE-3005-242E-153CF8D0A620}"/>
              </a:ext>
            </a:extLst>
          </p:cNvPr>
          <p:cNvSpPr txBox="1"/>
          <p:nvPr/>
        </p:nvSpPr>
        <p:spPr>
          <a:xfrm>
            <a:off x="523777" y="4891047"/>
            <a:ext cx="8390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RAG meet LLMS: Towards Retrieval-Augmented LLMS Tutorial @ KDD 24 - </a:t>
            </a:r>
            <a:r>
              <a:rPr lang="en-US" sz="1000" dirty="0">
                <a:solidFill>
                  <a:schemeClr val="tx1"/>
                </a:solidFill>
                <a:latin typeface="+mn-lt"/>
                <a:hlinkClick r:id="rId2"/>
              </a:rPr>
              <a:t>https://advanced-recommender-systems.github.io/RAG-Meets-LLMs/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603E0EC-2B2C-CF03-DE3C-C73E7CFFEEFF}"/>
              </a:ext>
            </a:extLst>
          </p:cNvPr>
          <p:cNvSpPr/>
          <p:nvPr/>
        </p:nvSpPr>
        <p:spPr>
          <a:xfrm>
            <a:off x="8153400" y="4511040"/>
            <a:ext cx="293914" cy="2351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FFB677-5FA8-6C6A-481B-F6355278FA5E}"/>
              </a:ext>
            </a:extLst>
          </p:cNvPr>
          <p:cNvSpPr txBox="1"/>
          <p:nvPr/>
        </p:nvSpPr>
        <p:spPr>
          <a:xfrm>
            <a:off x="457199" y="1070769"/>
            <a:ext cx="81630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dirty="0">
                <a:solidFill>
                  <a:schemeClr val="tx1"/>
                </a:solidFill>
              </a:rPr>
              <a:t>﻿Can RAG be utilized to develop more fair LLMs?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15B0A5-D302-33BA-35A0-6D0B49FDE29F}"/>
              </a:ext>
            </a:extLst>
          </p:cNvPr>
          <p:cNvSpPr txBox="1"/>
          <p:nvPr/>
        </p:nvSpPr>
        <p:spPr>
          <a:xfrm>
            <a:off x="262539" y="4635728"/>
            <a:ext cx="855234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﻿Shrestha, </a:t>
            </a:r>
            <a:r>
              <a:rPr lang="en-US" sz="800" dirty="0" err="1"/>
              <a:t>Robik</a:t>
            </a:r>
            <a:r>
              <a:rPr lang="en-US" sz="800" dirty="0"/>
              <a:t>, et al. "</a:t>
            </a:r>
            <a:r>
              <a:rPr lang="en-US" sz="800" dirty="0" err="1"/>
              <a:t>FairRAG</a:t>
            </a:r>
            <a:r>
              <a:rPr lang="en-US" sz="800" dirty="0"/>
              <a:t>: Fair human generation via fair retrieval augmentation." Proceedings of the IEEE/CVF Conference on Computer Vision and Pattern Recognition. 2024.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06A966-89C8-0CD7-82BB-293442DF54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060" y="1418421"/>
            <a:ext cx="7307879" cy="289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29397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A17C72-F8BE-BD38-FFFF-7103DF94AD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77143-92BB-48ED-2BCA-0E46126A8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﻿Trustworthy: ﻿﻿﻿Explainability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326352-23C0-8658-7A2C-2259B4C9B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5DBDCA-6730-CFF0-A17C-D99213C0CC73}"/>
              </a:ext>
            </a:extLst>
          </p:cNvPr>
          <p:cNvSpPr txBox="1"/>
          <p:nvPr/>
        </p:nvSpPr>
        <p:spPr>
          <a:xfrm>
            <a:off x="523777" y="4891047"/>
            <a:ext cx="8390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RAG meet LLMS: Towards Retrieval-Augmented LLMS Tutorial @ KDD 24 - </a:t>
            </a:r>
            <a:r>
              <a:rPr lang="en-US" sz="1000" dirty="0">
                <a:solidFill>
                  <a:schemeClr val="tx1"/>
                </a:solidFill>
                <a:latin typeface="+mn-lt"/>
                <a:hlinkClick r:id="rId2"/>
              </a:rPr>
              <a:t>https://advanced-recommender-systems.github.io/RAG-Meets-LLMs/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D9D18C3-C955-1597-2879-4D36081B01BC}"/>
              </a:ext>
            </a:extLst>
          </p:cNvPr>
          <p:cNvSpPr/>
          <p:nvPr/>
        </p:nvSpPr>
        <p:spPr>
          <a:xfrm>
            <a:off x="8153400" y="4511040"/>
            <a:ext cx="293914" cy="2351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666D3D-35FC-5284-EB0D-4DFB4FBA5FE4}"/>
              </a:ext>
            </a:extLst>
          </p:cNvPr>
          <p:cNvSpPr txBox="1"/>
          <p:nvPr/>
        </p:nvSpPr>
        <p:spPr>
          <a:xfrm>
            <a:off x="457199" y="1070769"/>
            <a:ext cx="81630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dirty="0">
                <a:solidFill>
                  <a:schemeClr val="tx1"/>
                </a:solidFill>
              </a:rPr>
              <a:t>﻿How to explain the generation process of the RA-LLMs?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6087C6-30DC-EF27-4863-8D188010CF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800" y="1724564"/>
            <a:ext cx="7264400" cy="26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2234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0E8117-0ABE-A141-A021-29F7C2807E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AAF78-B877-D99C-B9AD-A3C4D36BB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﻿Why Large Language Models Work Well?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95382C-4B81-1629-B926-8BCF8FE88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906B25-0C18-1919-2191-AEC6E81ED569}"/>
              </a:ext>
            </a:extLst>
          </p:cNvPr>
          <p:cNvSpPr txBox="1"/>
          <p:nvPr/>
        </p:nvSpPr>
        <p:spPr>
          <a:xfrm>
            <a:off x="523777" y="4891047"/>
            <a:ext cx="8390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RAG meet LLMS: Towards Retrieval-Augmented LLMS Tutorial @ KDD 24 - </a:t>
            </a:r>
            <a:r>
              <a:rPr lang="en-US" sz="1000" dirty="0">
                <a:solidFill>
                  <a:schemeClr val="tx1"/>
                </a:solidFill>
                <a:latin typeface="+mn-lt"/>
                <a:hlinkClick r:id="rId2"/>
              </a:rPr>
              <a:t>https://advanced-recommender-systems.github.io/RAG-Meets-LLMs/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C05B4B-1A9D-4ECA-889E-7AF9F9CCB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143000"/>
            <a:ext cx="7772400" cy="3680862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948A057-53F5-2CD6-26AA-3A32A90976B8}"/>
              </a:ext>
            </a:extLst>
          </p:cNvPr>
          <p:cNvSpPr/>
          <p:nvPr/>
        </p:nvSpPr>
        <p:spPr>
          <a:xfrm>
            <a:off x="5268286" y="1803633"/>
            <a:ext cx="3355597" cy="292775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672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2B5D6D-68E0-FAB9-3C82-F19A07D798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235C2-726C-2778-32F9-1426E039E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﻿Trustworthy: ﻿﻿﻿﻿Privacy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1C5E69-C65B-424F-2DAC-B7196D88E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B3ABF9-9694-9BA8-87DB-082B9CCF3DDA}"/>
              </a:ext>
            </a:extLst>
          </p:cNvPr>
          <p:cNvSpPr txBox="1"/>
          <p:nvPr/>
        </p:nvSpPr>
        <p:spPr>
          <a:xfrm>
            <a:off x="523777" y="4891047"/>
            <a:ext cx="8390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RAG meet LLMS: Towards Retrieval-Augmented LLMS Tutorial @ KDD 24 - </a:t>
            </a:r>
            <a:r>
              <a:rPr lang="en-US" sz="1000" dirty="0">
                <a:solidFill>
                  <a:schemeClr val="tx1"/>
                </a:solidFill>
                <a:latin typeface="+mn-lt"/>
                <a:hlinkClick r:id="rId2"/>
              </a:rPr>
              <a:t>https://advanced-recommender-systems.github.io/RAG-Meets-LLMs/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9B2D4B9-03C9-66E8-32A6-FA15B99F9E84}"/>
              </a:ext>
            </a:extLst>
          </p:cNvPr>
          <p:cNvSpPr/>
          <p:nvPr/>
        </p:nvSpPr>
        <p:spPr>
          <a:xfrm>
            <a:off x="8153400" y="4511040"/>
            <a:ext cx="293914" cy="2351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490396-468C-57E8-5FA3-3F0B16D88A58}"/>
              </a:ext>
            </a:extLst>
          </p:cNvPr>
          <p:cNvSpPr txBox="1"/>
          <p:nvPr/>
        </p:nvSpPr>
        <p:spPr>
          <a:xfrm>
            <a:off x="457199" y="1070769"/>
            <a:ext cx="81630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dirty="0">
                <a:solidFill>
                  <a:schemeClr val="tx1"/>
                </a:solidFill>
              </a:rPr>
              <a:t>﻿ External databases may contain private information, leading to privacy leaking risks.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C8A232-45F6-5B98-F77E-1EE51B87A2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4054" y="1381297"/>
            <a:ext cx="6315891" cy="30402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2AC656-6FD2-8EE3-0C76-40606EE64C5A}"/>
              </a:ext>
            </a:extLst>
          </p:cNvPr>
          <p:cNvSpPr txBox="1"/>
          <p:nvPr/>
        </p:nvSpPr>
        <p:spPr>
          <a:xfrm>
            <a:off x="523777" y="4635728"/>
            <a:ext cx="712566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﻿Zeng, </a:t>
            </a:r>
            <a:r>
              <a:rPr lang="en-US" sz="800" dirty="0" err="1"/>
              <a:t>Shenglai</a:t>
            </a:r>
            <a:r>
              <a:rPr lang="en-US" sz="800" dirty="0"/>
              <a:t>, et al. "The good and the bad: Exploring privacy issues in retrieval-augmented generation (rag)." </a:t>
            </a:r>
            <a:r>
              <a:rPr lang="en-US" sz="800" dirty="0" err="1"/>
              <a:t>arXiv</a:t>
            </a:r>
            <a:r>
              <a:rPr lang="en-US" sz="800" dirty="0"/>
              <a:t> preprint arXiv:2402.16893 (2024).</a:t>
            </a:r>
          </a:p>
        </p:txBody>
      </p:sp>
    </p:spTree>
    <p:extLst>
      <p:ext uri="{BB962C8B-B14F-4D97-AF65-F5344CB8AC3E}">
        <p14:creationId xmlns:p14="http://schemas.microsoft.com/office/powerpoint/2010/main" val="178390661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7B0745-69AE-6E48-3287-4D90AE0AF9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161C8-B83C-E257-A56D-F2B25BA28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﻿Multi-Modal RA-LLMs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FB0287-8BB1-3B77-8D17-953C340BA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83DFEC-D402-F0F1-6371-AAA22C4B8E72}"/>
              </a:ext>
            </a:extLst>
          </p:cNvPr>
          <p:cNvSpPr txBox="1"/>
          <p:nvPr/>
        </p:nvSpPr>
        <p:spPr>
          <a:xfrm>
            <a:off x="523777" y="4891047"/>
            <a:ext cx="8390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RAG meet LLMS: Towards Retrieval-Augmented LLMS Tutorial @ KDD 24 - </a:t>
            </a:r>
            <a:r>
              <a:rPr lang="en-US" sz="1000" dirty="0">
                <a:solidFill>
                  <a:schemeClr val="tx1"/>
                </a:solidFill>
                <a:latin typeface="+mn-lt"/>
                <a:hlinkClick r:id="rId2"/>
              </a:rPr>
              <a:t>https://advanced-recommender-systems.github.io/RAG-Meets-LLMs/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3707676-CABB-BEEA-62EC-44E48591C844}"/>
              </a:ext>
            </a:extLst>
          </p:cNvPr>
          <p:cNvSpPr/>
          <p:nvPr/>
        </p:nvSpPr>
        <p:spPr>
          <a:xfrm>
            <a:off x="8153400" y="4511040"/>
            <a:ext cx="293914" cy="2351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ACBEF4-44DC-9729-5437-5F74AAFD05BD}"/>
              </a:ext>
            </a:extLst>
          </p:cNvPr>
          <p:cNvSpPr txBox="1"/>
          <p:nvPr/>
        </p:nvSpPr>
        <p:spPr>
          <a:xfrm>
            <a:off x="457199" y="1070769"/>
            <a:ext cx="81630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dirty="0">
                <a:solidFill>
                  <a:schemeClr val="tx1"/>
                </a:solidFill>
              </a:rPr>
              <a:t>﻿Various modalities can provide richer contextual information.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8FD0FE-C6EA-778B-FD70-7E8AF75D78D6}"/>
              </a:ext>
            </a:extLst>
          </p:cNvPr>
          <p:cNvSpPr txBox="1"/>
          <p:nvPr/>
        </p:nvSpPr>
        <p:spPr>
          <a:xfrm>
            <a:off x="523777" y="4635728"/>
            <a:ext cx="67537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﻿Cui, </a:t>
            </a:r>
            <a:r>
              <a:rPr lang="en-US" sz="800" dirty="0" err="1"/>
              <a:t>Wanqing</a:t>
            </a:r>
            <a:r>
              <a:rPr lang="en-US" sz="800" dirty="0"/>
              <a:t>, et al. "MORE: </a:t>
            </a:r>
            <a:r>
              <a:rPr lang="en-US" sz="800" dirty="0" err="1"/>
              <a:t>Multi-mOdal</a:t>
            </a:r>
            <a:r>
              <a:rPr lang="en-US" sz="800" dirty="0"/>
              <a:t> </a:t>
            </a:r>
            <a:r>
              <a:rPr lang="en-US" sz="800" dirty="0" err="1"/>
              <a:t>REtrieval</a:t>
            </a:r>
            <a:r>
              <a:rPr lang="en-US" sz="800" dirty="0"/>
              <a:t> Augmented Generative Commonsense Reasoning." </a:t>
            </a:r>
            <a:r>
              <a:rPr lang="en-US" sz="800" dirty="0" err="1"/>
              <a:t>arXiv</a:t>
            </a:r>
            <a:r>
              <a:rPr lang="en-US" sz="800" dirty="0"/>
              <a:t> preprint arXiv:2402.13625 (2024).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BB69A9-0371-D9A1-4B30-050F610C7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3186" y="1337587"/>
            <a:ext cx="5417628" cy="317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13724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C6CA60-4CA0-61EB-BE16-83D18CCADB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292F7-7B6C-E4C6-588B-300D5D8B7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﻿Quality of External Knowledge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E561AE-9C1B-1734-B9F8-2C559BBA5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EF8D8F-6AB1-19D4-79EE-2EC33D7973F6}"/>
              </a:ext>
            </a:extLst>
          </p:cNvPr>
          <p:cNvSpPr txBox="1"/>
          <p:nvPr/>
        </p:nvSpPr>
        <p:spPr>
          <a:xfrm>
            <a:off x="523777" y="4891047"/>
            <a:ext cx="8390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RAG meet LLMS: Towards Retrieval-Augmented LLMS Tutorial @ KDD 24 - </a:t>
            </a:r>
            <a:r>
              <a:rPr lang="en-US" sz="1000" dirty="0">
                <a:solidFill>
                  <a:schemeClr val="tx1"/>
                </a:solidFill>
                <a:latin typeface="+mn-lt"/>
                <a:hlinkClick r:id="rId2"/>
              </a:rPr>
              <a:t>https://advanced-recommender-systems.github.io/RAG-Meets-LLMs/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739866A-C0E7-954D-9CD6-1FC8990E3D5A}"/>
              </a:ext>
            </a:extLst>
          </p:cNvPr>
          <p:cNvSpPr/>
          <p:nvPr/>
        </p:nvSpPr>
        <p:spPr>
          <a:xfrm>
            <a:off x="8153400" y="4511040"/>
            <a:ext cx="293914" cy="2351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4B9B2B-9C05-DBDF-EC81-1518C6FE5B69}"/>
              </a:ext>
            </a:extLst>
          </p:cNvPr>
          <p:cNvSpPr txBox="1"/>
          <p:nvPr/>
        </p:nvSpPr>
        <p:spPr>
          <a:xfrm>
            <a:off x="457199" y="1070769"/>
            <a:ext cx="8163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dirty="0">
                <a:solidFill>
                  <a:schemeClr val="tx1"/>
                </a:solidFill>
              </a:rPr>
              <a:t>﻿The introduction of some texts that deviate from facts might even mislead the model’s generation process.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3D116D3-9A5E-A1AF-4D87-DA95F0953E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7444" y="1534187"/>
            <a:ext cx="2869111" cy="320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97501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119B62-430F-C684-270A-16A3F1607F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BD822-B7D8-CBCD-DBB8-568291905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﻿Mamba-based RA-LLMs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C36F2E-ABC4-4A29-BF44-C578919D1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E7EEA2-787E-0BA8-54F3-67FFA6CC4E21}"/>
              </a:ext>
            </a:extLst>
          </p:cNvPr>
          <p:cNvSpPr txBox="1"/>
          <p:nvPr/>
        </p:nvSpPr>
        <p:spPr>
          <a:xfrm>
            <a:off x="523777" y="4891047"/>
            <a:ext cx="8390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RAG meet LLMS: Towards Retrieval-Augmented LLMS Tutorial @ KDD 24 - </a:t>
            </a:r>
            <a:r>
              <a:rPr lang="en-US" sz="1000" dirty="0">
                <a:solidFill>
                  <a:schemeClr val="tx1"/>
                </a:solidFill>
                <a:latin typeface="+mn-lt"/>
                <a:hlinkClick r:id="rId2"/>
              </a:rPr>
              <a:t>https://advanced-recommender-systems.github.io/RAG-Meets-LLMs/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989B66C-A55D-1A12-825B-B64590888431}"/>
              </a:ext>
            </a:extLst>
          </p:cNvPr>
          <p:cNvSpPr/>
          <p:nvPr/>
        </p:nvSpPr>
        <p:spPr>
          <a:xfrm>
            <a:off x="8153400" y="4511040"/>
            <a:ext cx="293914" cy="2351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EAE40A-B085-4A98-390C-E2DD2B726A5B}"/>
              </a:ext>
            </a:extLst>
          </p:cNvPr>
          <p:cNvSpPr txBox="1"/>
          <p:nvPr/>
        </p:nvSpPr>
        <p:spPr>
          <a:xfrm>
            <a:off x="457199" y="1070769"/>
            <a:ext cx="8163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dirty="0">
                <a:solidFill>
                  <a:schemeClr val="tx1"/>
                </a:solidFill>
              </a:rPr>
              <a:t>﻿Transformer-based LLMs face computational efficiency challenges because of the quadratic complexity of attention mechanisms.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A3F694-94DF-988F-C157-51C2CB8589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668" y="1574240"/>
            <a:ext cx="5514664" cy="30216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844503-F079-5777-5876-AD1A76327B6B}"/>
              </a:ext>
            </a:extLst>
          </p:cNvPr>
          <p:cNvSpPr txBox="1"/>
          <p:nvPr/>
        </p:nvSpPr>
        <p:spPr>
          <a:xfrm>
            <a:off x="523777" y="4635728"/>
            <a:ext cx="295946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﻿“A Survey of Mamba”. https://</a:t>
            </a:r>
            <a:r>
              <a:rPr lang="en-US" sz="800" dirty="0" err="1"/>
              <a:t>arxiv.org</a:t>
            </a:r>
            <a:r>
              <a:rPr lang="en-US" sz="800" dirty="0"/>
              <a:t>/pdf/2408.01129, 2024</a:t>
            </a:r>
          </a:p>
        </p:txBody>
      </p:sp>
    </p:spTree>
    <p:extLst>
      <p:ext uri="{BB962C8B-B14F-4D97-AF65-F5344CB8AC3E}">
        <p14:creationId xmlns:p14="http://schemas.microsoft.com/office/powerpoint/2010/main" val="65681468"/>
      </p:ext>
    </p:extLst>
  </p:cSld>
  <p:clrMapOvr>
    <a:masterClrMapping/>
  </p:clrMapOvr>
</p:sld>
</file>

<file path=ppt/theme/theme1.xml><?xml version="1.0" encoding="utf-8"?>
<a:theme xmlns:a="http://schemas.openxmlformats.org/drawingml/2006/main" name="Brilho">
  <a:themeElements>
    <a:clrScheme name="Executivo">
      <a:dk1>
        <a:srgbClr val="000000"/>
      </a:dk1>
      <a:lt1>
        <a:srgbClr val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40008</TotalTime>
  <Words>4481</Words>
  <Application>Microsoft Macintosh PowerPoint</Application>
  <PresentationFormat>On-screen Show (16:9)</PresentationFormat>
  <Paragraphs>552</Paragraphs>
  <Slides>93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93</vt:i4>
      </vt:variant>
    </vt:vector>
  </HeadingPairs>
  <TitlesOfParts>
    <vt:vector size="96" baseType="lpstr">
      <vt:lpstr>Arial</vt:lpstr>
      <vt:lpstr>Calibri</vt:lpstr>
      <vt:lpstr>Brilho</vt:lpstr>
      <vt:lpstr>CS 2770: Retrieval Augmented Generation (RAG) for Large Language Models</vt:lpstr>
      <vt:lpstr>Plan for this lecture</vt:lpstr>
      <vt:lpstr>Large Language Models (LLMs)</vt:lpstr>
      <vt:lpstr>Large Language Models (LLMs)</vt:lpstr>
      <vt:lpstr>LLMs in Downstream Domains</vt:lpstr>
      <vt:lpstr>LLMs in Downstream Domains</vt:lpstr>
      <vt:lpstr>Challenges and Risks of LLMs</vt:lpstr>
      <vt:lpstr>LLMs’ Challenges in Vertical Domains</vt:lpstr>
      <vt:lpstr>Why Large Language Models Work Well?</vt:lpstr>
      <vt:lpstr>Retrieval-Augmented Large Language Models (RA-LLMs)</vt:lpstr>
      <vt:lpstr>Retrieval-Augmented Large Language Models (RA-LLMs)</vt:lpstr>
      <vt:lpstr>Plan for this lecture</vt:lpstr>
      <vt:lpstr>Plan for this lecture</vt:lpstr>
      <vt:lpstr>RA-LLM Architecture: Standard Pipeline</vt:lpstr>
      <vt:lpstr>A Simple Retrieval-Augmented Generation Model</vt:lpstr>
      <vt:lpstr>A Simple Retrieval-Augmented Generation Model</vt:lpstr>
      <vt:lpstr>Plan for this lecture</vt:lpstr>
      <vt:lpstr>RA-LLM Architecture: Retriever Types</vt:lpstr>
      <vt:lpstr>Dense v.s. Sparse Retrievers</vt:lpstr>
      <vt:lpstr>Dense v.s. Sparse Retrievers</vt:lpstr>
      <vt:lpstr>Task-Specific Pre-trained Retriever (Supervised)</vt:lpstr>
      <vt:lpstr>Task-Specific Pre-trained Retriever (Supervised)</vt:lpstr>
      <vt:lpstr>General-Purpose Pre-trained Retriever (Unsupervised)</vt:lpstr>
      <vt:lpstr>DPR &amp; Contriever Performance on OpenQA Tasks</vt:lpstr>
      <vt:lpstr>Task-Specific Pre-trained Retriever (Unsupervised)</vt:lpstr>
      <vt:lpstr>Task-Specific Pre-trained Retriever (Unsupervised)</vt:lpstr>
      <vt:lpstr>Plan for this lecture</vt:lpstr>
      <vt:lpstr>Retrieved Results Integration: Input-layer Integration</vt:lpstr>
      <vt:lpstr>Retrieval-Augmented Generator</vt:lpstr>
      <vt:lpstr>Retrieved Results Integration: Output-layer integration</vt:lpstr>
      <vt:lpstr>RA-LLM Architecture: Output-layer Integration</vt:lpstr>
      <vt:lpstr>Retrieved Results Integration: Intermediate-layer Integration</vt:lpstr>
      <vt:lpstr>Retrieved Results Integration: Intermediate-layer Integration</vt:lpstr>
      <vt:lpstr>Retrieved Results Integration: Intermediate-layer Integration</vt:lpstr>
      <vt:lpstr>Retrieved Results Integration: Intermediate-layer Integration</vt:lpstr>
      <vt:lpstr>Plan for this lecture</vt:lpstr>
      <vt:lpstr>Pre/Post-Retrieval Techniques</vt:lpstr>
      <vt:lpstr>Pre-Retrieval Techniques</vt:lpstr>
      <vt:lpstr>Pre-Retrieval Techniques</vt:lpstr>
      <vt:lpstr>Pre-Retrieval Techniques</vt:lpstr>
      <vt:lpstr>Post-Retrieval Techniques</vt:lpstr>
      <vt:lpstr>Retrieved Result Rerank (Re2G) Model</vt:lpstr>
      <vt:lpstr>Retrieved Result Rerank (Re2G) Performance</vt:lpstr>
      <vt:lpstr>Post-Retrieval Techniques</vt:lpstr>
      <vt:lpstr>Post-Retrieval Techniques</vt:lpstr>
      <vt:lpstr>Post-Retrieval Techniques: Corrective RAG</vt:lpstr>
      <vt:lpstr>Post-Retrieval Techniques: Corrective RAG</vt:lpstr>
      <vt:lpstr>Post-Retrieval Techniques: Refiner</vt:lpstr>
      <vt:lpstr>Plan for this lecture</vt:lpstr>
      <vt:lpstr>Learning Approach of RA-LLMs </vt:lpstr>
      <vt:lpstr>RA-LLM Learning: Training-free</vt:lpstr>
      <vt:lpstr>RA-LLM Learning: Training-free</vt:lpstr>
      <vt:lpstr>RA-LLM Learning: Training-free</vt:lpstr>
      <vt:lpstr>RA-LLM Learning: Training-free</vt:lpstr>
      <vt:lpstr>RA-LLM Learning: Training-free</vt:lpstr>
      <vt:lpstr>RA-LLM Learning: Training-free</vt:lpstr>
      <vt:lpstr>RA-LLM Learning: Training-free</vt:lpstr>
      <vt:lpstr>Learning Approach of RA-LLMs </vt:lpstr>
      <vt:lpstr>RA-LLM Learning: Independent Training</vt:lpstr>
      <vt:lpstr>RA-LLM Learning: Independent Training</vt:lpstr>
      <vt:lpstr>RA-LLM Learning: Independent Training</vt:lpstr>
      <vt:lpstr>RA-LLM Learning: Independent Training</vt:lpstr>
      <vt:lpstr>RA-LLM Learning: Independent Training</vt:lpstr>
      <vt:lpstr>RA-LLM Learning: Independent Training</vt:lpstr>
      <vt:lpstr>RA-LLM Learning: Independent Training</vt:lpstr>
      <vt:lpstr>RA-LLM Learning: Independent Training</vt:lpstr>
      <vt:lpstr>Learning Approach of RA-LLMs </vt:lpstr>
      <vt:lpstr>RA-LLM Learning: Sequential Training</vt:lpstr>
      <vt:lpstr>RA-LLM Learning: Sequential Training</vt:lpstr>
      <vt:lpstr>RA-LLM Learning: Sequential Training</vt:lpstr>
      <vt:lpstr>RA-LLM Learning: Sequential Training</vt:lpstr>
      <vt:lpstr>RA-LLM Learning: Sequential Training</vt:lpstr>
      <vt:lpstr>RA-LLM Learning: Sequential Training</vt:lpstr>
      <vt:lpstr>Learning Approach of RA-LLMs </vt:lpstr>
      <vt:lpstr>RA-LLM Learning: Joint Training</vt:lpstr>
      <vt:lpstr>RA-LLM Learning: Joint Training</vt:lpstr>
      <vt:lpstr>RA-LLM Learning: Sequential Training</vt:lpstr>
      <vt:lpstr>RA-LLM Learning: Sequential Training</vt:lpstr>
      <vt:lpstr>RA-LLM Learning: Sequential Training</vt:lpstr>
      <vt:lpstr>RA-LLM Learning: Sequential Training</vt:lpstr>
      <vt:lpstr>RA-LLM Learning: Sequential Training</vt:lpstr>
      <vt:lpstr>RA-LLM Learning: Sequential Training</vt:lpstr>
      <vt:lpstr>RA-LLM Learning: Sequential Training</vt:lpstr>
      <vt:lpstr>Plan for this lecture</vt:lpstr>
      <vt:lpstr>Trustworthy LLMs/RAG/RA-LLMs</vt:lpstr>
      <vt:lpstr>Trustworthy: ﻿Safety and Robustness</vt:lpstr>
      <vt:lpstr>Trustworthy: ﻿Safety and Robustness</vt:lpstr>
      <vt:lpstr>Trustworthy: ﻿﻿Non-Discrimination and Fairness</vt:lpstr>
      <vt:lpstr>Trustworthy: ﻿﻿﻿Explainability</vt:lpstr>
      <vt:lpstr>Trustworthy: ﻿﻿﻿﻿Privacy</vt:lpstr>
      <vt:lpstr>Multi-Modal RA-LLMs</vt:lpstr>
      <vt:lpstr>Quality of External Knowledge</vt:lpstr>
      <vt:lpstr>Mamba-based RA-LLMs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Leveraging Unlabeled Data for Sketch-based Understanding</dc:title>
  <dc:creator>Fernando</dc:creator>
  <cp:lastModifiedBy>Nils Ever Murrugarra Llerena</cp:lastModifiedBy>
  <cp:revision>1587</cp:revision>
  <cp:lastPrinted>2025-03-28T20:20:57Z</cp:lastPrinted>
  <dcterms:created xsi:type="dcterms:W3CDTF">2011-07-05T14:46:51Z</dcterms:created>
  <dcterms:modified xsi:type="dcterms:W3CDTF">2025-04-17T17:08:40Z</dcterms:modified>
</cp:coreProperties>
</file>