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589" r:id="rId2"/>
    <p:sldId id="586" r:id="rId3"/>
    <p:sldId id="587" r:id="rId4"/>
    <p:sldId id="588" r:id="rId5"/>
    <p:sldId id="665" r:id="rId6"/>
    <p:sldId id="666" r:id="rId7"/>
    <p:sldId id="667" r:id="rId8"/>
    <p:sldId id="668" r:id="rId9"/>
    <p:sldId id="669" r:id="rId10"/>
    <p:sldId id="683" r:id="rId11"/>
    <p:sldId id="671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2" r:id="rId3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  <p:cmAuthor id="3" name="Nils Ever Murrugarra Llerena" initials="NEML" lastIdx="1" clrIdx="2">
    <p:extLst>
      <p:ext uri="{19B8F6BF-5375-455C-9EA6-DF929625EA0E}">
        <p15:presenceInfo xmlns:p15="http://schemas.microsoft.com/office/powerpoint/2012/main" userId="Nils Ever Murrugarra Lle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 autoAdjust="0"/>
    <p:restoredTop sz="82720"/>
  </p:normalViewPr>
  <p:slideViewPr>
    <p:cSldViewPr snapToGrid="0">
      <p:cViewPr varScale="1">
        <p:scale>
          <a:sx n="161" d="100"/>
          <a:sy n="161" d="100"/>
        </p:scale>
        <p:origin x="1752" y="200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08FC65-AFA6-AC40-9C95-C79DEE6C8A85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ABC2C5-861E-6D47-A909-797F284C4E1B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Home experiment: record voice at different sampling rates</a:t>
            </a:r>
          </a:p>
          <a:p>
            <a:pPr eaLnBrk="1" hangingPunct="1"/>
            <a:r>
              <a:rPr lang="en-US" altLang="x-none" dirty="0"/>
              <a:t>Also related to </a:t>
            </a:r>
            <a:r>
              <a:rPr lang="en-US" altLang="x-none" dirty="0" err="1"/>
              <a:t>Reimann</a:t>
            </a:r>
            <a:r>
              <a:rPr lang="en-US" altLang="x-none" dirty="0"/>
              <a:t> sums for those calculus folks out there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15A801-1E96-1141-803D-C9E3F61CDFD8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Church-Turing thesis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49D11D-3665-7B4C-B175-F923BBF8732C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F6242C-3D99-9C44-9C0A-5FAE540FBEE4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4E131E-9C80-464B-A3FA-C9FE52BC9E69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32A744-A2A5-6F4C-A2EB-8BDE10A88589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83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03FB81-53BD-5E4E-AA7A-BC3F8D7E152F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05DC7-CEE3-6147-9E52-2F323A41A9A6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6C09B4-7DF3-774D-B1D3-3A3E51B2B458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4ADD-2641-1747-A48E-E24DA843AEBF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311519/files/19118872?module_item_id=53360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anvas.pitt.edu/courses/294917/files/19119774?module_item_id=533722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hyperlink" Target="https://nineil.github.io/courses/spring25_cs44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Discrete Structures for Computer Science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</a:t>
            </a:r>
            <a:r>
              <a:rPr lang="en-US" dirty="0">
                <a:hlinkClick r:id="rId3"/>
              </a:rPr>
              <a:t>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3030236" y="3942240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3"/>
              </a:rPr>
              <a:t>Section A</a:t>
            </a:r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US" sz="2500" dirty="0">
                <a:solidFill>
                  <a:schemeClr val="tx1"/>
                </a:solidFill>
                <a:hlinkClick r:id="rId4"/>
              </a:rPr>
              <a:t>Section B</a:t>
            </a:r>
            <a:endParaRPr lang="en-US" sz="25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Questions?</a:t>
            </a:r>
          </a:p>
        </p:txBody>
      </p:sp>
      <p:sp>
        <p:nvSpPr>
          <p:cNvPr id="95234" name="AutoShape 2" descr="The Importance of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6" name="Picture 4" descr="The Importance of Questions"/>
          <p:cNvPicPr>
            <a:picLocks noChangeAspect="1" noChangeArrowheads="1"/>
          </p:cNvPicPr>
          <p:nvPr/>
        </p:nvPicPr>
        <p:blipFill>
          <a:blip r:embed="rId3"/>
          <a:srcRect t="20073" b="15040"/>
          <a:stretch>
            <a:fillRect/>
          </a:stretch>
        </p:blipFill>
        <p:spPr bwMode="auto">
          <a:xfrm>
            <a:off x="837219" y="1554480"/>
            <a:ext cx="7620000" cy="3090256"/>
          </a:xfrm>
          <a:prstGeom prst="rect">
            <a:avLst/>
          </a:prstGeom>
          <a:noFill/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Course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432" y="1304059"/>
            <a:ext cx="8193088" cy="2999185"/>
          </a:xfrm>
        </p:spPr>
        <p:txBody>
          <a:bodyPr>
            <a:noAutofit/>
          </a:bodyPr>
          <a:lstStyle/>
          <a:p>
            <a:r>
              <a:rPr lang="en-US" altLang="x-none" sz="2400" dirty="0"/>
              <a:t>What </a:t>
            </a:r>
            <a:r>
              <a:rPr lang="en-US" altLang="x-none" sz="2400" b="1" i="1" dirty="0"/>
              <a:t>is</a:t>
            </a:r>
            <a:r>
              <a:rPr lang="en-US" altLang="x-none" sz="2400" dirty="0"/>
              <a:t> discrete mathematics?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Why is a math course part of the computer science curriculum?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Will I really ever use this stuff again?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How to succeed in this course?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is discrete mathematics?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5616"/>
            <a:ext cx="8382000" cy="35135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Discrete mathematics </a:t>
            </a:r>
            <a:r>
              <a:rPr lang="en-US" altLang="x-none" dirty="0"/>
              <a:t>is the study of </a:t>
            </a:r>
            <a:r>
              <a:rPr lang="en-US" altLang="x-none" i="1" dirty="0"/>
              <a:t>distinct</a:t>
            </a:r>
            <a:r>
              <a:rPr lang="en-US" altLang="x-none" dirty="0"/>
              <a:t> objects or structures and their relationships to one another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many ways can a valid password be chosen?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Can traffic flow between two computers in a network?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can we transform messages to hide their contents?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do we parse a given sequence of commands?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By contrast, </a:t>
            </a:r>
            <a:r>
              <a:rPr lang="en-US" altLang="x-none" dirty="0">
                <a:solidFill>
                  <a:schemeClr val="bg2"/>
                </a:solidFill>
              </a:rPr>
              <a:t>continuous mathematics </a:t>
            </a:r>
            <a:r>
              <a:rPr lang="en-US" altLang="x-none" dirty="0"/>
              <a:t>(e.g., calculus) studies objects and relationships that vary continuously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e.g., position, velocity, and acceleration of a projectile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5143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1: </a:t>
            </a:r>
            <a:r>
              <a:rPr lang="en-US" altLang="x-none" dirty="0"/>
              <a:t>Computers </a:t>
            </a:r>
            <a:r>
              <a:rPr lang="en-US" altLang="x-none" dirty="0">
                <a:solidFill>
                  <a:srgbClr val="FF0000"/>
                </a:solidFill>
              </a:rPr>
              <a:t>do not </a:t>
            </a:r>
            <a:r>
              <a:rPr lang="en-US" altLang="x-none" dirty="0"/>
              <a:t>process continuous data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9738" y="1657350"/>
            <a:ext cx="3092449" cy="1750219"/>
            <a:chOff x="277" y="1392"/>
            <a:chExt cx="1948" cy="1470"/>
          </a:xfrm>
        </p:grpSpPr>
        <p:cxnSp>
          <p:nvCxnSpPr>
            <p:cNvPr id="33828" name="AutoShape 5"/>
            <p:cNvCxnSpPr>
              <a:cxnSpLocks noChangeShapeType="1"/>
            </p:cNvCxnSpPr>
            <p:nvPr/>
          </p:nvCxnSpPr>
          <p:spPr bwMode="auto">
            <a:xfrm>
              <a:off x="288" y="2080"/>
              <a:ext cx="19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7" y="1392"/>
              <a:ext cx="1948" cy="1470"/>
              <a:chOff x="277" y="1392"/>
              <a:chExt cx="1948" cy="1470"/>
            </a:xfrm>
          </p:grpSpPr>
          <p:sp>
            <p:nvSpPr>
              <p:cNvPr id="33830" name="Freeform 6"/>
              <p:cNvSpPr>
                <a:spLocks/>
              </p:cNvSpPr>
              <p:nvPr/>
            </p:nvSpPr>
            <p:spPr bwMode="auto">
              <a:xfrm>
                <a:off x="288" y="1392"/>
                <a:ext cx="1920" cy="1144"/>
              </a:xfrm>
              <a:custGeom>
                <a:avLst/>
                <a:gdLst>
                  <a:gd name="T0" fmla="*/ 0 w 1920"/>
                  <a:gd name="T1" fmla="*/ 688 h 1144"/>
                  <a:gd name="T2" fmla="*/ 192 w 1920"/>
                  <a:gd name="T3" fmla="*/ 64 h 1144"/>
                  <a:gd name="T4" fmla="*/ 576 w 1920"/>
                  <a:gd name="T5" fmla="*/ 1072 h 1144"/>
                  <a:gd name="T6" fmla="*/ 768 w 1920"/>
                  <a:gd name="T7" fmla="*/ 496 h 1144"/>
                  <a:gd name="T8" fmla="*/ 912 w 1920"/>
                  <a:gd name="T9" fmla="*/ 1024 h 1144"/>
                  <a:gd name="T10" fmla="*/ 1104 w 1920"/>
                  <a:gd name="T11" fmla="*/ 256 h 1144"/>
                  <a:gd name="T12" fmla="*/ 1392 w 1920"/>
                  <a:gd name="T13" fmla="*/ 976 h 1144"/>
                  <a:gd name="T14" fmla="*/ 1680 w 1920"/>
                  <a:gd name="T15" fmla="*/ 160 h 1144"/>
                  <a:gd name="T16" fmla="*/ 1920 w 1920"/>
                  <a:gd name="T17" fmla="*/ 688 h 1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0"/>
                  <a:gd name="T28" fmla="*/ 0 h 1144"/>
                  <a:gd name="T29" fmla="*/ 1920 w 1920"/>
                  <a:gd name="T30" fmla="*/ 1144 h 1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0" h="1144">
                    <a:moveTo>
                      <a:pt x="0" y="688"/>
                    </a:moveTo>
                    <a:cubicBezTo>
                      <a:pt x="48" y="344"/>
                      <a:pt x="96" y="0"/>
                      <a:pt x="192" y="64"/>
                    </a:cubicBezTo>
                    <a:cubicBezTo>
                      <a:pt x="288" y="128"/>
                      <a:pt x="480" y="1000"/>
                      <a:pt x="576" y="1072"/>
                    </a:cubicBezTo>
                    <a:cubicBezTo>
                      <a:pt x="672" y="1144"/>
                      <a:pt x="712" y="504"/>
                      <a:pt x="768" y="496"/>
                    </a:cubicBezTo>
                    <a:cubicBezTo>
                      <a:pt x="824" y="488"/>
                      <a:pt x="856" y="1064"/>
                      <a:pt x="912" y="1024"/>
                    </a:cubicBezTo>
                    <a:cubicBezTo>
                      <a:pt x="968" y="984"/>
                      <a:pt x="1024" y="264"/>
                      <a:pt x="1104" y="256"/>
                    </a:cubicBezTo>
                    <a:cubicBezTo>
                      <a:pt x="1184" y="248"/>
                      <a:pt x="1296" y="992"/>
                      <a:pt x="1392" y="976"/>
                    </a:cubicBezTo>
                    <a:cubicBezTo>
                      <a:pt x="1488" y="960"/>
                      <a:pt x="1592" y="208"/>
                      <a:pt x="1680" y="160"/>
                    </a:cubicBezTo>
                    <a:cubicBezTo>
                      <a:pt x="1768" y="112"/>
                      <a:pt x="1844" y="400"/>
                      <a:pt x="1920" y="6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Rectangle 36"/>
              <p:cNvSpPr>
                <a:spLocks noChangeArrowheads="1"/>
              </p:cNvSpPr>
              <p:nvPr/>
            </p:nvSpPr>
            <p:spPr bwMode="auto">
              <a:xfrm>
                <a:off x="277" y="2526"/>
                <a:ext cx="19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2000">
                    <a:latin typeface="Arial" charset="0"/>
                    <a:ea typeface="ＭＳ Ｐゴシック" charset="-128"/>
                  </a:rPr>
                  <a:t>Analog (continuous) input</a:t>
                </a:r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029200" y="3600452"/>
            <a:ext cx="3048000" cy="1543050"/>
            <a:chOff x="3168" y="3024"/>
            <a:chExt cx="1920" cy="1296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168" y="3024"/>
              <a:ext cx="1920" cy="960"/>
              <a:chOff x="3408" y="1680"/>
              <a:chExt cx="1920" cy="960"/>
            </a:xfrm>
          </p:grpSpPr>
          <p:cxnSp>
            <p:nvCxnSpPr>
              <p:cNvPr id="33802" name="AutoShape 7"/>
              <p:cNvCxnSpPr>
                <a:cxnSpLocks noChangeShapeType="1"/>
              </p:cNvCxnSpPr>
              <p:nvPr/>
            </p:nvCxnSpPr>
            <p:spPr bwMode="auto">
              <a:xfrm>
                <a:off x="3408" y="2272"/>
                <a:ext cx="19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3" name="Rectangle 9"/>
              <p:cNvSpPr>
                <a:spLocks noChangeArrowheads="1"/>
              </p:cNvSpPr>
              <p:nvPr/>
            </p:nvSpPr>
            <p:spPr bwMode="auto">
              <a:xfrm>
                <a:off x="3456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4" name="Rectangle 10"/>
              <p:cNvSpPr>
                <a:spLocks noChangeArrowheads="1"/>
              </p:cNvSpPr>
              <p:nvPr/>
            </p:nvSpPr>
            <p:spPr bwMode="auto">
              <a:xfrm>
                <a:off x="3528" y="1680"/>
                <a:ext cx="47" cy="5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5" name="Rectangle 11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6" name="Rectangle 12"/>
              <p:cNvSpPr>
                <a:spLocks noChangeArrowheads="1"/>
              </p:cNvSpPr>
              <p:nvPr/>
            </p:nvSpPr>
            <p:spPr bwMode="auto">
              <a:xfrm>
                <a:off x="3681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7" name="Rectangle 13"/>
              <p:cNvSpPr>
                <a:spLocks noChangeArrowheads="1"/>
              </p:cNvSpPr>
              <p:nvPr/>
            </p:nvSpPr>
            <p:spPr bwMode="auto">
              <a:xfrm>
                <a:off x="3752" y="2024"/>
                <a:ext cx="47" cy="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8" name="Rectangle 14"/>
              <p:cNvSpPr>
                <a:spLocks noChangeArrowheads="1"/>
              </p:cNvSpPr>
              <p:nvPr/>
            </p:nvSpPr>
            <p:spPr bwMode="auto">
              <a:xfrm>
                <a:off x="4961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9" name="Rectangle 15"/>
              <p:cNvSpPr>
                <a:spLocks noChangeArrowheads="1"/>
              </p:cNvSpPr>
              <p:nvPr/>
            </p:nvSpPr>
            <p:spPr bwMode="auto">
              <a:xfrm>
                <a:off x="5033" y="1776"/>
                <a:ext cx="47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0" name="Rectangle 16"/>
              <p:cNvSpPr>
                <a:spLocks noChangeArrowheads="1"/>
              </p:cNvSpPr>
              <p:nvPr/>
            </p:nvSpPr>
            <p:spPr bwMode="auto">
              <a:xfrm>
                <a:off x="5105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1" name="Rectangle 17"/>
              <p:cNvSpPr>
                <a:spLocks noChangeArrowheads="1"/>
              </p:cNvSpPr>
              <p:nvPr/>
            </p:nvSpPr>
            <p:spPr bwMode="auto">
              <a:xfrm>
                <a:off x="5186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2" name="Rectangle 18"/>
              <p:cNvSpPr>
                <a:spLocks noChangeArrowheads="1"/>
              </p:cNvSpPr>
              <p:nvPr/>
            </p:nvSpPr>
            <p:spPr bwMode="auto">
              <a:xfrm>
                <a:off x="5257" y="2064"/>
                <a:ext cx="47" cy="2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3" name="Rectangle 19"/>
              <p:cNvSpPr>
                <a:spLocks noChangeArrowheads="1"/>
              </p:cNvSpPr>
              <p:nvPr/>
            </p:nvSpPr>
            <p:spPr bwMode="auto">
              <a:xfrm>
                <a:off x="4410" y="2064"/>
                <a:ext cx="47" cy="2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4" name="Rectangle 20"/>
              <p:cNvSpPr>
                <a:spLocks noChangeArrowheads="1"/>
              </p:cNvSpPr>
              <p:nvPr/>
            </p:nvSpPr>
            <p:spPr bwMode="auto">
              <a:xfrm>
                <a:off x="4481" y="1872"/>
                <a:ext cx="47" cy="4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5" name="Rectangle 21"/>
              <p:cNvSpPr>
                <a:spLocks noChangeArrowheads="1"/>
              </p:cNvSpPr>
              <p:nvPr/>
            </p:nvSpPr>
            <p:spPr bwMode="auto">
              <a:xfrm>
                <a:off x="4553" y="1920"/>
                <a:ext cx="55" cy="3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6" name="Rectangle 22"/>
              <p:cNvSpPr>
                <a:spLocks noChangeArrowheads="1"/>
              </p:cNvSpPr>
              <p:nvPr/>
            </p:nvSpPr>
            <p:spPr bwMode="auto">
              <a:xfrm>
                <a:off x="4634" y="211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7" name="Rectangle 24"/>
              <p:cNvSpPr>
                <a:spLocks noChangeArrowheads="1"/>
              </p:cNvSpPr>
              <p:nvPr/>
            </p:nvSpPr>
            <p:spPr bwMode="auto">
              <a:xfrm>
                <a:off x="4136" y="2104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8" name="Rectangle 25"/>
              <p:cNvSpPr>
                <a:spLocks noChangeArrowheads="1"/>
              </p:cNvSpPr>
              <p:nvPr/>
            </p:nvSpPr>
            <p:spPr bwMode="auto">
              <a:xfrm>
                <a:off x="3840" y="2272"/>
                <a:ext cx="4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391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984" y="2272"/>
                <a:ext cx="48" cy="3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4056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16" y="2208"/>
                <a:ext cx="47" cy="6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27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345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4704" y="227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6" name="Rectangle 33"/>
              <p:cNvSpPr>
                <a:spLocks noChangeArrowheads="1"/>
              </p:cNvSpPr>
              <p:nvPr/>
            </p:nvSpPr>
            <p:spPr bwMode="auto">
              <a:xfrm>
                <a:off x="4776" y="2272"/>
                <a:ext cx="47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7" name="Rectangle 34"/>
              <p:cNvSpPr>
                <a:spLocks noChangeArrowheads="1"/>
              </p:cNvSpPr>
              <p:nvPr/>
            </p:nvSpPr>
            <p:spPr bwMode="auto">
              <a:xfrm>
                <a:off x="4841" y="2272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3801" name="Rectangle 37"/>
            <p:cNvSpPr>
              <a:spLocks noChangeArrowheads="1"/>
            </p:cNvSpPr>
            <p:nvPr/>
          </p:nvSpPr>
          <p:spPr bwMode="auto">
            <a:xfrm>
              <a:off x="3183" y="3984"/>
              <a:ext cx="17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>
                  <a:latin typeface="Arial" charset="0"/>
                  <a:ea typeface="ＭＳ Ｐゴシック" charset="-128"/>
                </a:rPr>
                <a:t>Digital (discrete) output</a:t>
              </a:r>
            </a:p>
          </p:txBody>
        </p:sp>
      </p:grp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181600" y="1885950"/>
            <a:ext cx="25908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7D781"/>
              </a:gs>
              <a:gs pos="50000">
                <a:srgbClr val="FFFF99"/>
              </a:gs>
              <a:gs pos="100000">
                <a:srgbClr val="D7D781"/>
              </a:gs>
            </a:gsLst>
            <a:lin ang="5400000" scaled="1"/>
          </a:gradFill>
          <a:ln w="9525">
            <a:solidFill>
              <a:schemeClr val="tx1">
                <a:alpha val="58823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Sampling 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discretization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3657600" y="2114550"/>
            <a:ext cx="1447800" cy="4000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B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 rot="5400000">
            <a:off x="6086475" y="2962275"/>
            <a:ext cx="85725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BD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 animBg="1"/>
      <p:bldP spid="21542" grpId="1" animBg="1"/>
      <p:bldP spid="21543" grpId="0" animBg="1"/>
      <p:bldP spid="215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4" y="1085850"/>
            <a:ext cx="8802687" cy="971550"/>
          </a:xfrm>
        </p:spPr>
        <p:txBody>
          <a:bodyPr/>
          <a:lstStyle/>
          <a:p>
            <a:pPr marL="1485900" indent="-14859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2: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Computers aren’</a:t>
            </a:r>
            <a:r>
              <a:rPr lang="en-US" altLang="ja-JP" dirty="0"/>
              <a:t>t actually all that smart, they are just deterministic functions that map </a:t>
            </a:r>
            <a:r>
              <a:rPr lang="en-US" altLang="ja-JP" dirty="0">
                <a:solidFill>
                  <a:schemeClr val="bg2"/>
                </a:solidFill>
              </a:rPr>
              <a:t>discrete inputs </a:t>
            </a:r>
            <a:r>
              <a:rPr lang="en-US" altLang="ja-JP" dirty="0"/>
              <a:t>to </a:t>
            </a:r>
            <a:r>
              <a:rPr lang="en-US" altLang="ja-JP" dirty="0">
                <a:solidFill>
                  <a:schemeClr val="bg2"/>
                </a:solidFill>
              </a:rPr>
              <a:t>discrete outputs</a:t>
            </a:r>
            <a:endParaRPr lang="en-US" altLang="x-none" dirty="0">
              <a:solidFill>
                <a:schemeClr val="bg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197350" y="2609851"/>
            <a:ext cx="4491038" cy="1738313"/>
            <a:chOff x="2644" y="2192"/>
            <a:chExt cx="2829" cy="1460"/>
          </a:xfrm>
        </p:grpSpPr>
        <p:sp>
          <p:nvSpPr>
            <p:cNvPr id="35857" name="Oval 4"/>
            <p:cNvSpPr>
              <a:spLocks noChangeArrowheads="1"/>
            </p:cNvSpPr>
            <p:nvPr/>
          </p:nvSpPr>
          <p:spPr bwMode="auto">
            <a:xfrm>
              <a:off x="3251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No</a:t>
              </a:r>
            </a:p>
          </p:txBody>
        </p:sp>
        <p:sp>
          <p:nvSpPr>
            <p:cNvPr id="35858" name="Oval 5"/>
            <p:cNvSpPr>
              <a:spLocks noChangeArrowheads="1"/>
            </p:cNvSpPr>
            <p:nvPr/>
          </p:nvSpPr>
          <p:spPr bwMode="auto">
            <a:xfrm>
              <a:off x="4403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Yes</a:t>
              </a:r>
            </a:p>
          </p:txBody>
        </p:sp>
        <p:cxnSp>
          <p:nvCxnSpPr>
            <p:cNvPr id="35859" name="AutoShape 6"/>
            <p:cNvCxnSpPr>
              <a:cxnSpLocks noChangeShapeType="1"/>
              <a:stCxn id="35857" idx="0"/>
              <a:endCxn id="35858" idx="0"/>
            </p:cNvCxnSpPr>
            <p:nvPr/>
          </p:nvCxnSpPr>
          <p:spPr bwMode="auto">
            <a:xfrm rot="5400000" flipV="1">
              <a:off x="4085" y="2010"/>
              <a:ext cx="12" cy="1152"/>
            </a:xfrm>
            <a:prstGeom prst="curvedConnector3">
              <a:avLst>
                <a:gd name="adj1" fmla="val -1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0" name="Rectangle 7"/>
            <p:cNvSpPr>
              <a:spLocks noChangeArrowheads="1"/>
            </p:cNvSpPr>
            <p:nvPr/>
          </p:nvSpPr>
          <p:spPr bwMode="auto">
            <a:xfrm>
              <a:off x="3988" y="219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1" name="AutoShape 8"/>
            <p:cNvCxnSpPr>
              <a:cxnSpLocks noChangeShapeType="1"/>
              <a:stCxn id="35857" idx="3"/>
              <a:endCxn id="35857" idx="1"/>
            </p:cNvCxnSpPr>
            <p:nvPr/>
          </p:nvCxnSpPr>
          <p:spPr bwMode="auto">
            <a:xfrm rot="5400000" flipH="1" flipV="1">
              <a:off x="3130" y="2855"/>
              <a:ext cx="398" cy="1"/>
            </a:xfrm>
            <a:prstGeom prst="curvedConnector5">
              <a:avLst>
                <a:gd name="adj1" fmla="val -6537"/>
                <a:gd name="adj2" fmla="val -46200005"/>
                <a:gd name="adj3" fmla="val 11833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2" name="Rectangle 9"/>
            <p:cNvSpPr>
              <a:spLocks noChangeArrowheads="1"/>
            </p:cNvSpPr>
            <p:nvPr/>
          </p:nvSpPr>
          <p:spPr bwMode="auto">
            <a:xfrm>
              <a:off x="2644" y="273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cxnSp>
          <p:nvCxnSpPr>
            <p:cNvPr id="35863" name="AutoShape 10"/>
            <p:cNvCxnSpPr>
              <a:cxnSpLocks noChangeShapeType="1"/>
              <a:stCxn id="35858" idx="4"/>
              <a:endCxn id="35857" idx="4"/>
            </p:cNvCxnSpPr>
            <p:nvPr/>
          </p:nvCxnSpPr>
          <p:spPr bwMode="auto">
            <a:xfrm rot="5400000">
              <a:off x="4085" y="2550"/>
              <a:ext cx="12" cy="1152"/>
            </a:xfrm>
            <a:prstGeom prst="curvedConnector3">
              <a:avLst>
                <a:gd name="adj1" fmla="val 12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4" name="Rectangle 11"/>
            <p:cNvSpPr>
              <a:spLocks noChangeArrowheads="1"/>
            </p:cNvSpPr>
            <p:nvPr/>
          </p:nvSpPr>
          <p:spPr bwMode="auto">
            <a:xfrm>
              <a:off x="4019" y="3264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5" name="AutoShape 12"/>
            <p:cNvCxnSpPr>
              <a:cxnSpLocks noChangeShapeType="1"/>
              <a:stCxn id="35858" idx="7"/>
              <a:endCxn id="35858" idx="5"/>
            </p:cNvCxnSpPr>
            <p:nvPr/>
          </p:nvCxnSpPr>
          <p:spPr bwMode="auto">
            <a:xfrm rot="5400000" flipV="1">
              <a:off x="4668" y="2855"/>
              <a:ext cx="374" cy="1"/>
            </a:xfrm>
            <a:prstGeom prst="curvedConnector5">
              <a:avLst>
                <a:gd name="adj1" fmla="val -16310"/>
                <a:gd name="adj2" fmla="val 37699995"/>
                <a:gd name="adj3" fmla="val 1165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6" name="Rectangle 14"/>
            <p:cNvSpPr>
              <a:spLocks noChangeArrowheads="1"/>
            </p:cNvSpPr>
            <p:nvPr/>
          </p:nvSpPr>
          <p:spPr bwMode="auto">
            <a:xfrm>
              <a:off x="5249" y="274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3371850"/>
            <a:ext cx="5373688" cy="1552575"/>
            <a:chOff x="768" y="2640"/>
            <a:chExt cx="3385" cy="1304"/>
          </a:xfrm>
        </p:grpSpPr>
        <p:sp>
          <p:nvSpPr>
            <p:cNvPr id="35846" name="Rectangle 15"/>
            <p:cNvSpPr>
              <a:spLocks noChangeArrowheads="1"/>
            </p:cNvSpPr>
            <p:nvPr/>
          </p:nvSpPr>
          <p:spPr bwMode="auto">
            <a:xfrm>
              <a:off x="86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47" name="Rectangle 16"/>
            <p:cNvSpPr>
              <a:spLocks noChangeArrowheads="1"/>
            </p:cNvSpPr>
            <p:nvPr/>
          </p:nvSpPr>
          <p:spPr bwMode="auto">
            <a:xfrm>
              <a:off x="120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8" name="Rectangle 17"/>
            <p:cNvSpPr>
              <a:spLocks noChangeArrowheads="1"/>
            </p:cNvSpPr>
            <p:nvPr/>
          </p:nvSpPr>
          <p:spPr bwMode="auto">
            <a:xfrm>
              <a:off x="153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872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0" name="Rectangle 19"/>
            <p:cNvSpPr>
              <a:spLocks noChangeArrowheads="1"/>
            </p:cNvSpPr>
            <p:nvPr/>
          </p:nvSpPr>
          <p:spPr bwMode="auto">
            <a:xfrm>
              <a:off x="2208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1" name="Rectangle 20"/>
            <p:cNvSpPr>
              <a:spLocks noChangeArrowheads="1"/>
            </p:cNvSpPr>
            <p:nvPr/>
          </p:nvSpPr>
          <p:spPr bwMode="auto">
            <a:xfrm>
              <a:off x="254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2" name="Rectangle 21"/>
            <p:cNvSpPr>
              <a:spLocks noChangeArrowheads="1"/>
            </p:cNvSpPr>
            <p:nvPr/>
          </p:nvSpPr>
          <p:spPr bwMode="auto">
            <a:xfrm>
              <a:off x="288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3" name="Rectangle 22"/>
            <p:cNvSpPr>
              <a:spLocks noChangeArrowheads="1"/>
            </p:cNvSpPr>
            <p:nvPr/>
          </p:nvSpPr>
          <p:spPr bwMode="auto">
            <a:xfrm>
              <a:off x="321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4" name="Rectangle 23"/>
            <p:cNvSpPr>
              <a:spLocks noChangeArrowheads="1"/>
            </p:cNvSpPr>
            <p:nvPr/>
          </p:nvSpPr>
          <p:spPr bwMode="auto">
            <a:xfrm>
              <a:off x="3600" y="3168"/>
              <a:ext cx="55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5400"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35855" name="AutoShape 24"/>
            <p:cNvSpPr>
              <a:spLocks noChangeArrowheads="1"/>
            </p:cNvSpPr>
            <p:nvPr/>
          </p:nvSpPr>
          <p:spPr bwMode="auto">
            <a:xfrm>
              <a:off x="768" y="2640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Read</a:t>
              </a:r>
            </a:p>
          </p:txBody>
        </p:sp>
        <p:sp>
          <p:nvSpPr>
            <p:cNvPr id="35856" name="AutoShape 25"/>
            <p:cNvSpPr>
              <a:spLocks noChangeArrowheads="1"/>
            </p:cNvSpPr>
            <p:nvPr/>
          </p:nvSpPr>
          <p:spPr bwMode="auto">
            <a:xfrm>
              <a:off x="880" y="302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04801" y="2171700"/>
            <a:ext cx="835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Example</a:t>
            </a:r>
            <a:r>
              <a:rPr lang="en-US" altLang="x-none" dirty="0">
                <a:latin typeface="Arial" charset="0"/>
                <a:ea typeface="ＭＳ Ｐゴシック" charset="-128"/>
              </a:rPr>
              <a:t>: Does a given string contain an odd number of 1s?</a:t>
            </a:r>
          </a:p>
        </p:txBody>
      </p:sp>
      <p:sp>
        <p:nvSpPr>
          <p:cNvPr id="28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685800"/>
          </a:xfrm>
        </p:spPr>
        <p:txBody>
          <a:bodyPr>
            <a:normAutofit lnSpcReduction="10000"/>
          </a:bodyPr>
          <a:lstStyle/>
          <a:p>
            <a:pPr marL="1663700" indent="-1663700" eaLnBrk="1" hangingPunct="1">
              <a:buFont typeface="Wingdings" charset="2"/>
              <a:buNone/>
            </a:pPr>
            <a:r>
              <a:rPr lang="en-US" altLang="x-none" b="1" dirty="0"/>
              <a:t>In general:</a:t>
            </a:r>
            <a:r>
              <a:rPr lang="en-US" altLang="x-none" dirty="0"/>
              <a:t> Discrete mathematics allows us to </a:t>
            </a:r>
            <a:r>
              <a:rPr lang="en-US" altLang="x-none" dirty="0">
                <a:solidFill>
                  <a:schemeClr val="bg2"/>
                </a:solidFill>
              </a:rPr>
              <a:t>better understand</a:t>
            </a:r>
            <a:r>
              <a:rPr lang="en-US" altLang="x-none" dirty="0"/>
              <a:t> computers and algorithms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06400" y="2383632"/>
            <a:ext cx="38860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if(n == 0 || n == 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else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fib(n-1) + fib(n-2);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257801" y="1421719"/>
            <a:ext cx="3310522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 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second =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for</a:t>
            </a:r>
            <a:r>
              <a:rPr lang="en-US" altLang="x-none" dirty="0">
                <a:latin typeface="Arial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1 to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first +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first =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second =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end for</a:t>
            </a:r>
            <a:endParaRPr lang="en-US" altLang="x-none" dirty="0">
              <a:latin typeface="Arial" charset="0"/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first;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Tentative Syllabus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7825" y="4124154"/>
            <a:ext cx="688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324601" y="1085851"/>
            <a:ext cx="2532063" cy="3525409"/>
            <a:chOff x="3984" y="912"/>
            <a:chExt cx="1595" cy="2961"/>
          </a:xfrm>
        </p:grpSpPr>
        <p:sp>
          <p:nvSpPr>
            <p:cNvPr id="42023" name="Rectangle 20"/>
            <p:cNvSpPr>
              <a:spLocks noChangeArrowheads="1"/>
            </p:cNvSpPr>
            <p:nvPr/>
          </p:nvSpPr>
          <p:spPr bwMode="auto">
            <a:xfrm>
              <a:off x="3984" y="912"/>
              <a:ext cx="1595" cy="24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function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fib(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 = 0;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second = 1;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for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1 to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first +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first =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second =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end for</a:t>
              </a:r>
              <a:endParaRPr lang="en-US" altLang="x-none" sz="18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return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first;</a:t>
              </a:r>
            </a:p>
          </p:txBody>
        </p:sp>
        <p:sp>
          <p:nvSpPr>
            <p:cNvPr id="42024" name="Rectangle 21"/>
            <p:cNvSpPr>
              <a:spLocks noChangeArrowheads="1"/>
            </p:cNvSpPr>
            <p:nvPr/>
          </p:nvSpPr>
          <p:spPr bwMode="auto">
            <a:xfrm>
              <a:off x="4128" y="3330"/>
              <a:ext cx="11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Algorithm and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protocol analysis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1" y="1085850"/>
            <a:ext cx="5802313" cy="2078817"/>
            <a:chOff x="144" y="912"/>
            <a:chExt cx="3655" cy="1746"/>
          </a:xfrm>
        </p:grpSpPr>
        <p:sp>
          <p:nvSpPr>
            <p:cNvPr id="42020" name="Rectangle 4"/>
            <p:cNvSpPr>
              <a:spLocks noChangeArrowheads="1"/>
            </p:cNvSpPr>
            <p:nvPr/>
          </p:nvSpPr>
          <p:spPr bwMode="auto">
            <a:xfrm>
              <a:off x="144" y="912"/>
              <a:ext cx="3655" cy="14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grant(X, projector) :- role(X, presenter), located(X,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located(adam,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role(adam, presenter)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x-none" sz="180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=&gt; ?grant(adam, projector)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i="1">
                  <a:latin typeface="Arial" charset="0"/>
                  <a:ea typeface="ＭＳ Ｐゴシック" charset="-128"/>
                </a:rPr>
                <a:t>=&gt; true</a:t>
              </a:r>
              <a:endParaRPr lang="en-US" altLang="x-none" sz="18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1" name="Rectangle 22"/>
            <p:cNvSpPr>
              <a:spLocks noChangeArrowheads="1"/>
            </p:cNvSpPr>
            <p:nvPr/>
          </p:nvSpPr>
          <p:spPr bwMode="auto">
            <a:xfrm>
              <a:off x="390" y="1870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2" name="Rectangle 23"/>
            <p:cNvSpPr>
              <a:spLocks noChangeArrowheads="1"/>
            </p:cNvSpPr>
            <p:nvPr/>
          </p:nvSpPr>
          <p:spPr bwMode="auto">
            <a:xfrm>
              <a:off x="1262" y="2348"/>
              <a:ext cx="22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Automated reasoning, AI, security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9214" y="2857500"/>
            <a:ext cx="2671762" cy="2246709"/>
            <a:chOff x="31" y="2400"/>
            <a:chExt cx="1683" cy="188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61" y="2400"/>
              <a:ext cx="1056" cy="1201"/>
              <a:chOff x="384" y="2592"/>
              <a:chExt cx="1056" cy="1201"/>
            </a:xfrm>
          </p:grpSpPr>
          <p:sp>
            <p:nvSpPr>
              <p:cNvPr id="42006" name="Oval 5"/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7" name="Oval 6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8" name="Oval 7"/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9" name="Oval 8"/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0" name="Oval 9"/>
              <p:cNvSpPr>
                <a:spLocks noChangeArrowheads="1"/>
              </p:cNvSpPr>
              <p:nvPr/>
            </p:nvSpPr>
            <p:spPr bwMode="auto">
              <a:xfrm>
                <a:off x="384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1" name="Oval 10"/>
              <p:cNvSpPr>
                <a:spLocks noChangeArrowheads="1"/>
              </p:cNvSpPr>
              <p:nvPr/>
            </p:nvSpPr>
            <p:spPr bwMode="auto">
              <a:xfrm>
                <a:off x="960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012" name="AutoShape 11"/>
              <p:cNvCxnSpPr>
                <a:cxnSpLocks noChangeShapeType="1"/>
                <a:stCxn id="42006" idx="3"/>
                <a:endCxn id="42007" idx="7"/>
              </p:cNvCxnSpPr>
              <p:nvPr/>
            </p:nvCxnSpPr>
            <p:spPr bwMode="auto">
              <a:xfrm flipH="1">
                <a:off x="836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3" name="AutoShape 12"/>
              <p:cNvCxnSpPr>
                <a:cxnSpLocks noChangeShapeType="1"/>
                <a:stCxn id="42006" idx="5"/>
                <a:endCxn id="42008" idx="1"/>
              </p:cNvCxnSpPr>
              <p:nvPr/>
            </p:nvCxnSpPr>
            <p:spPr bwMode="auto">
              <a:xfrm>
                <a:off x="1124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4" name="AutoShape 13"/>
              <p:cNvCxnSpPr>
                <a:cxnSpLocks noChangeShapeType="1"/>
                <a:stCxn id="42007" idx="4"/>
                <a:endCxn id="42009" idx="0"/>
              </p:cNvCxnSpPr>
              <p:nvPr/>
            </p:nvCxnSpPr>
            <p:spPr bwMode="auto">
              <a:xfrm>
                <a:off x="768" y="3072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5" name="AutoShape 14"/>
              <p:cNvCxnSpPr>
                <a:cxnSpLocks noChangeShapeType="1"/>
                <a:stCxn id="42009" idx="5"/>
                <a:endCxn id="42011" idx="1"/>
              </p:cNvCxnSpPr>
              <p:nvPr/>
            </p:nvCxnSpPr>
            <p:spPr bwMode="auto">
              <a:xfrm>
                <a:off x="836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6" name="AutoShape 15"/>
              <p:cNvCxnSpPr>
                <a:cxnSpLocks noChangeShapeType="1"/>
                <a:stCxn id="42009" idx="3"/>
                <a:endCxn id="42010" idx="7"/>
              </p:cNvCxnSpPr>
              <p:nvPr/>
            </p:nvCxnSpPr>
            <p:spPr bwMode="auto">
              <a:xfrm flipH="1">
                <a:off x="548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7" name="AutoShape 16"/>
              <p:cNvCxnSpPr>
                <a:cxnSpLocks noChangeShapeType="1"/>
                <a:stCxn id="42010" idx="1"/>
                <a:endCxn id="42007" idx="2"/>
              </p:cNvCxnSpPr>
              <p:nvPr/>
            </p:nvCxnSpPr>
            <p:spPr bwMode="auto">
              <a:xfrm rot="-5400000">
                <a:off x="216" y="3172"/>
                <a:ext cx="652" cy="26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8" name="AutoShape 17"/>
              <p:cNvCxnSpPr>
                <a:cxnSpLocks noChangeShapeType="1"/>
                <a:stCxn id="42008" idx="4"/>
                <a:endCxn id="42011" idx="7"/>
              </p:cNvCxnSpPr>
              <p:nvPr/>
            </p:nvCxnSpPr>
            <p:spPr bwMode="auto">
              <a:xfrm flipH="1">
                <a:off x="1124" y="3072"/>
                <a:ext cx="220" cy="5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9" name="AutoShape 18"/>
              <p:cNvCxnSpPr>
                <a:cxnSpLocks noChangeShapeType="1"/>
                <a:stCxn id="42011" idx="4"/>
                <a:endCxn id="42010" idx="4"/>
              </p:cNvCxnSpPr>
              <p:nvPr/>
            </p:nvCxnSpPr>
            <p:spPr bwMode="auto">
              <a:xfrm rot="5400000">
                <a:off x="767" y="3505"/>
                <a:ext cx="1" cy="576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005" name="Rectangle 24"/>
            <p:cNvSpPr>
              <a:spLocks noChangeArrowheads="1"/>
            </p:cNvSpPr>
            <p:nvPr/>
          </p:nvSpPr>
          <p:spPr bwMode="auto">
            <a:xfrm>
              <a:off x="31" y="3744"/>
              <a:ext cx="168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Verifying data structures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and hardware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429001" y="3028935"/>
            <a:ext cx="2863850" cy="2155024"/>
            <a:chOff x="2160" y="2544"/>
            <a:chExt cx="1804" cy="1810"/>
          </a:xfrm>
        </p:grpSpPr>
        <p:sp>
          <p:nvSpPr>
            <p:cNvPr id="41990" name="Rectangle 25"/>
            <p:cNvSpPr>
              <a:spLocks noChangeArrowheads="1"/>
            </p:cNvSpPr>
            <p:nvPr/>
          </p:nvSpPr>
          <p:spPr bwMode="auto">
            <a:xfrm>
              <a:off x="2479" y="3054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1991" name="Rectangle 26"/>
            <p:cNvSpPr>
              <a:spLocks noChangeArrowheads="1"/>
            </p:cNvSpPr>
            <p:nvPr/>
          </p:nvSpPr>
          <p:spPr bwMode="auto">
            <a:xfrm>
              <a:off x="2336" y="3484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*</a:t>
              </a:r>
            </a:p>
          </p:txBody>
        </p:sp>
        <p:sp>
          <p:nvSpPr>
            <p:cNvPr id="41992" name="Rectangle 27"/>
            <p:cNvSpPr>
              <a:spLocks noChangeArrowheads="1"/>
            </p:cNvSpPr>
            <p:nvPr/>
          </p:nvSpPr>
          <p:spPr bwMode="auto">
            <a:xfrm>
              <a:off x="2623" y="346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41993" name="Rectangle 28"/>
            <p:cNvSpPr>
              <a:spLocks noChangeArrowheads="1"/>
            </p:cNvSpPr>
            <p:nvPr/>
          </p:nvSpPr>
          <p:spPr bwMode="auto">
            <a:xfrm>
              <a:off x="2160" y="395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41994" name="Rectangle 29"/>
            <p:cNvSpPr>
              <a:spLocks noChangeArrowheads="1"/>
            </p:cNvSpPr>
            <p:nvPr/>
          </p:nvSpPr>
          <p:spPr bwMode="auto">
            <a:xfrm>
              <a:off x="2527" y="396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2</a:t>
              </a:r>
            </a:p>
          </p:txBody>
        </p:sp>
        <p:cxnSp>
          <p:nvCxnSpPr>
            <p:cNvPr id="41995" name="AutoShape 30"/>
            <p:cNvCxnSpPr>
              <a:cxnSpLocks noChangeShapeType="1"/>
              <a:stCxn id="41990" idx="2"/>
              <a:endCxn id="41991" idx="0"/>
            </p:cNvCxnSpPr>
            <p:nvPr/>
          </p:nvCxnSpPr>
          <p:spPr bwMode="auto">
            <a:xfrm rot="5400000">
              <a:off x="2492" y="3382"/>
              <a:ext cx="42" cy="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AutoShape 31"/>
            <p:cNvCxnSpPr>
              <a:cxnSpLocks noChangeShapeType="1"/>
              <a:stCxn id="41990" idx="2"/>
              <a:endCxn id="41992" idx="0"/>
            </p:cNvCxnSpPr>
            <p:nvPr/>
          </p:nvCxnSpPr>
          <p:spPr bwMode="auto">
            <a:xfrm rot="16200000" flipH="1">
              <a:off x="2654" y="3381"/>
              <a:ext cx="20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32"/>
            <p:cNvCxnSpPr>
              <a:cxnSpLocks noChangeShapeType="1"/>
              <a:stCxn id="41991" idx="2"/>
              <a:endCxn id="41993" idx="0"/>
            </p:cNvCxnSpPr>
            <p:nvPr/>
          </p:nvCxnSpPr>
          <p:spPr bwMode="auto">
            <a:xfrm rot="5400000">
              <a:off x="2310" y="3834"/>
              <a:ext cx="84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AutoShape 33"/>
            <p:cNvCxnSpPr>
              <a:cxnSpLocks noChangeShapeType="1"/>
              <a:stCxn id="41991" idx="2"/>
              <a:endCxn id="41994" idx="0"/>
            </p:cNvCxnSpPr>
            <p:nvPr/>
          </p:nvCxnSpPr>
          <p:spPr bwMode="auto">
            <a:xfrm rot="16200000" flipH="1">
              <a:off x="2488" y="3815"/>
              <a:ext cx="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9" name="Rectangle 34"/>
            <p:cNvSpPr>
              <a:spLocks noChangeArrowheads="1"/>
            </p:cNvSpPr>
            <p:nvPr/>
          </p:nvSpPr>
          <p:spPr bwMode="auto">
            <a:xfrm>
              <a:off x="2719" y="2544"/>
              <a:ext cx="55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exp()</a:t>
              </a:r>
            </a:p>
          </p:txBody>
        </p:sp>
        <p:sp>
          <p:nvSpPr>
            <p:cNvPr id="42000" name="Rectangle 35"/>
            <p:cNvSpPr>
              <a:spLocks noChangeArrowheads="1"/>
            </p:cNvSpPr>
            <p:nvPr/>
          </p:nvSpPr>
          <p:spPr bwMode="auto">
            <a:xfrm>
              <a:off x="3007" y="3047"/>
              <a:ext cx="7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3.1415</a:t>
              </a:r>
            </a:p>
          </p:txBody>
        </p:sp>
        <p:cxnSp>
          <p:nvCxnSpPr>
            <p:cNvPr id="42001" name="AutoShape 36"/>
            <p:cNvCxnSpPr>
              <a:cxnSpLocks noChangeShapeType="1"/>
              <a:stCxn id="41999" idx="2"/>
              <a:endCxn id="41990" idx="0"/>
            </p:cNvCxnSpPr>
            <p:nvPr/>
          </p:nvCxnSpPr>
          <p:spPr bwMode="auto">
            <a:xfrm rot="5400000">
              <a:off x="2735" y="2790"/>
              <a:ext cx="122" cy="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37"/>
            <p:cNvCxnSpPr>
              <a:cxnSpLocks noChangeShapeType="1"/>
              <a:stCxn id="41999" idx="2"/>
              <a:endCxn id="42000" idx="0"/>
            </p:cNvCxnSpPr>
            <p:nvPr/>
          </p:nvCxnSpPr>
          <p:spPr bwMode="auto">
            <a:xfrm rot="16200000" flipH="1">
              <a:off x="3123" y="2807"/>
              <a:ext cx="115" cy="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Rectangle 39"/>
            <p:cNvSpPr>
              <a:spLocks noChangeArrowheads="1"/>
            </p:cNvSpPr>
            <p:nvPr/>
          </p:nvSpPr>
          <p:spPr bwMode="auto">
            <a:xfrm>
              <a:off x="3072" y="3593"/>
              <a:ext cx="89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Parsing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expressions</a:t>
              </a:r>
            </a:p>
          </p:txBody>
        </p:sp>
      </p:grp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Sets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028701"/>
            <a:ext cx="3810000" cy="3345598"/>
            <a:chOff x="609600" y="1371600"/>
            <a:chExt cx="3810000" cy="446158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2000" y="1371600"/>
              <a:ext cx="3505200" cy="3124200"/>
              <a:chOff x="762000" y="1371600"/>
              <a:chExt cx="3505200" cy="3124200"/>
            </a:xfrm>
          </p:grpSpPr>
          <p:sp>
            <p:nvSpPr>
              <p:cNvPr id="44043" name="Oval 4"/>
              <p:cNvSpPr>
                <a:spLocks noChangeArrowheads="1"/>
              </p:cNvSpPr>
              <p:nvPr/>
            </p:nvSpPr>
            <p:spPr bwMode="auto">
              <a:xfrm>
                <a:off x="762000" y="1371600"/>
                <a:ext cx="2133600" cy="2133600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4" name="Oval 5"/>
              <p:cNvSpPr>
                <a:spLocks noChangeArrowheads="1"/>
              </p:cNvSpPr>
              <p:nvPr/>
            </p:nvSpPr>
            <p:spPr bwMode="auto">
              <a:xfrm>
                <a:off x="2133600" y="1371600"/>
                <a:ext cx="2133600" cy="2133600"/>
              </a:xfrm>
              <a:prstGeom prst="ellipse">
                <a:avLst/>
              </a:prstGeom>
              <a:solidFill>
                <a:srgbClr val="008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5" name="Oval 6"/>
              <p:cNvSpPr>
                <a:spLocks noChangeArrowheads="1"/>
              </p:cNvSpPr>
              <p:nvPr/>
            </p:nvSpPr>
            <p:spPr bwMode="auto">
              <a:xfrm>
                <a:off x="1447800" y="2362200"/>
                <a:ext cx="2133600" cy="2133600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042" name="TextBox 12"/>
            <p:cNvSpPr txBox="1">
              <a:spLocks noChangeArrowheads="1"/>
            </p:cNvSpPr>
            <p:nvPr/>
          </p:nvSpPr>
          <p:spPr bwMode="auto">
            <a:xfrm>
              <a:off x="609600" y="4724989"/>
              <a:ext cx="3810000" cy="110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Sets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define collections of objects…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1143000"/>
            <a:ext cx="4572000" cy="3543300"/>
            <a:chOff x="4572000" y="1524000"/>
            <a:chExt cx="4572000" cy="47244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800600" y="3124200"/>
              <a:ext cx="4114800" cy="3124200"/>
              <a:chOff x="4800600" y="3124200"/>
              <a:chExt cx="4114800" cy="3124200"/>
            </a:xfrm>
          </p:grpSpPr>
          <p:sp>
            <p:nvSpPr>
              <p:cNvPr id="44038" name="Rounded Rectangle 7"/>
              <p:cNvSpPr>
                <a:spLocks noChangeArrowheads="1"/>
              </p:cNvSpPr>
              <p:nvPr/>
            </p:nvSpPr>
            <p:spPr bwMode="auto">
              <a:xfrm>
                <a:off x="48006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FF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39" name="Rounded Rectangle 8"/>
              <p:cNvSpPr>
                <a:spLocks noChangeArrowheads="1"/>
              </p:cNvSpPr>
              <p:nvPr/>
            </p:nvSpPr>
            <p:spPr bwMode="auto">
              <a:xfrm>
                <a:off x="76200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96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Striped Right Arrow 9"/>
              <p:cNvSpPr/>
              <p:nvPr/>
            </p:nvSpPr>
            <p:spPr bwMode="auto">
              <a:xfrm>
                <a:off x="6172200" y="4267200"/>
                <a:ext cx="1371600" cy="762000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BD"/>
                  </a:gs>
                  <a:gs pos="100000">
                    <a:srgbClr val="FF964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sp>
          <p:nvSpPr>
            <p:cNvPr id="44037" name="TextBox 13"/>
            <p:cNvSpPr txBox="1">
              <a:spLocks noChangeArrowheads="1"/>
            </p:cNvSpPr>
            <p:nvPr/>
          </p:nvSpPr>
          <p:spPr bwMode="auto">
            <a:xfrm>
              <a:off x="4572000" y="1524000"/>
              <a:ext cx="4572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give us a means of 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reasoning about the relationships between objects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Functions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7188" y="1028700"/>
            <a:ext cx="2319337" cy="1554957"/>
            <a:chOff x="1825" y="864"/>
            <a:chExt cx="1461" cy="1306"/>
          </a:xfrm>
        </p:grpSpPr>
        <p:pic>
          <p:nvPicPr>
            <p:cNvPr id="4608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44" y="640"/>
              <a:ext cx="89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5"/>
            <p:cNvSpPr>
              <a:spLocks noChangeArrowheads="1"/>
            </p:cNvSpPr>
            <p:nvPr/>
          </p:nvSpPr>
          <p:spPr bwMode="auto">
            <a:xfrm>
              <a:off x="1825" y="1808"/>
              <a:ext cx="146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Hardware design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1" y="2739630"/>
            <a:ext cx="2995613" cy="2181226"/>
            <a:chOff x="96" y="2301"/>
            <a:chExt cx="1887" cy="1832"/>
          </a:xfrm>
        </p:grpSpPr>
        <p:pic>
          <p:nvPicPr>
            <p:cNvPr id="46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96" y="3771"/>
              <a:ext cx="188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Theory of computation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38677" y="2628900"/>
            <a:ext cx="4097338" cy="2494365"/>
            <a:chOff x="2922" y="2208"/>
            <a:chExt cx="2581" cy="2095"/>
          </a:xfrm>
        </p:grpSpPr>
        <p:pic>
          <p:nvPicPr>
            <p:cNvPr id="4608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2208"/>
              <a:ext cx="2581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Rectangle 9"/>
            <p:cNvSpPr>
              <a:spLocks noChangeArrowheads="1"/>
            </p:cNvSpPr>
            <p:nvPr/>
          </p:nvSpPr>
          <p:spPr bwMode="auto">
            <a:xfrm>
              <a:off x="3407" y="3941"/>
              <a:ext cx="16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Computer graphics</a:t>
              </a:r>
            </a:p>
          </p:txBody>
        </p:sp>
      </p:grp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23E-581A-723A-E34E-A0628C02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and analysis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592C1EA-CF33-78E0-265D-EADDAAE679FA}"/>
              </a:ext>
            </a:extLst>
          </p:cNvPr>
          <p:cNvGrpSpPr/>
          <p:nvPr/>
        </p:nvGrpSpPr>
        <p:grpSpPr>
          <a:xfrm>
            <a:off x="304800" y="1028700"/>
            <a:ext cx="3810000" cy="3060287"/>
            <a:chOff x="609600" y="1752013"/>
            <a:chExt cx="3810000" cy="4080382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9AFEE4-D1AF-15DC-2F63-D58702579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752013"/>
              <a:ext cx="2819400" cy="2858087"/>
            </a:xfrm>
            <a:prstGeom prst="rect">
              <a:avLst/>
            </a:prstGeom>
          </p:spPr>
        </p:pic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BA4814B3-1B04-9582-5AB5-333E63BB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399"/>
              <a:ext cx="3810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Studying algorithms helps us write better code…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889C729C-0534-7CD6-6044-C32BE0B6B72B}"/>
              </a:ext>
            </a:extLst>
          </p:cNvPr>
          <p:cNvGrpSpPr/>
          <p:nvPr/>
        </p:nvGrpSpPr>
        <p:grpSpPr>
          <a:xfrm>
            <a:off x="4724400" y="1904644"/>
            <a:ext cx="3810000" cy="2822798"/>
            <a:chOff x="4684258" y="2538605"/>
            <a:chExt cx="3810000" cy="3763731"/>
          </a:xfrm>
        </p:grpSpPr>
        <p:pic>
          <p:nvPicPr>
            <p:cNvPr id="10" name="Picture 9" descr="A pink and yellow background with black text&#10;&#10;Description automatically generated">
              <a:extLst>
                <a:ext uri="{FF2B5EF4-FFF2-40B4-BE49-F238E27FC236}">
                  <a16:creationId xmlns:a16="http://schemas.microsoft.com/office/drawing/2014/main" id="{893F30DB-E303-8BA6-2225-33FC8042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232" y="4215219"/>
              <a:ext cx="3594052" cy="2087117"/>
            </a:xfrm>
            <a:prstGeom prst="rect">
              <a:avLst/>
            </a:prstGeom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8BCFD0D-1BE6-886C-B8B7-A46B25F03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538605"/>
              <a:ext cx="3810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algorithm analysis helps us determine which approaches scale best</a:t>
              </a:r>
            </a:p>
          </p:txBody>
        </p:sp>
      </p:grp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1026" name="Picture 2" descr="What is the difference between NeetCode and Leetcode? | InterviewGuide.dev">
            <a:extLst>
              <a:ext uri="{FF2B5EF4-FFF2-40B4-BE49-F238E27FC236}">
                <a16:creationId xmlns:a16="http://schemas.microsoft.com/office/drawing/2014/main" id="{7FF6E394-F571-8DE0-47DE-569F7EAE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5574" r="11524" b="17074"/>
          <a:stretch/>
        </p:blipFill>
        <p:spPr bwMode="auto">
          <a:xfrm>
            <a:off x="5976098" y="810685"/>
            <a:ext cx="1643902" cy="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/>
              <a:t>Integers and Modular Arithmetic</a:t>
            </a:r>
            <a:endParaRPr lang="en-US" altLang="x-non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771650"/>
            <a:ext cx="3482976" cy="1838316"/>
            <a:chOff x="48" y="912"/>
            <a:chExt cx="2194" cy="154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34" y="912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0111 0101 0110 1011</a:t>
              </a:r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36" y="111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0101 1001 1110 0001</a:t>
              </a:r>
            </a:p>
          </p:txBody>
        </p:sp>
        <p:sp>
          <p:nvSpPr>
            <p:cNvPr id="48143" name="Rectangle 6"/>
            <p:cNvSpPr>
              <a:spLocks noChangeArrowheads="1"/>
            </p:cNvSpPr>
            <p:nvPr/>
          </p:nvSpPr>
          <p:spPr bwMode="auto">
            <a:xfrm>
              <a:off x="236" y="135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1100 1111 0100 1100</a:t>
              </a:r>
            </a:p>
          </p:txBody>
        </p:sp>
        <p:sp>
          <p:nvSpPr>
            <p:cNvPr id="48144" name="Line 7"/>
            <p:cNvSpPr>
              <a:spLocks noChangeShapeType="1"/>
            </p:cNvSpPr>
            <p:nvPr/>
          </p:nvSpPr>
          <p:spPr bwMode="auto">
            <a:xfrm>
              <a:off x="84" y="1426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8"/>
            <p:cNvSpPr>
              <a:spLocks noChangeArrowheads="1"/>
            </p:cNvSpPr>
            <p:nvPr/>
          </p:nvSpPr>
          <p:spPr bwMode="auto">
            <a:xfrm>
              <a:off x="48" y="1123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8146" name="Rectangle 9"/>
            <p:cNvSpPr>
              <a:spLocks noChangeArrowheads="1"/>
            </p:cNvSpPr>
            <p:nvPr/>
          </p:nvSpPr>
          <p:spPr bwMode="auto">
            <a:xfrm>
              <a:off x="227" y="1810"/>
              <a:ext cx="178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Binary arithmetic and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bitwise operations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46550" y="1085850"/>
            <a:ext cx="4387850" cy="4088607"/>
            <a:chOff x="2612" y="912"/>
            <a:chExt cx="2764" cy="3434"/>
          </a:xfrm>
        </p:grpSpPr>
        <p:sp>
          <p:nvSpPr>
            <p:cNvPr id="48132" name="Rectangle 10"/>
            <p:cNvSpPr>
              <a:spLocks noChangeArrowheads="1"/>
            </p:cNvSpPr>
            <p:nvPr/>
          </p:nvSpPr>
          <p:spPr bwMode="auto">
            <a:xfrm>
              <a:off x="3226" y="912"/>
              <a:ext cx="1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ATTACK AT DAWN</a:t>
              </a:r>
            </a:p>
          </p:txBody>
        </p:sp>
        <p:sp>
          <p:nvSpPr>
            <p:cNvPr id="48133" name="Rectangle 11"/>
            <p:cNvSpPr>
              <a:spLocks noChangeArrowheads="1"/>
            </p:cNvSpPr>
            <p:nvPr/>
          </p:nvSpPr>
          <p:spPr bwMode="auto">
            <a:xfrm>
              <a:off x="2614" y="1700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01 20 20 01 03 11 01 20 04 01 23 14</a:t>
              </a:r>
            </a:p>
          </p:txBody>
        </p:sp>
        <p:sp>
          <p:nvSpPr>
            <p:cNvPr id="48134" name="AutoShape 13"/>
            <p:cNvSpPr>
              <a:spLocks noChangeArrowheads="1"/>
            </p:cNvSpPr>
            <p:nvPr/>
          </p:nvSpPr>
          <p:spPr bwMode="auto">
            <a:xfrm>
              <a:off x="3804" y="1200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5" name="Rectangle 14"/>
            <p:cNvSpPr>
              <a:spLocks noChangeArrowheads="1"/>
            </p:cNvSpPr>
            <p:nvPr/>
          </p:nvSpPr>
          <p:spPr bwMode="auto">
            <a:xfrm>
              <a:off x="2612" y="2969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06 25 25 06 08 16 06 25 09 06 02 19</a:t>
              </a:r>
            </a:p>
          </p:txBody>
        </p:sp>
        <p:sp>
          <p:nvSpPr>
            <p:cNvPr id="48136" name="Rectangle 15"/>
            <p:cNvSpPr>
              <a:spLocks noChangeArrowheads="1"/>
            </p:cNvSpPr>
            <p:nvPr/>
          </p:nvSpPr>
          <p:spPr bwMode="auto">
            <a:xfrm>
              <a:off x="3349" y="3744"/>
              <a:ext cx="12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FYYFIPFZJFCU</a:t>
              </a:r>
            </a:p>
          </p:txBody>
        </p:sp>
        <p:sp>
          <p:nvSpPr>
            <p:cNvPr id="48137" name="AutoShape 16"/>
            <p:cNvSpPr>
              <a:spLocks noChangeArrowheads="1"/>
            </p:cNvSpPr>
            <p:nvPr/>
          </p:nvSpPr>
          <p:spPr bwMode="auto">
            <a:xfrm>
              <a:off x="3800" y="3216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8" name="AutoShape 19"/>
            <p:cNvSpPr>
              <a:spLocks noChangeArrowheads="1"/>
            </p:cNvSpPr>
            <p:nvPr/>
          </p:nvSpPr>
          <p:spPr bwMode="auto">
            <a:xfrm>
              <a:off x="3792" y="2064"/>
              <a:ext cx="384" cy="96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9" name="AutoShape 18"/>
            <p:cNvSpPr>
              <a:spLocks noChangeArrowheads="1"/>
            </p:cNvSpPr>
            <p:nvPr/>
          </p:nvSpPr>
          <p:spPr bwMode="auto">
            <a:xfrm>
              <a:off x="2928" y="2160"/>
              <a:ext cx="2064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9B96F"/>
                </a:gs>
                <a:gs pos="50000">
                  <a:srgbClr val="FFFF99"/>
                </a:gs>
                <a:gs pos="100000">
                  <a:srgbClr val="B9B96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C = P+ 5 (mod 26)</a:t>
              </a:r>
            </a:p>
          </p:txBody>
        </p:sp>
        <p:sp>
          <p:nvSpPr>
            <p:cNvPr id="48140" name="Rectangle 20"/>
            <p:cNvSpPr>
              <a:spLocks noChangeArrowheads="1"/>
            </p:cNvSpPr>
            <p:nvPr/>
          </p:nvSpPr>
          <p:spPr bwMode="auto">
            <a:xfrm>
              <a:off x="3291" y="3984"/>
              <a:ext cx="11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Cryptography</a:t>
              </a:r>
            </a:p>
          </p:txBody>
        </p:sp>
      </p:grp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A03-952F-3E86-F228-B87D355C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7B4BD4-3B17-BB10-E6F4-C204869306F6}"/>
              </a:ext>
            </a:extLst>
          </p:cNvPr>
          <p:cNvGrpSpPr/>
          <p:nvPr/>
        </p:nvGrpSpPr>
        <p:grpSpPr>
          <a:xfrm>
            <a:off x="175409" y="909361"/>
            <a:ext cx="2971799" cy="3444664"/>
            <a:chOff x="609600" y="2716837"/>
            <a:chExt cx="2971799" cy="4592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07636-62FF-BCF3-9F6C-4E91F49A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3184" y="2716837"/>
              <a:ext cx="1864631" cy="1893263"/>
            </a:xfrm>
            <a:prstGeom prst="rect">
              <a:avLst/>
            </a:prstGeom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1E9545-7BA5-3630-420E-24E4780B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2971799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Induction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is a proof technique that helps us reason about infinite objects (e.g. recursion)…</a:t>
              </a:r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B4AEBDE7-9D40-DB4C-9FE1-46E4E1FFC173}"/>
              </a:ext>
            </a:extLst>
          </p:cNvPr>
          <p:cNvGrpSpPr/>
          <p:nvPr/>
        </p:nvGrpSpPr>
        <p:grpSpPr>
          <a:xfrm>
            <a:off x="3124199" y="2376387"/>
            <a:ext cx="2667000" cy="2348116"/>
            <a:chOff x="4684258" y="2405597"/>
            <a:chExt cx="2667000" cy="3130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D8C3CF-7FBE-1642-C32D-2362B397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035074" y="3449301"/>
              <a:ext cx="1965368" cy="2087117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1B8972A-ECE8-AF70-286B-1CC4BCEAF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405597"/>
              <a:ext cx="2667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processes…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AA33C2B7-2760-C8D4-BA01-0065B75B74B6}"/>
              </a:ext>
            </a:extLst>
          </p:cNvPr>
          <p:cNvGrpSpPr/>
          <p:nvPr/>
        </p:nvGrpSpPr>
        <p:grpSpPr>
          <a:xfrm>
            <a:off x="5732503" y="1771650"/>
            <a:ext cx="3276599" cy="2045522"/>
            <a:chOff x="4367883" y="3536194"/>
            <a:chExt cx="3276599" cy="27273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98FD06-8E2F-7630-0BF1-C567E2B6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23498" y="3536194"/>
              <a:ext cx="1965368" cy="1913331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A457E2-7335-E03F-642E-D921D0626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83" y="5648003"/>
              <a:ext cx="327659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data structures!</a:t>
              </a:r>
            </a:p>
          </p:txBody>
        </p:sp>
      </p:grp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4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graphicFrame>
        <p:nvGraphicFramePr>
          <p:cNvPr id="33854" name="Group 62"/>
          <p:cNvGraphicFramePr>
            <a:graphicFrameLocks noGrp="1"/>
          </p:cNvGraphicFramePr>
          <p:nvPr/>
        </p:nvGraphicFramePr>
        <p:xfrm>
          <a:off x="381000" y="1143001"/>
          <a:ext cx="3352800" cy="15316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Name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Age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Phone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Alice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19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555-1234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Danielle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33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555-5353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Zach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555-3217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Charlie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21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555-2335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04800" y="2000250"/>
            <a:ext cx="4114800" cy="1123950"/>
            <a:chOff x="240" y="1680"/>
            <a:chExt cx="2592" cy="944"/>
          </a:xfrm>
        </p:grpSpPr>
        <p:sp>
          <p:nvSpPr>
            <p:cNvPr id="54326" name="AutoShape 4"/>
            <p:cNvSpPr>
              <a:spLocks noChangeArrowheads="1"/>
            </p:cNvSpPr>
            <p:nvPr/>
          </p:nvSpPr>
          <p:spPr bwMode="auto">
            <a:xfrm>
              <a:off x="2256" y="1680"/>
              <a:ext cx="576" cy="944"/>
            </a:xfrm>
            <a:prstGeom prst="can">
              <a:avLst>
                <a:gd name="adj" fmla="val 40972"/>
              </a:avLst>
            </a:prstGeom>
            <a:gradFill rotWithShape="0">
              <a:gsLst>
                <a:gs pos="0">
                  <a:srgbClr val="B4B46C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27" name="Rectangle 63"/>
            <p:cNvSpPr>
              <a:spLocks noChangeArrowheads="1"/>
            </p:cNvSpPr>
            <p:nvPr/>
          </p:nvSpPr>
          <p:spPr bwMode="auto">
            <a:xfrm>
              <a:off x="240" y="2225"/>
              <a:ext cx="16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Relational databases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183188" y="1943100"/>
            <a:ext cx="3656012" cy="2514600"/>
            <a:chOff x="3265" y="2016"/>
            <a:chExt cx="2303" cy="2112"/>
          </a:xfrm>
        </p:grpSpPr>
        <p:pic>
          <p:nvPicPr>
            <p:cNvPr id="54317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1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4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3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40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321" name="AutoShape 69"/>
            <p:cNvCxnSpPr>
              <a:cxnSpLocks noChangeShapeType="1"/>
            </p:cNvCxnSpPr>
            <p:nvPr/>
          </p:nvCxnSpPr>
          <p:spPr bwMode="auto">
            <a:xfrm>
              <a:off x="4320" y="2016"/>
              <a:ext cx="888" cy="4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70"/>
            <p:cNvCxnSpPr>
              <a:cxnSpLocks noChangeShapeType="1"/>
            </p:cNvCxnSpPr>
            <p:nvPr/>
          </p:nvCxnSpPr>
          <p:spPr bwMode="auto">
            <a:xfrm flipH="1">
              <a:off x="5281" y="2808"/>
              <a:ext cx="287" cy="960"/>
            </a:xfrm>
            <a:prstGeom prst="curvedConnector3">
              <a:avLst>
                <a:gd name="adj1" fmla="val -50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1"/>
            <p:cNvCxnSpPr>
              <a:cxnSpLocks noChangeShapeType="1"/>
            </p:cNvCxnSpPr>
            <p:nvPr/>
          </p:nvCxnSpPr>
          <p:spPr bwMode="auto">
            <a:xfrm rot="16200000" flipV="1">
              <a:off x="4129" y="3336"/>
              <a:ext cx="288" cy="1296"/>
            </a:xfrm>
            <a:prstGeom prst="curvedConnector3">
              <a:avLst>
                <a:gd name="adj1" fmla="val -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72"/>
            <p:cNvCxnSpPr>
              <a:cxnSpLocks noChangeShapeType="1"/>
            </p:cNvCxnSpPr>
            <p:nvPr/>
          </p:nvCxnSpPr>
          <p:spPr bwMode="auto">
            <a:xfrm rot="10800000" flipH="1">
              <a:off x="3265" y="2376"/>
              <a:ext cx="479" cy="1104"/>
            </a:xfrm>
            <a:prstGeom prst="curvedConnector3">
              <a:avLst>
                <a:gd name="adj1" fmla="val -30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5" name="Rectangle 74"/>
            <p:cNvSpPr>
              <a:spLocks noChangeArrowheads="1"/>
            </p:cNvSpPr>
            <p:nvPr/>
          </p:nvSpPr>
          <p:spPr bwMode="auto">
            <a:xfrm>
              <a:off x="3804" y="2688"/>
              <a:ext cx="115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DHTs, DNS,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name services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33401" y="3657600"/>
            <a:ext cx="3089275" cy="1257300"/>
            <a:chOff x="336" y="3072"/>
            <a:chExt cx="1946" cy="1056"/>
          </a:xfrm>
        </p:grpSpPr>
        <p:sp>
          <p:nvSpPr>
            <p:cNvPr id="54303" name="Oval 77"/>
            <p:cNvSpPr>
              <a:spLocks noChangeArrowheads="1"/>
            </p:cNvSpPr>
            <p:nvPr/>
          </p:nvSpPr>
          <p:spPr bwMode="auto">
            <a:xfrm>
              <a:off x="624" y="307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4" name="Oval 78"/>
            <p:cNvSpPr>
              <a:spLocks noChangeArrowheads="1"/>
            </p:cNvSpPr>
            <p:nvPr/>
          </p:nvSpPr>
          <p:spPr bwMode="auto">
            <a:xfrm>
              <a:off x="1584" y="312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5" name="Oval 79"/>
            <p:cNvSpPr>
              <a:spLocks noChangeArrowheads="1"/>
            </p:cNvSpPr>
            <p:nvPr/>
          </p:nvSpPr>
          <p:spPr bwMode="auto">
            <a:xfrm>
              <a:off x="912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6" name="Oval 80"/>
            <p:cNvSpPr>
              <a:spLocks noChangeArrowheads="1"/>
            </p:cNvSpPr>
            <p:nvPr/>
          </p:nvSpPr>
          <p:spPr bwMode="auto">
            <a:xfrm>
              <a:off x="336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7" name="Oval 81"/>
            <p:cNvSpPr>
              <a:spLocks noChangeArrowheads="1"/>
            </p:cNvSpPr>
            <p:nvPr/>
          </p:nvSpPr>
          <p:spPr bwMode="auto">
            <a:xfrm>
              <a:off x="1104" y="340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54308" name="AutoShape 82"/>
            <p:cNvCxnSpPr>
              <a:cxnSpLocks noChangeShapeType="1"/>
              <a:stCxn id="54306" idx="0"/>
              <a:endCxn id="54303" idx="3"/>
            </p:cNvCxnSpPr>
            <p:nvPr/>
          </p:nvCxnSpPr>
          <p:spPr bwMode="auto">
            <a:xfrm flipV="1">
              <a:off x="456" y="3277"/>
              <a:ext cx="203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9" name="AutoShape 83"/>
            <p:cNvCxnSpPr>
              <a:cxnSpLocks noChangeShapeType="1"/>
              <a:stCxn id="54306" idx="1"/>
              <a:endCxn id="54304" idx="0"/>
            </p:cNvCxnSpPr>
            <p:nvPr/>
          </p:nvCxnSpPr>
          <p:spPr bwMode="auto">
            <a:xfrm rot="-5400000">
              <a:off x="780" y="2711"/>
              <a:ext cx="515" cy="1333"/>
            </a:xfrm>
            <a:prstGeom prst="curvedConnector3">
              <a:avLst>
                <a:gd name="adj1" fmla="val 151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0" name="AutoShape 84"/>
            <p:cNvCxnSpPr>
              <a:cxnSpLocks noChangeShapeType="1"/>
              <a:stCxn id="54303" idx="6"/>
              <a:endCxn id="54304" idx="2"/>
            </p:cNvCxnSpPr>
            <p:nvPr/>
          </p:nvCxnSpPr>
          <p:spPr bwMode="auto">
            <a:xfrm>
              <a:off x="864" y="3192"/>
              <a:ext cx="72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1" name="AutoShape 85"/>
            <p:cNvCxnSpPr>
              <a:cxnSpLocks noChangeShapeType="1"/>
              <a:stCxn id="54303" idx="5"/>
              <a:endCxn id="54307" idx="1"/>
            </p:cNvCxnSpPr>
            <p:nvPr/>
          </p:nvCxnSpPr>
          <p:spPr bwMode="auto">
            <a:xfrm>
              <a:off x="829" y="3277"/>
              <a:ext cx="31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2" name="AutoShape 86"/>
            <p:cNvCxnSpPr>
              <a:cxnSpLocks noChangeShapeType="1"/>
              <a:stCxn id="54307" idx="2"/>
              <a:endCxn id="54303" idx="4"/>
            </p:cNvCxnSpPr>
            <p:nvPr/>
          </p:nvCxnSpPr>
          <p:spPr bwMode="auto">
            <a:xfrm rot="10800000">
              <a:off x="744" y="3312"/>
              <a:ext cx="360" cy="2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3" name="AutoShape 87"/>
            <p:cNvCxnSpPr>
              <a:cxnSpLocks noChangeShapeType="1"/>
              <a:stCxn id="54304" idx="4"/>
              <a:endCxn id="54305" idx="6"/>
            </p:cNvCxnSpPr>
            <p:nvPr/>
          </p:nvCxnSpPr>
          <p:spPr bwMode="auto">
            <a:xfrm rot="5400000">
              <a:off x="1104" y="3408"/>
              <a:ext cx="64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4" name="AutoShape 88"/>
            <p:cNvCxnSpPr>
              <a:cxnSpLocks noChangeShapeType="1"/>
              <a:stCxn id="54305" idx="2"/>
              <a:endCxn id="54306" idx="4"/>
            </p:cNvCxnSpPr>
            <p:nvPr/>
          </p:nvCxnSpPr>
          <p:spPr bwMode="auto">
            <a:xfrm rot="10800000">
              <a:off x="456" y="3840"/>
              <a:ext cx="456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5" name="AutoShape 89"/>
            <p:cNvCxnSpPr>
              <a:cxnSpLocks noChangeShapeType="1"/>
              <a:stCxn id="54305" idx="0"/>
              <a:endCxn id="54307" idx="4"/>
            </p:cNvCxnSpPr>
            <p:nvPr/>
          </p:nvCxnSpPr>
          <p:spPr bwMode="auto">
            <a:xfrm flipV="1">
              <a:off x="1032" y="364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6" name="Rectangle 90"/>
            <p:cNvSpPr>
              <a:spLocks noChangeArrowheads="1"/>
            </p:cNvSpPr>
            <p:nvPr/>
          </p:nvSpPr>
          <p:spPr bwMode="auto">
            <a:xfrm>
              <a:off x="1554" y="3514"/>
              <a:ext cx="72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Route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planning</a:t>
              </a:r>
            </a:p>
          </p:txBody>
        </p:sp>
      </p:grp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Syllabus, redux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829" y="3916331"/>
            <a:ext cx="6218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48" y="4555435"/>
            <a:ext cx="918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Yes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7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Succeeding</a:t>
            </a:r>
            <a:r>
              <a:rPr lang="en-US" altLang="x-none" dirty="0"/>
              <a:t> in this class requires </a:t>
            </a:r>
            <a:r>
              <a:rPr lang="en-US" altLang="x-none" dirty="0">
                <a:solidFill>
                  <a:srgbClr val="00B050"/>
                </a:solidFill>
              </a:rPr>
              <a:t>practicing</a:t>
            </a:r>
            <a:r>
              <a:rPr lang="en-US" altLang="x-none" dirty="0"/>
              <a:t> the skills that we will acquire, </a:t>
            </a:r>
            <a:r>
              <a:rPr lang="en-US" altLang="x-none" dirty="0">
                <a:solidFill>
                  <a:srgbClr val="00B050"/>
                </a:solidFill>
              </a:rPr>
              <a:t>thinking critically</a:t>
            </a:r>
            <a:r>
              <a:rPr lang="en-US" altLang="x-none" dirty="0"/>
              <a:t>, and </a:t>
            </a:r>
            <a:r>
              <a:rPr lang="en-US" altLang="x-none" dirty="0">
                <a:solidFill>
                  <a:srgbClr val="00B050"/>
                </a:solidFill>
              </a:rPr>
              <a:t>asking questions</a:t>
            </a:r>
          </a:p>
          <a:p>
            <a:pPr lvl="1"/>
            <a:r>
              <a:rPr lang="en-US" altLang="x-none" dirty="0"/>
              <a:t>We are practicing clear and precise communication in the language of mathematics and logic—be specific!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Keys to success</a:t>
            </a:r>
            <a:r>
              <a:rPr lang="en-US" altLang="x-none" dirty="0"/>
              <a:t>:</a:t>
            </a:r>
          </a:p>
          <a:p>
            <a:pPr lvl="1"/>
            <a:r>
              <a:rPr lang="en-US" altLang="x-none" dirty="0"/>
              <a:t>Attend class and take notes</a:t>
            </a:r>
          </a:p>
          <a:p>
            <a:pPr lvl="1"/>
            <a:r>
              <a:rPr lang="en-US" altLang="x-none" dirty="0"/>
              <a:t>Do your homework</a:t>
            </a:r>
          </a:p>
          <a:p>
            <a:pPr lvl="1"/>
            <a:r>
              <a:rPr lang="en-US" altLang="x-none" dirty="0"/>
              <a:t>Work extra problems when you</a:t>
            </a:r>
            <a:r>
              <a:rPr lang="en-US" altLang="ja-JP" dirty="0"/>
              <a:t>’re unsure</a:t>
            </a:r>
          </a:p>
          <a:p>
            <a:pPr lvl="2"/>
            <a:r>
              <a:rPr lang="en-US" altLang="ja-JP" dirty="0"/>
              <a:t>Solutions to odd-numbered exercises are provided in textbook</a:t>
            </a:r>
          </a:p>
          <a:p>
            <a:pPr lvl="1"/>
            <a:r>
              <a:rPr lang="en-US" altLang="x-none" dirty="0"/>
              <a:t>Go to your recitation </a:t>
            </a:r>
            <a:r>
              <a:rPr lang="en-US" altLang="x-none" dirty="0">
                <a:solidFill>
                  <a:srgbClr val="FF0000"/>
                </a:solidFill>
              </a:rPr>
              <a:t>every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week</a:t>
            </a:r>
          </a:p>
          <a:p>
            <a:pPr lvl="1"/>
            <a:r>
              <a:rPr lang="en-US" altLang="x-none" dirty="0"/>
              <a:t>Take advantage of office hours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Mastering discrete mathematics requires practice!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5324-2A4B-E94B-9CB4-CABE354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9D2A-52E5-D64E-B3C9-C5253C68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Check your Canvas notification settings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Read the chapter for next lecture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Decide if you need Inclusive Access, and opt out if not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Install Top Hat if you plan to use the mobile app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/>
              <a:t>Then, wait to be added to the course on TH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Watch for a </a:t>
            </a:r>
            <a:r>
              <a:rPr lang="en-US" dirty="0" err="1"/>
              <a:t>Gradescope</a:t>
            </a:r>
            <a:r>
              <a:rPr lang="en-US" dirty="0"/>
              <a:t> invitation, where you’ll submit recitation and homework assignments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Email me if you have any special circumstances that you may need accommodated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9916"/>
            <a:ext cx="8421688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400" dirty="0"/>
              <a:t>Our goal is to prepare you to be stronger computer scientists by:</a:t>
            </a:r>
          </a:p>
          <a:p>
            <a:pPr lvl="1" eaLnBrk="1" hangingPunct="1"/>
            <a:r>
              <a:rPr lang="en-US" altLang="x-none" sz="2000" dirty="0"/>
              <a:t>Exploring the formal underpinnings of computer science</a:t>
            </a:r>
          </a:p>
          <a:p>
            <a:pPr lvl="1" eaLnBrk="1" hangingPunct="1"/>
            <a:r>
              <a:rPr lang="en-US" altLang="x-none" sz="2000" dirty="0"/>
              <a:t>Developing critical thinking skills</a:t>
            </a:r>
          </a:p>
          <a:p>
            <a:pPr lvl="1" eaLnBrk="1" hangingPunct="1"/>
            <a:r>
              <a:rPr lang="en-US" altLang="x-none" sz="2000" dirty="0"/>
              <a:t>Articulating ties between theory and practice</a:t>
            </a:r>
          </a:p>
          <a:p>
            <a:pPr eaLnBrk="1" hangingPunct="1"/>
            <a:endParaRPr lang="en-US" altLang="x-none" sz="2400" dirty="0">
              <a:solidFill>
                <a:schemeClr val="hlink"/>
              </a:solidFill>
            </a:endParaRPr>
          </a:p>
          <a:p>
            <a:pPr eaLnBrk="1" hangingPunct="1"/>
            <a:r>
              <a:rPr lang="en-US" altLang="x-none" sz="2400" dirty="0">
                <a:solidFill>
                  <a:schemeClr val="bg2"/>
                </a:solidFill>
              </a:rPr>
              <a:t>Next</a:t>
            </a:r>
            <a:r>
              <a:rPr lang="en-US" altLang="x-none" sz="2400" dirty="0">
                <a:solidFill>
                  <a:schemeClr val="hlink"/>
                </a:solidFill>
              </a:rPr>
              <a:t>:</a:t>
            </a:r>
            <a:r>
              <a:rPr lang="en-US" altLang="x-none" sz="2400" dirty="0"/>
              <a:t> </a:t>
            </a:r>
            <a:r>
              <a:rPr lang="en-US" altLang="x-none" sz="2400"/>
              <a:t>Propositional logic (Sec 1.1)</a:t>
            </a:r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479946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663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537096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422796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01752" y="4033356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  <p:sp>
        <p:nvSpPr>
          <p:cNvPr id="11" name="Google Shape;90;p33"/>
          <p:cNvSpPr txBox="1"/>
          <p:nvPr/>
        </p:nvSpPr>
        <p:spPr>
          <a:xfrm>
            <a:off x="6403007" y="2971407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899415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85923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4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3157143"/>
            <a:ext cx="842872" cy="41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79476" y="2217807"/>
            <a:ext cx="83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65829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441]” in all emails.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Website: </a:t>
            </a:r>
            <a:r>
              <a:rPr lang="en-US" sz="1800" dirty="0">
                <a:hlinkClick r:id="rId4"/>
              </a:rPr>
              <a:t>https://nineil.github.io/courses/spring25_cs441/</a:t>
            </a:r>
            <a:endParaRPr lang="en" sz="1800" dirty="0"/>
          </a:p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A] Mon/Wed: 4:30pm - 5:45pm @ SENSQ 5502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B] Mon/Wed: 2:30pm - 3:45pm @ SENSQ 5502</a:t>
            </a:r>
          </a:p>
          <a:p>
            <a:pPr marL="571500" lvl="1" indent="0">
              <a:buSzPts val="1800"/>
              <a:buNone/>
            </a:pPr>
            <a:endParaRPr lang="en-US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</a:p>
          <a:p>
            <a:pPr lvl="1" indent="-342900">
              <a:buSzPts val="1800"/>
              <a:buChar char="●"/>
            </a:pPr>
            <a:r>
              <a:rPr lang="en-US" sz="1800" dirty="0"/>
              <a:t>Mon 11:00 am – 1:00 pm and Tue 9:00 am – 11:00 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[SENSQ 5419]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853253" y="1447882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Discrete Mathematics and its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8th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Kenneth Rosen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dirty="0"/>
              <a:t>1260091996</a:t>
            </a:r>
            <a:endParaRPr lang="en-US" i="0" dirty="0">
              <a:solidFill>
                <a:srgbClr val="0F1111"/>
              </a:solidFill>
              <a:effectLst/>
              <a:latin typeface="Amazon Ember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2018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603" y="797416"/>
            <a:ext cx="3257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1" dirty="0">
                <a:effectLst/>
                <a:latin typeface="Times New Roman" panose="02020603050405020304" pitchFamily="18" charset="0"/>
              </a:rPr>
              <a:t>CS 441: Discrete Structures for Computer Science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from Prof. William Garrison.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11 to 13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1257</Words>
  <Application>Microsoft Macintosh PowerPoint</Application>
  <PresentationFormat>On-screen Show (16:9)</PresentationFormat>
  <Paragraphs>292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Amazon Ember</vt:lpstr>
      <vt:lpstr>Arial</vt:lpstr>
      <vt:lpstr>Calibri</vt:lpstr>
      <vt:lpstr>Comic Neue</vt:lpstr>
      <vt:lpstr>Times New Roman</vt:lpstr>
      <vt:lpstr>Wingdings</vt:lpstr>
      <vt:lpstr>Brilho</vt:lpstr>
      <vt:lpstr>CS 441: Discrete Structures for Computer Science</vt:lpstr>
      <vt:lpstr>Who am I?</vt:lpstr>
      <vt:lpstr>Who am I?</vt:lpstr>
      <vt:lpstr>Who am I?</vt:lpstr>
      <vt:lpstr>Syllabus</vt:lpstr>
      <vt:lpstr>Course intro: Syllabus</vt:lpstr>
      <vt:lpstr>Course intro: Textbook</vt:lpstr>
      <vt:lpstr>Course intro: What to expect?</vt:lpstr>
      <vt:lpstr>Course intro: What to expect?</vt:lpstr>
      <vt:lpstr>Course intro: What to expect?</vt:lpstr>
      <vt:lpstr>Review Syllabus</vt:lpstr>
      <vt:lpstr>Questions?</vt:lpstr>
      <vt:lpstr>Course overview</vt:lpstr>
      <vt:lpstr>What is discrete mathematics?</vt:lpstr>
      <vt:lpstr>Why study discrete math?</vt:lpstr>
      <vt:lpstr>Why study discrete math?</vt:lpstr>
      <vt:lpstr>Why study discrete math?</vt:lpstr>
      <vt:lpstr>Tentative Syllabus</vt:lpstr>
      <vt:lpstr>Logic and proofs</vt:lpstr>
      <vt:lpstr>Sets</vt:lpstr>
      <vt:lpstr>Functions</vt:lpstr>
      <vt:lpstr>Algorithms and analysis</vt:lpstr>
      <vt:lpstr>Integers and Modular Arithmetic</vt:lpstr>
      <vt:lpstr>Induction</vt:lpstr>
      <vt:lpstr>Relations</vt:lpstr>
      <vt:lpstr>Syllabus, redux</vt:lpstr>
      <vt:lpstr>PowerPoint Presentation</vt:lpstr>
      <vt:lpstr>What should I do now?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92</cp:revision>
  <cp:lastPrinted>2024-12-29T00:02:28Z</cp:lastPrinted>
  <dcterms:created xsi:type="dcterms:W3CDTF">2011-07-05T14:46:51Z</dcterms:created>
  <dcterms:modified xsi:type="dcterms:W3CDTF">2024-12-29T00:09:02Z</dcterms:modified>
</cp:coreProperties>
</file>