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4"/>
  </p:notesMasterIdLst>
  <p:sldIdLst>
    <p:sldId id="589" r:id="rId2"/>
    <p:sldId id="615" r:id="rId3"/>
    <p:sldId id="395" r:id="rId4"/>
    <p:sldId id="405" r:id="rId5"/>
    <p:sldId id="618" r:id="rId6"/>
    <p:sldId id="396" r:id="rId7"/>
    <p:sldId id="403" r:id="rId8"/>
    <p:sldId id="620" r:id="rId9"/>
    <p:sldId id="397" r:id="rId10"/>
    <p:sldId id="398" r:id="rId11"/>
    <p:sldId id="617" r:id="rId12"/>
    <p:sldId id="354" r:id="rId13"/>
  </p:sldIdLst>
  <p:sldSz cx="9144000" cy="5143500" type="screen16x9"/>
  <p:notesSz cx="7315200" cy="96012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">
          <p15:clr>
            <a:srgbClr val="A4A3A4"/>
          </p15:clr>
        </p15:guide>
        <p15:guide id="2" pos="4608">
          <p15:clr>
            <a:srgbClr val="A4A3A4"/>
          </p15:clr>
        </p15:guide>
        <p15:guide id="3" pos="288">
          <p15:clr>
            <a:srgbClr val="A4A3A4"/>
          </p15:clr>
        </p15:guide>
        <p15:guide id="4" pos="5472">
          <p15:clr>
            <a:srgbClr val="A4A3A4"/>
          </p15:clr>
        </p15:guide>
        <p15:guide id="5" orient="horz" pos="1712">
          <p15:clr>
            <a:srgbClr val="9AA0A6"/>
          </p15:clr>
        </p15:guide>
        <p15:guide id="6" pos="2592">
          <p15:clr>
            <a:srgbClr val="9AA0A6"/>
          </p15:clr>
        </p15:guide>
        <p15:guide id="7" pos="3168">
          <p15:clr>
            <a:srgbClr val="9AA0A6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0" roundtripDataSignature="AMtx7mhS5nRLilGD6T0EpqDE7wj9jhOMeA==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096AE40-E63F-448E-B565-BE41378B41F9}" name="Nils Ever Murrugarra Llerena" initials="NEML" userId="Nils Ever Murrugarra Llerena" providerId="None"/>
  <p188:author id="{8443ED59-20C7-4FDF-8DCA-8A14D1AA1C8C}" name="Microsoft Office User" initials="MOU" userId="Microsoft Office User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lie Jiang" initials="" lastIdx="2" clrIdx="0"/>
  <p:cmAuthor id="2" name="Nils" initials="N" lastIdx="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71" autoAdjust="0"/>
    <p:restoredTop sz="82754"/>
  </p:normalViewPr>
  <p:slideViewPr>
    <p:cSldViewPr snapToGrid="0">
      <p:cViewPr varScale="1">
        <p:scale>
          <a:sx n="154" d="100"/>
          <a:sy n="154" d="100"/>
        </p:scale>
        <p:origin x="1816" y="192"/>
      </p:cViewPr>
      <p:guideLst>
        <p:guide orient="horz" pos="288"/>
        <p:guide pos="4608"/>
        <p:guide pos="288"/>
        <p:guide pos="5472"/>
        <p:guide orient="horz" pos="1712"/>
        <p:guide pos="2592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80" Type="http://customschemas.google.com/relationships/presentationmetadata" Target="metadata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8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82" Type="http://schemas.openxmlformats.org/officeDocument/2006/relationships/presProps" Target="presProps.xml"/><Relationship Id="rId10" Type="http://schemas.openxmlformats.org/officeDocument/2006/relationships/slide" Target="slides/slide9.xml"/><Relationship Id="rId81" Type="http://schemas.openxmlformats.org/officeDocument/2006/relationships/commentAuthors" Target="commentAuthors.xml"/><Relationship Id="rId86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143587" y="0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93" name="Google Shape;93;p1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11470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x-none" altLang="x-none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43014658-289D-3E4D-9B45-0B9C68593CB1}" type="slidenum">
              <a:rPr lang="en-US" altLang="x-none" sz="1200"/>
              <a:pPr/>
              <a:t>3</a:t>
            </a:fld>
            <a:endParaRPr lang="en-US" altLang="x-none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---------------</a:t>
            </a:r>
          </a:p>
          <a:p>
            <a:endParaRPr lang="en-US" dirty="0"/>
          </a:p>
          <a:p>
            <a:r>
              <a:rPr lang="en-US" dirty="0"/>
              <a:t>| x | ( absolute value )</a:t>
            </a:r>
          </a:p>
          <a:p>
            <a:endParaRPr lang="en-US" dirty="0"/>
          </a:p>
          <a:p>
            <a:r>
              <a:rPr lang="en-US" dirty="0"/>
              <a:t>Surjection --&gt; Every positive integer is mapped from +- number. Covers all co-domain</a:t>
            </a:r>
          </a:p>
          <a:p>
            <a:endParaRPr lang="en-US" dirty="0"/>
          </a:p>
          <a:p>
            <a:r>
              <a:rPr lang="en-US" dirty="0"/>
              <a:t>Injection --&gt; No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3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4</a:t>
            </a:fld>
            <a:endParaRPr lang="en-US"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013707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952AA9-EEF6-455A-E617-4EA749A809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352ECCE-FAE4-19D6-3553-330D7CE2786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A51CD82-CC4B-3EA1-C981-13E2F528349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---------------</a:t>
            </a:r>
          </a:p>
          <a:p>
            <a:endParaRPr lang="en-US" dirty="0"/>
          </a:p>
          <a:p>
            <a:r>
              <a:rPr lang="en-US" dirty="0"/>
              <a:t>| x | ( absolute value )</a:t>
            </a:r>
          </a:p>
          <a:p>
            <a:endParaRPr lang="en-US" dirty="0"/>
          </a:p>
          <a:p>
            <a:r>
              <a:rPr lang="en-US" dirty="0"/>
              <a:t>Surjection --&gt; Every positive integer is mapped from +- number. Covers all co-domain</a:t>
            </a:r>
          </a:p>
          <a:p>
            <a:endParaRPr lang="en-US" dirty="0"/>
          </a:p>
          <a:p>
            <a:r>
              <a:rPr lang="en-US" dirty="0"/>
              <a:t>Injection --&gt; No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5F0DA5-1DE9-A91D-FB87-8F9D0B5A51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3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5</a:t>
            </a:fld>
            <a:endParaRPr lang="en-US"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110610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 that left </a:t>
            </a:r>
            <a:r>
              <a:rPr lang="en-US" dirty="0" err="1"/>
              <a:t>childs</a:t>
            </a:r>
            <a:r>
              <a:rPr lang="en-US" dirty="0"/>
              <a:t> are always &lt;1, right </a:t>
            </a:r>
            <a:r>
              <a:rPr lang="en-US" dirty="0" err="1"/>
              <a:t>childs</a:t>
            </a:r>
            <a:r>
              <a:rPr lang="en-US" dirty="0"/>
              <a:t> are always &gt;1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5EB119-B258-0548-88D8-891D177F859A}" type="slidenum">
              <a:rPr lang="en-US" altLang="x-none" smtClean="0"/>
              <a:pPr/>
              <a:t>7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9487082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EAD10B-E486-6961-84F9-45A1C8711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35A5163-8A8A-EB7A-AAAF-2F6F1052157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0C8789C-ABFD-D62F-3416-DFA88B5835A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 that this does not prove they’re reduced, but we could just ignore duplicates</a:t>
            </a:r>
          </a:p>
          <a:p>
            <a:endParaRPr lang="en-US" dirty="0"/>
          </a:p>
          <a:p>
            <a:r>
              <a:rPr lang="en-US" dirty="0"/>
              <a:t>See all nodes in left branches (left, left, left, … )</a:t>
            </a:r>
          </a:p>
          <a:p>
            <a:endParaRPr lang="en-US" dirty="0"/>
          </a:p>
          <a:p>
            <a:r>
              <a:rPr lang="en-US" dirty="0"/>
              <a:t>See all nodes in right branches (right, right, right, …)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3085BD-C778-E74B-0198-C160474ACCB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5EB119-B258-0548-88D8-891D177F859A}" type="slidenum">
              <a:rPr lang="en-US" altLang="x-none" smtClean="0"/>
              <a:pPr/>
              <a:t>8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40302478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x-none" dirty="0"/>
              <a:t>List </a:t>
            </a:r>
            <a:r>
              <a:rPr lang="en-US" altLang="x-none" dirty="0" err="1"/>
              <a:t>p+q</a:t>
            </a:r>
            <a:r>
              <a:rPr lang="en-US" altLang="x-none" dirty="0"/>
              <a:t> = 2 first, then </a:t>
            </a:r>
            <a:r>
              <a:rPr lang="en-US" altLang="x-none" dirty="0" err="1"/>
              <a:t>p+q</a:t>
            </a:r>
            <a:r>
              <a:rPr lang="en-US" altLang="x-none" dirty="0"/>
              <a:t> = 3, </a:t>
            </a:r>
            <a:r>
              <a:rPr lang="en-US" altLang="x-none" dirty="0" err="1"/>
              <a:t>p+q</a:t>
            </a:r>
            <a:r>
              <a:rPr lang="en-US" altLang="x-none" dirty="0"/>
              <a:t> =4, …</a:t>
            </a:r>
          </a:p>
          <a:p>
            <a:endParaRPr lang="en-US" altLang="x-none" dirty="0"/>
          </a:p>
          <a:p>
            <a:r>
              <a:rPr lang="en-US" altLang="x-none" dirty="0"/>
              <a:t>Whenever we encounter a number p/q that is already listed, we do not list it again. For example, when we come to 2/2, we do not list it again</a:t>
            </a:r>
          </a:p>
          <a:p>
            <a:endParaRPr lang="en-US" altLang="x-none" dirty="0"/>
          </a:p>
          <a:p>
            <a:r>
              <a:rPr lang="en-US" altLang="x-none" dirty="0" err="1"/>
              <a:t>Uncircle</a:t>
            </a:r>
            <a:r>
              <a:rPr lang="en-US" altLang="x-none" dirty="0"/>
              <a:t> number are those we leave out</a:t>
            </a:r>
          </a:p>
          <a:p>
            <a:endParaRPr lang="en-US" altLang="x-none" dirty="0"/>
          </a:p>
          <a:p>
            <a:r>
              <a:rPr lang="en-US" altLang="x-none" dirty="0"/>
              <a:t>----</a:t>
            </a:r>
          </a:p>
          <a:p>
            <a:r>
              <a:rPr lang="en-US" altLang="x-none" dirty="0"/>
              <a:t>Analyze be rows and columns, 1st row, 1</a:t>
            </a:r>
            <a:r>
              <a:rPr lang="en-US" altLang="x-none" baseline="30000" dirty="0"/>
              <a:t>st</a:t>
            </a:r>
            <a:r>
              <a:rPr lang="en-US" altLang="x-none" dirty="0"/>
              <a:t> column</a:t>
            </a:r>
          </a:p>
          <a:p>
            <a:endParaRPr lang="en-US" altLang="x-none" dirty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A4A595E7-4985-9C4B-8626-655EC84254BF}" type="slidenum">
              <a:rPr lang="en-US" altLang="x-none" sz="1200"/>
              <a:pPr/>
              <a:t>9</a:t>
            </a:fld>
            <a:endParaRPr lang="en-US" altLang="x-none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 can not be the same number as r1, r2, or r3 because it already have a different digit.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3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11</a:t>
            </a:fld>
            <a:endParaRPr lang="en-US"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79203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4"/>
          <p:cNvSpPr txBox="1">
            <a:spLocks noGrp="1"/>
          </p:cNvSpPr>
          <p:nvPr>
            <p:ph type="ctrTitle"/>
          </p:nvPr>
        </p:nvSpPr>
        <p:spPr>
          <a:xfrm>
            <a:off x="685800" y="1028700"/>
            <a:ext cx="7848600" cy="1445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50"/>
              <a:buFont typeface="Arial"/>
              <a:buNone/>
              <a:defRPr sz="405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4"/>
          <p:cNvSpPr txBox="1">
            <a:spLocks noGrp="1"/>
          </p:cNvSpPr>
          <p:nvPr>
            <p:ph type="subTitle" idx="1"/>
          </p:nvPr>
        </p:nvSpPr>
        <p:spPr>
          <a:xfrm>
            <a:off x="685800" y="262890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360"/>
              </a:spcBef>
              <a:spcAft>
                <a:spcPts val="0"/>
              </a:spcAft>
              <a:buSzPts val="1530"/>
              <a:buNone/>
              <a:defRPr>
                <a:solidFill>
                  <a:srgbClr val="3F3F3F"/>
                </a:solidFill>
              </a:defRPr>
            </a:lvl1pPr>
            <a:lvl2pPr lvl="1" algn="ctr">
              <a:spcBef>
                <a:spcPts val="300"/>
              </a:spcBef>
              <a:spcAft>
                <a:spcPts val="0"/>
              </a:spcAft>
              <a:buSzPts val="1275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270"/>
              </a:spcBef>
              <a:spcAft>
                <a:spcPts val="0"/>
              </a:spcAft>
              <a:buSzPts val="1215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24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210"/>
              </a:spcBef>
              <a:spcAft>
                <a:spcPts val="0"/>
              </a:spcAft>
              <a:buSzPts val="105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95"/>
              </a:spcBef>
              <a:spcAft>
                <a:spcPts val="0"/>
              </a:spcAft>
              <a:buSzPts val="975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95"/>
              </a:spcBef>
              <a:spcAft>
                <a:spcPts val="0"/>
              </a:spcAft>
              <a:buSzPts val="975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95"/>
              </a:spcBef>
              <a:spcAft>
                <a:spcPts val="0"/>
              </a:spcAft>
              <a:buSzPts val="975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95"/>
              </a:spcBef>
              <a:spcAft>
                <a:spcPts val="0"/>
              </a:spcAft>
              <a:buSzPts val="975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14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4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4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cxnSp>
        <p:nvCxnSpPr>
          <p:cNvPr id="23" name="Google Shape;23;p14"/>
          <p:cNvCxnSpPr/>
          <p:nvPr/>
        </p:nvCxnSpPr>
        <p:spPr>
          <a:xfrm>
            <a:off x="685800" y="2548890"/>
            <a:ext cx="7848600" cy="1191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5"/>
          <p:cNvSpPr txBox="1"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2pPr>
            <a:lvl3pPr marL="1371600" lvl="2" indent="-331469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15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5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5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bg>
      <p:bgPr>
        <a:solidFill>
          <a:schemeClr val="dk2"/>
        </a:solid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6"/>
          <p:cNvSpPr txBox="1">
            <a:spLocks noGrp="1"/>
          </p:cNvSpPr>
          <p:nvPr>
            <p:ph type="title"/>
          </p:nvPr>
        </p:nvSpPr>
        <p:spPr>
          <a:xfrm>
            <a:off x="722313" y="1771651"/>
            <a:ext cx="7772400" cy="16502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None/>
              <a:defRPr sz="3600" b="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6"/>
          <p:cNvSpPr txBox="1">
            <a:spLocks noGrp="1"/>
          </p:cNvSpPr>
          <p:nvPr>
            <p:ph type="body" idx="1"/>
          </p:nvPr>
        </p:nvSpPr>
        <p:spPr>
          <a:xfrm>
            <a:off x="722313" y="3470149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SzPts val="1530"/>
              <a:buNone/>
              <a:defRPr sz="1800">
                <a:solidFill>
                  <a:schemeClr val="lt2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108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1050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1050"/>
              <a:buNone/>
              <a:defRPr sz="1050">
                <a:solidFill>
                  <a:schemeClr val="lt1"/>
                </a:solidFill>
              </a:defRPr>
            </a:lvl5pPr>
            <a:lvl6pPr marL="2743200" lvl="5" indent="-228600" algn="l">
              <a:spcBef>
                <a:spcPts val="210"/>
              </a:spcBef>
              <a:spcAft>
                <a:spcPts val="0"/>
              </a:spcAft>
              <a:buSzPts val="1050"/>
              <a:buNone/>
              <a:defRPr sz="1050">
                <a:solidFill>
                  <a:schemeClr val="lt1"/>
                </a:solidFill>
              </a:defRPr>
            </a:lvl6pPr>
            <a:lvl7pPr marL="3200400" lvl="6" indent="-228600" algn="l">
              <a:spcBef>
                <a:spcPts val="210"/>
              </a:spcBef>
              <a:spcAft>
                <a:spcPts val="0"/>
              </a:spcAft>
              <a:buSzPts val="1050"/>
              <a:buNone/>
              <a:defRPr sz="1050">
                <a:solidFill>
                  <a:schemeClr val="lt1"/>
                </a:solidFill>
              </a:defRPr>
            </a:lvl7pPr>
            <a:lvl8pPr marL="3657600" lvl="7" indent="-228600" algn="l">
              <a:spcBef>
                <a:spcPts val="210"/>
              </a:spcBef>
              <a:spcAft>
                <a:spcPts val="0"/>
              </a:spcAft>
              <a:buSzPts val="1050"/>
              <a:buNone/>
              <a:defRPr sz="1050">
                <a:solidFill>
                  <a:schemeClr val="lt1"/>
                </a:solidFill>
              </a:defRPr>
            </a:lvl8pPr>
            <a:lvl9pPr marL="4114800" lvl="8" indent="-228600" algn="l">
              <a:spcBef>
                <a:spcPts val="210"/>
              </a:spcBef>
              <a:spcAft>
                <a:spcPts val="0"/>
              </a:spcAft>
              <a:buSzPts val="1050"/>
              <a:buNone/>
              <a:defRPr sz="105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3" name="Google Shape;33;p16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6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6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cxnSp>
        <p:nvCxnSpPr>
          <p:cNvPr id="36" name="Google Shape;36;p16"/>
          <p:cNvCxnSpPr/>
          <p:nvPr/>
        </p:nvCxnSpPr>
        <p:spPr>
          <a:xfrm>
            <a:off x="731520" y="3449574"/>
            <a:ext cx="7848600" cy="1191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7"/>
          <p:cNvSpPr txBox="1"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7"/>
          <p:cNvSpPr txBox="1">
            <a:spLocks noGrp="1"/>
          </p:cNvSpPr>
          <p:nvPr>
            <p:ph type="body" idx="1"/>
          </p:nvPr>
        </p:nvSpPr>
        <p:spPr>
          <a:xfrm>
            <a:off x="457200" y="1255014"/>
            <a:ext cx="4038600" cy="3538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1947" algn="l">
              <a:spcBef>
                <a:spcPts val="420"/>
              </a:spcBef>
              <a:spcAft>
                <a:spcPts val="0"/>
              </a:spcAft>
              <a:buSzPts val="1785"/>
              <a:buChar char="•"/>
              <a:defRPr sz="2100"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 sz="1800"/>
            </a:lvl2pPr>
            <a:lvl3pPr marL="1371600" lvl="2" indent="-314325" algn="l">
              <a:spcBef>
                <a:spcPts val="300"/>
              </a:spcBef>
              <a:spcAft>
                <a:spcPts val="0"/>
              </a:spcAft>
              <a:buSzPts val="1350"/>
              <a:buChar char="•"/>
              <a:defRPr sz="1500"/>
            </a:lvl3pPr>
            <a:lvl4pPr marL="1828800" lvl="3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5pPr>
            <a:lvl6pPr marL="2743200" lvl="5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6pPr>
            <a:lvl7pPr marL="3200400" lvl="6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9pPr>
          </a:lstStyle>
          <a:p>
            <a:endParaRPr/>
          </a:p>
        </p:txBody>
      </p:sp>
      <p:sp>
        <p:nvSpPr>
          <p:cNvPr id="40" name="Google Shape;40;p17"/>
          <p:cNvSpPr txBox="1">
            <a:spLocks noGrp="1"/>
          </p:cNvSpPr>
          <p:nvPr>
            <p:ph type="body" idx="2"/>
          </p:nvPr>
        </p:nvSpPr>
        <p:spPr>
          <a:xfrm>
            <a:off x="4648200" y="1255014"/>
            <a:ext cx="4038600" cy="3538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1947" algn="l">
              <a:spcBef>
                <a:spcPts val="420"/>
              </a:spcBef>
              <a:spcAft>
                <a:spcPts val="0"/>
              </a:spcAft>
              <a:buSzPts val="1785"/>
              <a:buChar char="•"/>
              <a:defRPr sz="2100"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 sz="1800"/>
            </a:lvl2pPr>
            <a:lvl3pPr marL="1371600" lvl="2" indent="-314325" algn="l">
              <a:spcBef>
                <a:spcPts val="300"/>
              </a:spcBef>
              <a:spcAft>
                <a:spcPts val="0"/>
              </a:spcAft>
              <a:buSzPts val="1350"/>
              <a:buChar char="•"/>
              <a:defRPr sz="1500"/>
            </a:lvl3pPr>
            <a:lvl4pPr marL="1828800" lvl="3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5pPr>
            <a:lvl6pPr marL="2743200" lvl="5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6pPr>
            <a:lvl7pPr marL="3200400" lvl="6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9pPr>
          </a:lstStyle>
          <a:p>
            <a:endParaRPr/>
          </a:p>
        </p:txBody>
      </p:sp>
      <p:sp>
        <p:nvSpPr>
          <p:cNvPr id="41" name="Google Shape;41;p17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7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7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8"/>
          <p:cNvSpPr txBox="1"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8"/>
          <p:cNvSpPr txBox="1">
            <a:spLocks noGrp="1"/>
          </p:cNvSpPr>
          <p:nvPr>
            <p:ph type="body" idx="1"/>
          </p:nvPr>
        </p:nvSpPr>
        <p:spPr>
          <a:xfrm>
            <a:off x="457200" y="1257300"/>
            <a:ext cx="3931920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0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121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5pPr>
            <a:lvl6pPr marL="2743200" lvl="5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6pPr>
            <a:lvl7pPr marL="3200400" lvl="6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7pPr>
            <a:lvl8pPr marL="3657600" lvl="7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8pPr>
            <a:lvl9pPr marL="4114800" lvl="8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7" name="Google Shape;47;p18"/>
          <p:cNvSpPr txBox="1">
            <a:spLocks noGrp="1"/>
          </p:cNvSpPr>
          <p:nvPr>
            <p:ph type="body" idx="2"/>
          </p:nvPr>
        </p:nvSpPr>
        <p:spPr>
          <a:xfrm>
            <a:off x="457200" y="1828800"/>
            <a:ext cx="3931920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 sz="1800"/>
            </a:lvl1pPr>
            <a:lvl2pPr marL="914400" lvl="1" indent="-309562" algn="l">
              <a:spcBef>
                <a:spcPts val="300"/>
              </a:spcBef>
              <a:spcAft>
                <a:spcPts val="0"/>
              </a:spcAft>
              <a:buSzPts val="1275"/>
              <a:buChar char="•"/>
              <a:defRPr sz="1500"/>
            </a:lvl2pPr>
            <a:lvl3pPr marL="1371600" lvl="2" indent="-305752" algn="l">
              <a:spcBef>
                <a:spcPts val="270"/>
              </a:spcBef>
              <a:spcAft>
                <a:spcPts val="0"/>
              </a:spcAft>
              <a:buSzPts val="1215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5pPr>
            <a:lvl6pPr marL="2743200" lvl="5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6pPr>
            <a:lvl7pPr marL="3200400" lvl="6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7pPr>
            <a:lvl8pPr marL="3657600" lvl="7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8pPr>
            <a:lvl9pPr marL="4114800" lvl="8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9pPr>
          </a:lstStyle>
          <a:p>
            <a:endParaRPr/>
          </a:p>
        </p:txBody>
      </p:sp>
      <p:sp>
        <p:nvSpPr>
          <p:cNvPr id="48" name="Google Shape;48;p18"/>
          <p:cNvSpPr txBox="1">
            <a:spLocks noGrp="1"/>
          </p:cNvSpPr>
          <p:nvPr>
            <p:ph type="body" idx="3"/>
          </p:nvPr>
        </p:nvSpPr>
        <p:spPr>
          <a:xfrm>
            <a:off x="4754880" y="1257300"/>
            <a:ext cx="3931920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121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5pPr>
            <a:lvl6pPr marL="2743200" lvl="5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6pPr>
            <a:lvl7pPr marL="3200400" lvl="6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7pPr>
            <a:lvl8pPr marL="3657600" lvl="7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8pPr>
            <a:lvl9pPr marL="4114800" lvl="8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9" name="Google Shape;49;p18"/>
          <p:cNvSpPr txBox="1">
            <a:spLocks noGrp="1"/>
          </p:cNvSpPr>
          <p:nvPr>
            <p:ph type="body" idx="4"/>
          </p:nvPr>
        </p:nvSpPr>
        <p:spPr>
          <a:xfrm>
            <a:off x="4754880" y="1828800"/>
            <a:ext cx="3931920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 sz="1800"/>
            </a:lvl1pPr>
            <a:lvl2pPr marL="914400" lvl="1" indent="-309562" algn="l">
              <a:spcBef>
                <a:spcPts val="300"/>
              </a:spcBef>
              <a:spcAft>
                <a:spcPts val="0"/>
              </a:spcAft>
              <a:buSzPts val="1275"/>
              <a:buChar char="•"/>
              <a:defRPr sz="1500"/>
            </a:lvl2pPr>
            <a:lvl3pPr marL="1371600" lvl="2" indent="-305752" algn="l">
              <a:spcBef>
                <a:spcPts val="270"/>
              </a:spcBef>
              <a:spcAft>
                <a:spcPts val="0"/>
              </a:spcAft>
              <a:buSzPts val="1215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5pPr>
            <a:lvl6pPr marL="2743200" lvl="5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6pPr>
            <a:lvl7pPr marL="3200400" lvl="6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7pPr>
            <a:lvl8pPr marL="3657600" lvl="7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8pPr>
            <a:lvl9pPr marL="4114800" lvl="8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9pPr>
          </a:lstStyle>
          <a:p>
            <a:endParaRPr/>
          </a:p>
        </p:txBody>
      </p:sp>
      <p:sp>
        <p:nvSpPr>
          <p:cNvPr id="50" name="Google Shape;50;p18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8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8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cxnSp>
        <p:nvCxnSpPr>
          <p:cNvPr id="53" name="Google Shape;53;p18"/>
          <p:cNvCxnSpPr/>
          <p:nvPr/>
        </p:nvCxnSpPr>
        <p:spPr>
          <a:xfrm rot="5400000">
            <a:off x="2806462" y="3034268"/>
            <a:ext cx="3531870" cy="794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1"/>
          <p:cNvSpPr txBox="1">
            <a:spLocks noGrp="1"/>
          </p:cNvSpPr>
          <p:nvPr>
            <p:ph type="title"/>
          </p:nvPr>
        </p:nvSpPr>
        <p:spPr>
          <a:xfrm>
            <a:off x="457200" y="594060"/>
            <a:ext cx="2139696" cy="9464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1"/>
          <p:cNvSpPr txBox="1">
            <a:spLocks noGrp="1"/>
          </p:cNvSpPr>
          <p:nvPr>
            <p:ph type="body" idx="1"/>
          </p:nvPr>
        </p:nvSpPr>
        <p:spPr>
          <a:xfrm>
            <a:off x="2971800" y="594060"/>
            <a:ext cx="571500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8140" algn="l">
              <a:spcBef>
                <a:spcPts val="480"/>
              </a:spcBef>
              <a:spcAft>
                <a:spcPts val="0"/>
              </a:spcAft>
              <a:buSzPts val="2040"/>
              <a:buChar char="•"/>
              <a:defRPr sz="2400"/>
            </a:lvl1pPr>
            <a:lvl2pPr marL="914400" lvl="1" indent="-341947" algn="l">
              <a:spcBef>
                <a:spcPts val="420"/>
              </a:spcBef>
              <a:spcAft>
                <a:spcPts val="0"/>
              </a:spcAft>
              <a:buSzPts val="1785"/>
              <a:buChar char="•"/>
              <a:defRPr sz="2100"/>
            </a:lvl2pPr>
            <a:lvl3pPr marL="1371600" lvl="2" indent="-331469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Char char="•"/>
              <a:defRPr sz="1500"/>
            </a:lvl4pPr>
            <a:lvl5pPr marL="2286000" lvl="4" indent="-323850" algn="l">
              <a:spcBef>
                <a:spcPts val="300"/>
              </a:spcBef>
              <a:spcAft>
                <a:spcPts val="0"/>
              </a:spcAft>
              <a:buSzPts val="1500"/>
              <a:buChar char="•"/>
              <a:defRPr sz="1500"/>
            </a:lvl5pPr>
            <a:lvl6pPr marL="2743200" lvl="5" indent="-323850" algn="l">
              <a:spcBef>
                <a:spcPts val="300"/>
              </a:spcBef>
              <a:spcAft>
                <a:spcPts val="0"/>
              </a:spcAft>
              <a:buSzPts val="1500"/>
              <a:buChar char="•"/>
              <a:defRPr sz="1500"/>
            </a:lvl6pPr>
            <a:lvl7pPr marL="3200400" lvl="6" indent="-323850" algn="l">
              <a:spcBef>
                <a:spcPts val="300"/>
              </a:spcBef>
              <a:spcAft>
                <a:spcPts val="0"/>
              </a:spcAft>
              <a:buSzPts val="1500"/>
              <a:buChar char="•"/>
              <a:defRPr sz="1500"/>
            </a:lvl7pPr>
            <a:lvl8pPr marL="3657600" lvl="7" indent="-323850" algn="l">
              <a:spcBef>
                <a:spcPts val="300"/>
              </a:spcBef>
              <a:spcAft>
                <a:spcPts val="0"/>
              </a:spcAft>
              <a:buSzPts val="1500"/>
              <a:buChar char="•"/>
              <a:defRPr sz="1500"/>
            </a:lvl8pPr>
            <a:lvl9pPr marL="4114800" lvl="8" indent="-323850" algn="l">
              <a:spcBef>
                <a:spcPts val="300"/>
              </a:spcBef>
              <a:spcAft>
                <a:spcPts val="0"/>
              </a:spcAft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66" name="Google Shape;66;p21"/>
          <p:cNvSpPr txBox="1">
            <a:spLocks noGrp="1"/>
          </p:cNvSpPr>
          <p:nvPr>
            <p:ph type="body" idx="2"/>
          </p:nvPr>
        </p:nvSpPr>
        <p:spPr>
          <a:xfrm>
            <a:off x="457201" y="1597915"/>
            <a:ext cx="2139696" cy="31827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10"/>
              </a:spcBef>
              <a:spcAft>
                <a:spcPts val="0"/>
              </a:spcAft>
              <a:buSzPts val="893"/>
              <a:buNone/>
              <a:defRPr sz="1050"/>
            </a:lvl1pPr>
            <a:lvl2pPr marL="914400" lvl="1" indent="-228600" algn="l">
              <a:spcBef>
                <a:spcPts val="180"/>
              </a:spcBef>
              <a:spcAft>
                <a:spcPts val="0"/>
              </a:spcAft>
              <a:buSzPts val="765"/>
              <a:buNone/>
              <a:defRPr sz="900"/>
            </a:lvl2pPr>
            <a:lvl3pPr marL="1371600" lvl="2" indent="-228600" algn="l">
              <a:spcBef>
                <a:spcPts val="150"/>
              </a:spcBef>
              <a:spcAft>
                <a:spcPts val="0"/>
              </a:spcAft>
              <a:buSzPts val="675"/>
              <a:buNone/>
              <a:defRPr sz="750"/>
            </a:lvl3pPr>
            <a:lvl4pPr marL="1828800" lvl="3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4pPr>
            <a:lvl5pPr marL="2286000" lvl="4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5pPr>
            <a:lvl6pPr marL="2743200" lvl="5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6pPr>
            <a:lvl7pPr marL="3200400" lvl="6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7pPr>
            <a:lvl8pPr marL="3657600" lvl="7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8pPr>
            <a:lvl9pPr marL="4114800" lvl="8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9pPr>
          </a:lstStyle>
          <a:p>
            <a:endParaRPr/>
          </a:p>
        </p:txBody>
      </p:sp>
      <p:sp>
        <p:nvSpPr>
          <p:cNvPr id="67" name="Google Shape;67;p21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21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1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cxnSp>
        <p:nvCxnSpPr>
          <p:cNvPr id="70" name="Google Shape;70;p21"/>
          <p:cNvCxnSpPr/>
          <p:nvPr/>
        </p:nvCxnSpPr>
        <p:spPr>
          <a:xfrm rot="5400000">
            <a:off x="684114" y="2684956"/>
            <a:ext cx="4183380" cy="1588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2"/>
          <p:cNvSpPr txBox="1">
            <a:spLocks noGrp="1"/>
          </p:cNvSpPr>
          <p:nvPr>
            <p:ph type="title"/>
          </p:nvPr>
        </p:nvSpPr>
        <p:spPr>
          <a:xfrm>
            <a:off x="457200" y="594360"/>
            <a:ext cx="2142680" cy="9486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2"/>
          <p:cNvSpPr>
            <a:spLocks noGrp="1"/>
          </p:cNvSpPr>
          <p:nvPr>
            <p:ph type="pic" idx="2"/>
          </p:nvPr>
        </p:nvSpPr>
        <p:spPr>
          <a:xfrm>
            <a:off x="2858610" y="628651"/>
            <a:ext cx="5904390" cy="4125342"/>
          </a:xfrm>
          <a:prstGeom prst="rect">
            <a:avLst/>
          </a:prstGeom>
          <a:solidFill>
            <a:schemeClr val="lt2"/>
          </a:solidFill>
          <a:ln w="762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12700" dir="5400000" algn="t" rotWithShape="0">
              <a:srgbClr val="000000">
                <a:alpha val="58823"/>
              </a:srgbClr>
            </a:outerShdw>
          </a:effectLst>
        </p:spPr>
      </p:sp>
      <p:sp>
        <p:nvSpPr>
          <p:cNvPr id="74" name="Google Shape;74;p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2139696" cy="3182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10"/>
              </a:spcBef>
              <a:spcAft>
                <a:spcPts val="0"/>
              </a:spcAft>
              <a:buSzPts val="893"/>
              <a:buNone/>
              <a:defRPr sz="1050"/>
            </a:lvl1pPr>
            <a:lvl2pPr marL="914400" lvl="1" indent="-228600" algn="l">
              <a:spcBef>
                <a:spcPts val="180"/>
              </a:spcBef>
              <a:spcAft>
                <a:spcPts val="0"/>
              </a:spcAft>
              <a:buSzPts val="765"/>
              <a:buNone/>
              <a:defRPr sz="900"/>
            </a:lvl2pPr>
            <a:lvl3pPr marL="1371600" lvl="2" indent="-228600" algn="l">
              <a:spcBef>
                <a:spcPts val="150"/>
              </a:spcBef>
              <a:spcAft>
                <a:spcPts val="0"/>
              </a:spcAft>
              <a:buSzPts val="675"/>
              <a:buNone/>
              <a:defRPr sz="750"/>
            </a:lvl3pPr>
            <a:lvl4pPr marL="1828800" lvl="3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4pPr>
            <a:lvl5pPr marL="2286000" lvl="4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5pPr>
            <a:lvl6pPr marL="2743200" lvl="5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6pPr>
            <a:lvl7pPr marL="3200400" lvl="6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7pPr>
            <a:lvl8pPr marL="3657600" lvl="7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8pPr>
            <a:lvl9pPr marL="4114800" lvl="8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9pPr>
          </a:lstStyle>
          <a:p>
            <a:endParaRPr/>
          </a:p>
        </p:txBody>
      </p:sp>
      <p:sp>
        <p:nvSpPr>
          <p:cNvPr id="75" name="Google Shape;75;p22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2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2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3"/>
          <p:cNvSpPr txBox="1"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3"/>
          <p:cNvSpPr txBox="1">
            <a:spLocks noGrp="1"/>
          </p:cNvSpPr>
          <p:nvPr>
            <p:ph type="body" idx="1"/>
          </p:nvPr>
        </p:nvSpPr>
        <p:spPr>
          <a:xfrm rot="5400000">
            <a:off x="2743200" y="-1085850"/>
            <a:ext cx="36576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2pPr>
            <a:lvl3pPr marL="1371600" lvl="2" indent="-331469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3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3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3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4"/>
          <p:cNvSpPr txBox="1">
            <a:spLocks noGrp="1"/>
          </p:cNvSpPr>
          <p:nvPr>
            <p:ph type="title"/>
          </p:nvPr>
        </p:nvSpPr>
        <p:spPr>
          <a:xfrm rot="5400000">
            <a:off x="5457825" y="1628775"/>
            <a:ext cx="440055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24"/>
          <p:cNvSpPr txBox="1">
            <a:spLocks noGrp="1"/>
          </p:cNvSpPr>
          <p:nvPr>
            <p:ph type="body" idx="1"/>
          </p:nvPr>
        </p:nvSpPr>
        <p:spPr>
          <a:xfrm rot="5400000">
            <a:off x="1266825" y="-352425"/>
            <a:ext cx="4400550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2pPr>
            <a:lvl3pPr marL="1371600" lvl="2" indent="-331469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24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24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24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3"/>
          <p:cNvSpPr/>
          <p:nvPr/>
        </p:nvSpPr>
        <p:spPr>
          <a:xfrm>
            <a:off x="0" y="165590"/>
            <a:ext cx="9144000" cy="1714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13"/>
          <p:cNvSpPr txBox="1"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" name="Google Shape;12;p1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9562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275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5752" algn="l" rtl="0">
              <a:spcBef>
                <a:spcPts val="270"/>
              </a:spcBef>
              <a:spcAft>
                <a:spcPts val="0"/>
              </a:spcAft>
              <a:buClr>
                <a:schemeClr val="accent1"/>
              </a:buClr>
              <a:buSzPts val="1215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5275" algn="l" rtl="0">
              <a:spcBef>
                <a:spcPts val="21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Arial"/>
              <a:buChar char="•"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0512" algn="l" rtl="0">
              <a:spcBef>
                <a:spcPts val="195"/>
              </a:spcBef>
              <a:spcAft>
                <a:spcPts val="0"/>
              </a:spcAft>
              <a:buClr>
                <a:schemeClr val="accent1"/>
              </a:buClr>
              <a:buSzPts val="975"/>
              <a:buFont typeface="Arial"/>
              <a:buChar char="•"/>
              <a:defRPr sz="9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0512" algn="l" rtl="0">
              <a:spcBef>
                <a:spcPts val="195"/>
              </a:spcBef>
              <a:spcAft>
                <a:spcPts val="0"/>
              </a:spcAft>
              <a:buClr>
                <a:schemeClr val="accent1"/>
              </a:buClr>
              <a:buSzPts val="975"/>
              <a:buFont typeface="Arial"/>
              <a:buChar char="•"/>
              <a:defRPr sz="9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0512" algn="l" rtl="0">
              <a:spcBef>
                <a:spcPts val="195"/>
              </a:spcBef>
              <a:spcAft>
                <a:spcPts val="0"/>
              </a:spcAft>
              <a:buClr>
                <a:schemeClr val="accent1"/>
              </a:buClr>
              <a:buSzPts val="975"/>
              <a:buFont typeface="Arial"/>
              <a:buChar char="•"/>
              <a:defRPr sz="9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0512" algn="l" rtl="0">
              <a:spcBef>
                <a:spcPts val="195"/>
              </a:spcBef>
              <a:spcAft>
                <a:spcPts val="0"/>
              </a:spcAft>
              <a:buClr>
                <a:schemeClr val="accent1"/>
              </a:buClr>
              <a:buSzPts val="975"/>
              <a:buFont typeface="Arial"/>
              <a:buChar char="•"/>
              <a:defRPr sz="9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3"/>
          <p:cNvSpPr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;p13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13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Google Shape;16;p13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murrugarrallerena@weber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"/>
          <p:cNvSpPr txBox="1">
            <a:spLocks noGrp="1"/>
          </p:cNvSpPr>
          <p:nvPr>
            <p:ph type="ctrTitle"/>
          </p:nvPr>
        </p:nvSpPr>
        <p:spPr>
          <a:xfrm>
            <a:off x="1303712" y="1005576"/>
            <a:ext cx="6536577" cy="1445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</a:pPr>
            <a:r>
              <a:rPr lang="en-US" sz="3000" dirty="0"/>
              <a:t>CS 441: Infinite Cardinalities</a:t>
            </a:r>
            <a:endParaRPr lang="en-US" dirty="0"/>
          </a:p>
        </p:txBody>
      </p:sp>
      <p:sp>
        <p:nvSpPr>
          <p:cNvPr id="96" name="Google Shape;96;p1"/>
          <p:cNvSpPr txBox="1">
            <a:spLocks noGrp="1"/>
          </p:cNvSpPr>
          <p:nvPr>
            <p:ph type="subTitle" idx="1"/>
          </p:nvPr>
        </p:nvSpPr>
        <p:spPr>
          <a:xfrm>
            <a:off x="1657350" y="2571750"/>
            <a:ext cx="5886600" cy="248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530"/>
              <a:buNone/>
            </a:pPr>
            <a:endParaRPr lang="en-US" b="1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530"/>
              <a:buNone/>
            </a:pPr>
            <a:endParaRPr lang="en-US" b="1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530"/>
              <a:buNone/>
            </a:pPr>
            <a:r>
              <a:rPr lang="en-US" b="1" dirty="0"/>
              <a:t>PhD. Nils </a:t>
            </a:r>
            <a:r>
              <a:rPr lang="en-US" b="1" dirty="0" err="1"/>
              <a:t>Murrugarra-Llerena</a:t>
            </a:r>
            <a:endParaRPr lang="en-US" b="1" dirty="0"/>
          </a:p>
          <a:p>
            <a:pPr marL="0" indent="0" algn="ctr">
              <a:spcBef>
                <a:spcPts val="0"/>
              </a:spcBef>
            </a:pPr>
            <a:r>
              <a:rPr lang="en-US" dirty="0">
                <a:hlinkClick r:id="rId3"/>
              </a:rPr>
              <a:t>nem177@pitt.edu</a:t>
            </a:r>
            <a:r>
              <a:rPr lang="en-US" dirty="0"/>
              <a:t>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530"/>
              <a:buNone/>
            </a:pPr>
            <a:endParaRPr lang="en-US" b="1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530"/>
              <a:buNone/>
            </a:pPr>
            <a:endParaRPr lang="en-US" b="1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530"/>
              <a:buNone/>
            </a:pPr>
            <a:endParaRPr lang="en-US" dirty="0"/>
          </a:p>
        </p:txBody>
      </p:sp>
      <p:sp>
        <p:nvSpPr>
          <p:cNvPr id="48130" name="AutoShape 2" descr="University of Pittsburgh Logo and symbol, meaning, history, PNG, bra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8132" name="Picture 4" descr="University of Pittsburgh Logo and symbol, meaning, history, PNG, brand"/>
          <p:cNvPicPr>
            <a:picLocks noChangeAspect="1" noChangeArrowheads="1"/>
          </p:cNvPicPr>
          <p:nvPr/>
        </p:nvPicPr>
        <p:blipFill>
          <a:blip r:embed="rId4"/>
          <a:srcRect t="21714" b="22062"/>
          <a:stretch>
            <a:fillRect/>
          </a:stretch>
        </p:blipFill>
        <p:spPr bwMode="auto">
          <a:xfrm>
            <a:off x="2950460" y="3950191"/>
            <a:ext cx="3243079" cy="102475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01698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Is the set of real numbers countable?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1650" y="1000644"/>
            <a:ext cx="5772150" cy="4229100"/>
          </a:xfrm>
        </p:spPr>
        <p:txBody>
          <a:bodyPr/>
          <a:lstStyle/>
          <a:p>
            <a:pPr marL="0" indent="0" algn="just">
              <a:buNone/>
            </a:pPr>
            <a:r>
              <a:rPr lang="en-US" altLang="x-none" sz="1500" dirty="0">
                <a:solidFill>
                  <a:srgbClr val="FF0000"/>
                </a:solidFill>
              </a:rPr>
              <a:t>No</a:t>
            </a:r>
            <a:r>
              <a:rPr lang="en-US" altLang="x-none" sz="1500" dirty="0"/>
              <a:t>, it is not. We can prove this using a proof method called diagonalization, invented by Georg Cantor.</a:t>
            </a:r>
          </a:p>
          <a:p>
            <a:pPr marL="0" indent="0" algn="just">
              <a:buNone/>
            </a:pPr>
            <a:endParaRPr lang="en-US" altLang="x-none" sz="1500" dirty="0"/>
          </a:p>
          <a:p>
            <a:pPr marL="0" indent="0" algn="just">
              <a:buNone/>
            </a:pPr>
            <a:r>
              <a:rPr lang="en-US" altLang="x-none" sz="1500" b="1" i="1" dirty="0"/>
              <a:t>Proof:</a:t>
            </a:r>
            <a:r>
              <a:rPr lang="en-US" altLang="x-none" sz="1500" dirty="0"/>
              <a:t>  Assume that the set of real numbers is </a:t>
            </a:r>
            <a:r>
              <a:rPr lang="en-US" altLang="x-none" sz="1500" dirty="0">
                <a:solidFill>
                  <a:schemeClr val="bg2"/>
                </a:solidFill>
              </a:rPr>
              <a:t>countable</a:t>
            </a:r>
            <a:r>
              <a:rPr lang="en-US" altLang="x-none" sz="1500" dirty="0"/>
              <a:t>. Then the subset of real numbers between 0 and 1 is also countable, by definition. This implies that the real numbers can be listed in some order, say, </a:t>
            </a:r>
            <a:r>
              <a:rPr lang="en-US" altLang="x-none" sz="1500" i="1" dirty="0"/>
              <a:t>r1, r2, r3 ….</a:t>
            </a:r>
          </a:p>
          <a:p>
            <a:pPr marL="0" indent="0" algn="just">
              <a:buNone/>
            </a:pPr>
            <a:endParaRPr lang="en-US" altLang="x-none" sz="1500" b="1" i="1" dirty="0"/>
          </a:p>
          <a:p>
            <a:pPr marL="0" indent="0" algn="just">
              <a:buNone/>
            </a:pPr>
            <a:r>
              <a:rPr lang="en-US" altLang="x-none" sz="1500" dirty="0"/>
              <a:t>Let the decimal representation these numbers be:</a:t>
            </a:r>
          </a:p>
          <a:p>
            <a:pPr marL="0" indent="0" algn="just">
              <a:buNone/>
            </a:pPr>
            <a:r>
              <a:rPr lang="en-US" altLang="x-none" sz="1500" dirty="0"/>
              <a:t>   r1 = 0.d</a:t>
            </a:r>
            <a:r>
              <a:rPr lang="en-US" altLang="x-none" sz="1500" baseline="-25000" dirty="0"/>
              <a:t>11</a:t>
            </a:r>
            <a:r>
              <a:rPr lang="en-US" altLang="x-none" sz="1500" dirty="0"/>
              <a:t>d</a:t>
            </a:r>
            <a:r>
              <a:rPr lang="en-US" altLang="x-none" sz="1500" baseline="-25000" dirty="0"/>
              <a:t>12</a:t>
            </a:r>
            <a:r>
              <a:rPr lang="en-US" altLang="x-none" sz="1500" dirty="0"/>
              <a:t>d</a:t>
            </a:r>
            <a:r>
              <a:rPr lang="en-US" altLang="x-none" sz="1500" baseline="-25000" dirty="0"/>
              <a:t>13</a:t>
            </a:r>
            <a:r>
              <a:rPr lang="en-US" altLang="x-none" sz="1500" dirty="0"/>
              <a:t>d</a:t>
            </a:r>
            <a:r>
              <a:rPr lang="en-US" altLang="x-none" sz="1500" baseline="-25000" dirty="0"/>
              <a:t>14</a:t>
            </a:r>
            <a:r>
              <a:rPr lang="en-US" altLang="x-none" sz="1500" dirty="0"/>
              <a:t>…</a:t>
            </a:r>
          </a:p>
          <a:p>
            <a:pPr marL="0" indent="0" algn="just">
              <a:buNone/>
            </a:pPr>
            <a:r>
              <a:rPr lang="en-US" altLang="x-none" sz="1500" dirty="0"/>
              <a:t>   r2 = 0.d</a:t>
            </a:r>
            <a:r>
              <a:rPr lang="en-US" altLang="x-none" sz="1500" baseline="-25000" dirty="0"/>
              <a:t>21</a:t>
            </a:r>
            <a:r>
              <a:rPr lang="en-US" altLang="x-none" sz="1500" dirty="0"/>
              <a:t>d</a:t>
            </a:r>
            <a:r>
              <a:rPr lang="en-US" altLang="x-none" sz="1500" baseline="-25000" dirty="0"/>
              <a:t>22</a:t>
            </a:r>
            <a:r>
              <a:rPr lang="en-US" altLang="x-none" sz="1500" dirty="0"/>
              <a:t>d</a:t>
            </a:r>
            <a:r>
              <a:rPr lang="en-US" altLang="x-none" sz="1500" baseline="-25000" dirty="0"/>
              <a:t>23</a:t>
            </a:r>
            <a:r>
              <a:rPr lang="en-US" altLang="x-none" sz="1500" dirty="0"/>
              <a:t>d</a:t>
            </a:r>
            <a:r>
              <a:rPr lang="en-US" altLang="x-none" sz="1500" baseline="-25000" dirty="0"/>
              <a:t>24</a:t>
            </a:r>
            <a:r>
              <a:rPr lang="en-US" altLang="x-none" sz="1500" dirty="0"/>
              <a:t>…</a:t>
            </a:r>
          </a:p>
          <a:p>
            <a:pPr marL="0" indent="0" algn="just">
              <a:buNone/>
            </a:pPr>
            <a:r>
              <a:rPr lang="en-US" altLang="x-none" sz="1500" dirty="0"/>
              <a:t>   r3 = 0.d</a:t>
            </a:r>
            <a:r>
              <a:rPr lang="en-US" altLang="x-none" sz="1500" baseline="-25000" dirty="0"/>
              <a:t>31</a:t>
            </a:r>
            <a:r>
              <a:rPr lang="en-US" altLang="x-none" sz="1500" dirty="0"/>
              <a:t>d</a:t>
            </a:r>
            <a:r>
              <a:rPr lang="en-US" altLang="x-none" sz="1500" baseline="-25000" dirty="0"/>
              <a:t>32</a:t>
            </a:r>
            <a:r>
              <a:rPr lang="en-US" altLang="x-none" sz="1500" dirty="0"/>
              <a:t>d</a:t>
            </a:r>
            <a:r>
              <a:rPr lang="en-US" altLang="x-none" sz="1500" baseline="-25000" dirty="0"/>
              <a:t>33</a:t>
            </a:r>
            <a:r>
              <a:rPr lang="en-US" altLang="x-none" sz="1500" dirty="0"/>
              <a:t>d</a:t>
            </a:r>
            <a:r>
              <a:rPr lang="en-US" altLang="x-none" sz="1500" baseline="-25000" dirty="0"/>
              <a:t>34</a:t>
            </a:r>
            <a:r>
              <a:rPr lang="en-US" altLang="x-none" sz="1500" dirty="0"/>
              <a:t>…</a:t>
            </a:r>
          </a:p>
          <a:p>
            <a:pPr marL="0" indent="0" algn="just">
              <a:buNone/>
            </a:pPr>
            <a:r>
              <a:rPr lang="en-US" altLang="x-none" sz="1500" dirty="0"/>
              <a:t>   …</a:t>
            </a:r>
          </a:p>
          <a:p>
            <a:pPr marL="0" indent="0" algn="just">
              <a:buNone/>
            </a:pPr>
            <a:r>
              <a:rPr lang="en-US" altLang="x-none" sz="1500" dirty="0"/>
              <a:t>Where </a:t>
            </a:r>
            <a:r>
              <a:rPr lang="en-US" altLang="x-none" sz="1500" dirty="0" err="1"/>
              <a:t>d</a:t>
            </a:r>
            <a:r>
              <a:rPr lang="en-US" altLang="x-none" sz="1500" baseline="-25000" dirty="0" err="1"/>
              <a:t>ij</a:t>
            </a:r>
            <a:r>
              <a:rPr lang="en-US" altLang="x-none" sz="1500" dirty="0"/>
              <a:t> ∈ {0,1,2,3,4,5,6,7,8,9} ∀</a:t>
            </a:r>
            <a:r>
              <a:rPr lang="en-US" altLang="x-none" sz="1500" dirty="0" err="1"/>
              <a:t>i,j</a:t>
            </a:r>
            <a:endParaRPr lang="en-US" altLang="x-none" sz="1500" dirty="0"/>
          </a:p>
        </p:txBody>
      </p:sp>
      <p:pic>
        <p:nvPicPr>
          <p:cNvPr id="43011" name="Picture 3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914651"/>
            <a:ext cx="1428750" cy="2099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31D1E16A-2928-2E85-D8CE-E2B51A737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10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Proof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0130"/>
            <a:ext cx="8229599" cy="408727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altLang="x-none" sz="1500" dirty="0"/>
              <a:t>Now, form a new decimal number r=0.d</a:t>
            </a:r>
            <a:r>
              <a:rPr lang="en-US" altLang="x-none" sz="1500" baseline="-25000" dirty="0"/>
              <a:t>1</a:t>
            </a:r>
            <a:r>
              <a:rPr lang="en-US" altLang="x-none" sz="1500" dirty="0"/>
              <a:t>d</a:t>
            </a:r>
            <a:r>
              <a:rPr lang="en-US" altLang="x-none" sz="1500" baseline="-25000" dirty="0"/>
              <a:t>2</a:t>
            </a:r>
            <a:r>
              <a:rPr lang="en-US" altLang="x-none" sz="1500" dirty="0"/>
              <a:t>d</a:t>
            </a:r>
            <a:r>
              <a:rPr lang="en-US" altLang="x-none" sz="1500" baseline="-25000" dirty="0"/>
              <a:t>3</a:t>
            </a:r>
            <a:r>
              <a:rPr lang="en-US" altLang="x-none" sz="1500" dirty="0"/>
              <a:t>… where d</a:t>
            </a:r>
            <a:r>
              <a:rPr lang="en-US" altLang="x-none" sz="1500" baseline="-25000" dirty="0"/>
              <a:t>i</a:t>
            </a:r>
            <a:r>
              <a:rPr lang="en-US" altLang="x-none" sz="1500" dirty="0"/>
              <a:t> = 0 if d</a:t>
            </a:r>
            <a:r>
              <a:rPr lang="en-US" altLang="x-none" sz="1500" baseline="-25000" dirty="0"/>
              <a:t>ii</a:t>
            </a:r>
            <a:r>
              <a:rPr lang="en-US" altLang="x-none" sz="1500" dirty="0"/>
              <a:t> = 1, and d</a:t>
            </a:r>
            <a:r>
              <a:rPr lang="en-US" altLang="x-none" sz="1500" baseline="-25000" dirty="0"/>
              <a:t>i</a:t>
            </a:r>
            <a:r>
              <a:rPr lang="en-US" altLang="x-none" sz="1500" dirty="0"/>
              <a:t>=1 otherwise.</a:t>
            </a:r>
          </a:p>
          <a:p>
            <a:pPr marL="0" indent="0" algn="just">
              <a:buNone/>
            </a:pPr>
            <a:endParaRPr lang="en-US" altLang="x-none" sz="1500" dirty="0"/>
          </a:p>
          <a:p>
            <a:pPr marL="0" indent="0" algn="just">
              <a:buNone/>
            </a:pPr>
            <a:r>
              <a:rPr lang="en-US" altLang="x-none" sz="1500" dirty="0"/>
              <a:t>Example:</a:t>
            </a:r>
          </a:p>
          <a:p>
            <a:pPr marL="0" indent="0" algn="just">
              <a:buNone/>
            </a:pPr>
            <a:r>
              <a:rPr lang="en-US" altLang="x-none" sz="1500" dirty="0"/>
              <a:t>  r</a:t>
            </a:r>
            <a:r>
              <a:rPr lang="en-US" altLang="x-none" sz="1500" baseline="-25000" dirty="0"/>
              <a:t>1</a:t>
            </a:r>
            <a:r>
              <a:rPr lang="en-US" altLang="x-none" sz="1500" dirty="0"/>
              <a:t> = 0.</a:t>
            </a:r>
            <a:r>
              <a:rPr lang="en-US" altLang="x-none" sz="1500" dirty="0">
                <a:solidFill>
                  <a:srgbClr val="00B050"/>
                </a:solidFill>
              </a:rPr>
              <a:t>1</a:t>
            </a:r>
            <a:r>
              <a:rPr lang="en-US" altLang="x-none" sz="1500" dirty="0"/>
              <a:t>23456…</a:t>
            </a:r>
          </a:p>
          <a:p>
            <a:pPr marL="0" indent="0" algn="just">
              <a:buNone/>
            </a:pPr>
            <a:r>
              <a:rPr lang="en-US" altLang="x-none" sz="1500" dirty="0"/>
              <a:t>  r</a:t>
            </a:r>
            <a:r>
              <a:rPr lang="en-US" altLang="x-none" sz="1500" baseline="-25000" dirty="0"/>
              <a:t>2</a:t>
            </a:r>
            <a:r>
              <a:rPr lang="en-US" altLang="x-none" sz="1500" dirty="0"/>
              <a:t> = 0.2</a:t>
            </a:r>
            <a:r>
              <a:rPr lang="en-US" altLang="x-none" sz="1500" dirty="0">
                <a:solidFill>
                  <a:srgbClr val="FFC000"/>
                </a:solidFill>
              </a:rPr>
              <a:t>3</a:t>
            </a:r>
            <a:r>
              <a:rPr lang="en-US" altLang="x-none" sz="1500" dirty="0"/>
              <a:t>4524…</a:t>
            </a:r>
          </a:p>
          <a:p>
            <a:pPr marL="0" indent="0" algn="just">
              <a:buNone/>
            </a:pPr>
            <a:r>
              <a:rPr lang="en-US" altLang="x-none" sz="1500" dirty="0"/>
              <a:t>  r</a:t>
            </a:r>
            <a:r>
              <a:rPr lang="en-US" altLang="x-none" sz="1500" baseline="-25000" dirty="0"/>
              <a:t>3</a:t>
            </a:r>
            <a:r>
              <a:rPr lang="en-US" altLang="x-none" sz="1500" dirty="0"/>
              <a:t> = 0.63</a:t>
            </a:r>
            <a:r>
              <a:rPr lang="en-US" altLang="x-none" sz="1500" dirty="0">
                <a:solidFill>
                  <a:srgbClr val="FF0000"/>
                </a:solidFill>
              </a:rPr>
              <a:t>1</a:t>
            </a:r>
            <a:r>
              <a:rPr lang="en-US" altLang="x-none" sz="1500" dirty="0"/>
              <a:t>234…</a:t>
            </a:r>
          </a:p>
          <a:p>
            <a:pPr marL="0" indent="0" algn="just">
              <a:buNone/>
            </a:pPr>
            <a:r>
              <a:rPr lang="en-US" altLang="x-none" sz="1500" dirty="0"/>
              <a:t>  …</a:t>
            </a:r>
          </a:p>
          <a:p>
            <a:pPr marL="0" indent="0" algn="just">
              <a:buNone/>
            </a:pPr>
            <a:r>
              <a:rPr lang="en-US" altLang="x-none" sz="1500" dirty="0"/>
              <a:t>  r = 0.</a:t>
            </a:r>
            <a:r>
              <a:rPr lang="en-US" altLang="x-none" sz="1500" dirty="0">
                <a:solidFill>
                  <a:srgbClr val="00B050"/>
                </a:solidFill>
              </a:rPr>
              <a:t>0</a:t>
            </a:r>
            <a:r>
              <a:rPr lang="en-US" altLang="x-none" sz="1500" dirty="0">
                <a:solidFill>
                  <a:srgbClr val="FFC000"/>
                </a:solidFill>
              </a:rPr>
              <a:t>1</a:t>
            </a:r>
            <a:r>
              <a:rPr lang="en-US" altLang="x-none" sz="1500" dirty="0">
                <a:solidFill>
                  <a:srgbClr val="FF0000"/>
                </a:solidFill>
              </a:rPr>
              <a:t>0</a:t>
            </a:r>
            <a:r>
              <a:rPr lang="en-US" altLang="x-none" sz="1500" dirty="0"/>
              <a:t>…</a:t>
            </a:r>
          </a:p>
          <a:p>
            <a:pPr marL="0" indent="0" algn="just">
              <a:buNone/>
            </a:pPr>
            <a:endParaRPr lang="en-US" altLang="x-none" sz="1500" dirty="0"/>
          </a:p>
          <a:p>
            <a:pPr marL="0" indent="0" algn="just">
              <a:buNone/>
            </a:pPr>
            <a:r>
              <a:rPr lang="en-US" altLang="x-none" sz="1500" dirty="0">
                <a:solidFill>
                  <a:schemeClr val="bg2"/>
                </a:solidFill>
              </a:rPr>
              <a:t>Note that the </a:t>
            </a:r>
            <a:r>
              <a:rPr lang="en-US" altLang="x-none" sz="1500" i="1" dirty="0">
                <a:solidFill>
                  <a:schemeClr val="bg2"/>
                </a:solidFill>
              </a:rPr>
              <a:t>i</a:t>
            </a:r>
            <a:r>
              <a:rPr lang="en-US" altLang="x-none" sz="1500" baseline="30000" dirty="0">
                <a:solidFill>
                  <a:schemeClr val="bg2"/>
                </a:solidFill>
              </a:rPr>
              <a:t>th</a:t>
            </a:r>
            <a:r>
              <a:rPr lang="en-US" altLang="x-none" sz="1500" dirty="0">
                <a:solidFill>
                  <a:schemeClr val="bg2"/>
                </a:solidFill>
              </a:rPr>
              <a:t> decimal place of r differs from the </a:t>
            </a:r>
            <a:r>
              <a:rPr lang="en-US" altLang="x-none" sz="1500" i="1" dirty="0">
                <a:solidFill>
                  <a:schemeClr val="bg2"/>
                </a:solidFill>
              </a:rPr>
              <a:t>i</a:t>
            </a:r>
            <a:r>
              <a:rPr lang="en-US" altLang="x-none" sz="1500" baseline="30000" dirty="0">
                <a:solidFill>
                  <a:schemeClr val="bg2"/>
                </a:solidFill>
              </a:rPr>
              <a:t>th</a:t>
            </a:r>
            <a:r>
              <a:rPr lang="en-US" altLang="x-none" sz="1500" dirty="0">
                <a:solidFill>
                  <a:schemeClr val="bg2"/>
                </a:solidFill>
              </a:rPr>
              <a:t> decimal place of each r</a:t>
            </a:r>
            <a:r>
              <a:rPr lang="en-US" altLang="x-none" sz="1500" i="1" baseline="-25000" dirty="0">
                <a:solidFill>
                  <a:schemeClr val="bg2"/>
                </a:solidFill>
              </a:rPr>
              <a:t>i</a:t>
            </a:r>
            <a:r>
              <a:rPr lang="en-US" altLang="x-none" sz="1500" dirty="0"/>
              <a:t>, by construction. Thus r is not included in the list of all real numbers between 0 and 1. This is a contradiction of the assumption that all real numbers between 0 and 1 could be listed. Thus, not all real numbers can be listed, and </a:t>
            </a:r>
            <a:r>
              <a:rPr lang="en-US" altLang="x-none" sz="1500" b="1" dirty="0"/>
              <a:t>R</a:t>
            </a:r>
            <a:r>
              <a:rPr lang="en-US" altLang="x-none" sz="1500" dirty="0"/>
              <a:t> is uncountable.   ❏</a:t>
            </a:r>
          </a:p>
          <a:p>
            <a:pPr marL="0" indent="0" algn="just">
              <a:buNone/>
            </a:pPr>
            <a:endParaRPr lang="en-US" altLang="x-none" sz="1500" baseline="30000" dirty="0"/>
          </a:p>
          <a:p>
            <a:pPr marL="0" indent="0" algn="just">
              <a:buNone/>
            </a:pPr>
            <a:r>
              <a:rPr lang="en-US" altLang="x-none" sz="1500" b="1" dirty="0"/>
              <a:t>Note:</a:t>
            </a:r>
            <a:r>
              <a:rPr lang="en-US" altLang="x-none" sz="1500" dirty="0"/>
              <a:t> r can not be the same number as r</a:t>
            </a:r>
            <a:r>
              <a:rPr lang="en-US" altLang="x-none" sz="1500" baseline="-25000" dirty="0"/>
              <a:t>1</a:t>
            </a:r>
            <a:r>
              <a:rPr lang="en-US" altLang="x-none" sz="1500" dirty="0"/>
              <a:t>, r</a:t>
            </a:r>
            <a:r>
              <a:rPr lang="en-US" altLang="x-none" sz="1500" baseline="-25000" dirty="0"/>
              <a:t>2</a:t>
            </a:r>
            <a:r>
              <a:rPr lang="en-US" altLang="x-none" sz="1500" dirty="0"/>
              <a:t>, r</a:t>
            </a:r>
            <a:r>
              <a:rPr lang="en-US" altLang="x-none" sz="1500" baseline="-25000" dirty="0"/>
              <a:t>3</a:t>
            </a:r>
            <a:r>
              <a:rPr lang="en-US" altLang="x-none" sz="1500" dirty="0"/>
              <a:t>, …. because it already has a different digit.</a:t>
            </a:r>
            <a:endParaRPr lang="en-US" altLang="x-none" sz="1500" baseline="30000" dirty="0"/>
          </a:p>
        </p:txBody>
      </p:sp>
      <p:cxnSp>
        <p:nvCxnSpPr>
          <p:cNvPr id="6" name="Straight Connector 5"/>
          <p:cNvCxnSpPr>
            <a:cxnSpLocks noChangeShapeType="1"/>
          </p:cNvCxnSpPr>
          <p:nvPr/>
        </p:nvCxnSpPr>
        <p:spPr bwMode="auto">
          <a:xfrm>
            <a:off x="457199" y="1533547"/>
            <a:ext cx="2114550" cy="119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>
            <a:off x="457199" y="3461061"/>
            <a:ext cx="2114550" cy="119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7F7D552E-7A52-5408-5F8B-388314E43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11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Final thoughts</a:t>
            </a:r>
          </a:p>
        </p:txBody>
      </p:sp>
      <p:sp>
        <p:nvSpPr>
          <p:cNvPr id="45058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5829300" cy="3543300"/>
          </a:xfrm>
        </p:spPr>
        <p:txBody>
          <a:bodyPr/>
          <a:lstStyle/>
          <a:p>
            <a:pPr algn="just"/>
            <a:r>
              <a:rPr lang="en-US" altLang="x-none" dirty="0"/>
              <a:t>We can use sequences to help us compare the cardinality of infinite sets</a:t>
            </a:r>
          </a:p>
          <a:p>
            <a:pPr lvl="1"/>
            <a:r>
              <a:rPr lang="en-US" altLang="x-none" dirty="0"/>
              <a:t>Prove a set is countable by demonstrating a bijection to another countable set</a:t>
            </a:r>
          </a:p>
          <a:p>
            <a:pPr lvl="1"/>
            <a:r>
              <a:rPr lang="en-US" altLang="x-none" dirty="0"/>
              <a:t>Prove a set uncountable using diagonalization</a:t>
            </a:r>
          </a:p>
          <a:p>
            <a:pPr lvl="1"/>
            <a:endParaRPr lang="en-US" altLang="x-none" dirty="0"/>
          </a:p>
          <a:p>
            <a:r>
              <a:rPr lang="en-US" altLang="x-none" dirty="0"/>
              <a:t>Next time:</a:t>
            </a:r>
          </a:p>
          <a:p>
            <a:pPr lvl="1"/>
            <a:r>
              <a:rPr lang="en-US" altLang="x-none" dirty="0"/>
              <a:t>Algorithms (Section 3.1)</a:t>
            </a:r>
          </a:p>
        </p:txBody>
      </p:sp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834B146A-68E8-E540-8A25-EBE248589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12</a:t>
            </a:fld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Today's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x-none" dirty="0"/>
              <a:t>Defining cardinality for infinite sets</a:t>
            </a:r>
          </a:p>
          <a:p>
            <a:pPr lvl="1"/>
            <a:r>
              <a:rPr lang="en-US" altLang="x-none" dirty="0"/>
              <a:t>How can sequences help?</a:t>
            </a:r>
          </a:p>
          <a:p>
            <a:pPr lvl="1"/>
            <a:r>
              <a:rPr lang="en-US" altLang="x-none" dirty="0"/>
              <a:t>Countability and proving sets countable</a:t>
            </a:r>
          </a:p>
          <a:p>
            <a:pPr lvl="1"/>
            <a:r>
              <a:rPr lang="en-US" altLang="x-none" dirty="0"/>
              <a:t>Proving a set uncountable</a:t>
            </a:r>
          </a:p>
          <a:p>
            <a:pPr lvl="1"/>
            <a:endParaRPr lang="en-US" altLang="x-none" dirty="0"/>
          </a:p>
        </p:txBody>
      </p:sp>
      <p:pic>
        <p:nvPicPr>
          <p:cNvPr id="4" name="Picture 2" descr="Notebook ">
            <a:extLst>
              <a:ext uri="{FF2B5EF4-FFF2-40B4-BE49-F238E27FC236}">
                <a16:creationId xmlns:a16="http://schemas.microsoft.com/office/drawing/2014/main" id="{88A3FD40-CB5F-5103-5AF5-A5C17BAE22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37524" y="1490431"/>
            <a:ext cx="1219200" cy="1219201"/>
          </a:xfrm>
          <a:prstGeom prst="rect">
            <a:avLst/>
          </a:prstGeom>
          <a:noFill/>
        </p:spPr>
      </p:pic>
      <p:sp>
        <p:nvSpPr>
          <p:cNvPr id="5" name="3 Marcador de número de diapositiva">
            <a:extLst>
              <a:ext uri="{FF2B5EF4-FFF2-40B4-BE49-F238E27FC236}">
                <a16:creationId xmlns:a16="http://schemas.microsoft.com/office/drawing/2014/main" id="{9FC3A38D-92A1-91BA-B190-E2894747B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5836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218853"/>
            <a:ext cx="6000750" cy="3543300"/>
          </a:xfrm>
        </p:spPr>
        <p:txBody>
          <a:bodyPr/>
          <a:lstStyle/>
          <a:p>
            <a:pPr marL="0" indent="0" algn="just">
              <a:buNone/>
            </a:pPr>
            <a:r>
              <a:rPr lang="en-US" altLang="x-none" b="1" i="1" dirty="0">
                <a:solidFill>
                  <a:schemeClr val="bg2"/>
                </a:solidFill>
              </a:rPr>
              <a:t>Definition:</a:t>
            </a:r>
            <a:r>
              <a:rPr lang="en-US" altLang="x-none" dirty="0">
                <a:solidFill>
                  <a:schemeClr val="bg2"/>
                </a:solidFill>
              </a:rPr>
              <a:t>  </a:t>
            </a:r>
            <a:r>
              <a:rPr lang="en-US" altLang="x-none" dirty="0"/>
              <a:t>Two sets A and B have the </a:t>
            </a:r>
            <a:r>
              <a:rPr lang="en-US" altLang="x-none" dirty="0">
                <a:solidFill>
                  <a:srgbClr val="FF0000"/>
                </a:solidFill>
              </a:rPr>
              <a:t>same cardinality </a:t>
            </a:r>
            <a:r>
              <a:rPr lang="en-US" altLang="x-none" dirty="0"/>
              <a:t>if and only if there is a one-to-one correspondence (a </a:t>
            </a:r>
            <a:r>
              <a:rPr lang="en-US" altLang="x-none" dirty="0">
                <a:solidFill>
                  <a:srgbClr val="00B050"/>
                </a:solidFill>
              </a:rPr>
              <a:t>bijection</a:t>
            </a:r>
            <a:r>
              <a:rPr lang="en-US" altLang="x-none" dirty="0"/>
              <a:t>) from A to B.</a:t>
            </a:r>
          </a:p>
          <a:p>
            <a:pPr marL="0" indent="0" algn="just">
              <a:buNone/>
            </a:pPr>
            <a:endParaRPr lang="en-US" altLang="x-none" b="1" i="1" dirty="0"/>
          </a:p>
          <a:p>
            <a:pPr marL="0" indent="0" algn="just">
              <a:buNone/>
            </a:pPr>
            <a:r>
              <a:rPr lang="en-US" altLang="x-none" b="1" i="1" dirty="0">
                <a:solidFill>
                  <a:schemeClr val="bg2"/>
                </a:solidFill>
              </a:rPr>
              <a:t>Definition:</a:t>
            </a:r>
            <a:r>
              <a:rPr lang="en-US" altLang="x-none" dirty="0">
                <a:solidFill>
                  <a:schemeClr val="bg2"/>
                </a:solidFill>
              </a:rPr>
              <a:t>  </a:t>
            </a:r>
            <a:r>
              <a:rPr lang="en-US" altLang="x-none" dirty="0"/>
              <a:t>A finite set or a set that has the same cardinality as the natural numbers (or the positive integers) is called </a:t>
            </a:r>
            <a:r>
              <a:rPr lang="en-US" altLang="x-none" dirty="0">
                <a:solidFill>
                  <a:srgbClr val="FF0000"/>
                </a:solidFill>
              </a:rPr>
              <a:t>countable</a:t>
            </a:r>
            <a:r>
              <a:rPr lang="en-US" altLang="x-none" dirty="0"/>
              <a:t>. A set that is not countable is called </a:t>
            </a:r>
            <a:r>
              <a:rPr lang="en-US" altLang="x-none" dirty="0">
                <a:solidFill>
                  <a:srgbClr val="FF0000"/>
                </a:solidFill>
              </a:rPr>
              <a:t>uncountable</a:t>
            </a:r>
            <a:r>
              <a:rPr lang="en-US" altLang="x-none" dirty="0"/>
              <a:t>.</a:t>
            </a:r>
          </a:p>
          <a:p>
            <a:pPr marL="0" indent="0" algn="just">
              <a:buNone/>
            </a:pPr>
            <a:endParaRPr lang="en-US" altLang="x-none" b="1" i="1" dirty="0"/>
          </a:p>
          <a:p>
            <a:pPr marL="0" indent="0" algn="just">
              <a:buNone/>
            </a:pPr>
            <a:r>
              <a:rPr lang="en-US" altLang="x-none" dirty="0">
                <a:solidFill>
                  <a:srgbClr val="FF0000"/>
                </a:solidFill>
              </a:rPr>
              <a:t>Implication:  </a:t>
            </a:r>
            <a:r>
              <a:rPr lang="en-US" altLang="x-none" dirty="0"/>
              <a:t>Any sequence {</a:t>
            </a:r>
            <a:r>
              <a:rPr lang="en-US" altLang="x-none" i="1" dirty="0"/>
              <a:t>a</a:t>
            </a:r>
            <a:r>
              <a:rPr lang="en-US" altLang="x-none" i="1" baseline="-25000" dirty="0"/>
              <a:t>n</a:t>
            </a:r>
            <a:r>
              <a:rPr lang="en-US" altLang="x-none" dirty="0"/>
              <a:t>} ranging over the natural numbers is countable.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EC0891-DD4E-37E4-B1A3-B754BD938402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77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x-none" sz="3200" dirty="0"/>
              <a:t>We can use the notion of sequences to analyze the cardinality of infinite sets</a:t>
            </a:r>
            <a:endParaRPr lang="en-US" dirty="0"/>
          </a:p>
        </p:txBody>
      </p:sp>
      <p:sp>
        <p:nvSpPr>
          <p:cNvPr id="6" name="3 Marcador de número de diapositiva">
            <a:extLst>
              <a:ext uri="{FF2B5EF4-FFF2-40B4-BE49-F238E27FC236}">
                <a16:creationId xmlns:a16="http://schemas.microsoft.com/office/drawing/2014/main" id="{27F26DAB-4FED-6828-B17B-3C8B4A077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46F7EE-36F6-3D8E-8A1C-D15F9A3749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/>
              <a:t>f: </a:t>
            </a:r>
            <a:r>
              <a:rPr lang="en-US" b="1" dirty="0"/>
              <a:t>N</a:t>
            </a:r>
            <a:r>
              <a:rPr lang="en-US" dirty="0"/>
              <a:t> → </a:t>
            </a:r>
            <a:r>
              <a:rPr lang="en-US" b="1" dirty="0"/>
              <a:t>Z</a:t>
            </a:r>
            <a:r>
              <a:rPr lang="en-US" b="1" baseline="30000" dirty="0"/>
              <a:t>+</a:t>
            </a:r>
            <a:r>
              <a:rPr lang="en-US" dirty="0"/>
              <a:t>, f(x) = x + 1</a:t>
            </a:r>
          </a:p>
          <a:p>
            <a:pPr lvl="1" algn="just"/>
            <a:r>
              <a:rPr lang="en-US" dirty="0"/>
              <a:t>This maps natural numbers to positive integers</a:t>
            </a:r>
          </a:p>
          <a:p>
            <a:pPr lvl="1" algn="just"/>
            <a:r>
              <a:rPr lang="en-US" dirty="0"/>
              <a:t>Every positive integer k (</a:t>
            </a:r>
            <a:r>
              <a:rPr lang="en-US" dirty="0">
                <a:solidFill>
                  <a:schemeClr val="bg2"/>
                </a:solidFill>
              </a:rPr>
              <a:t>codomain</a:t>
            </a:r>
            <a:r>
              <a:rPr lang="en-US" dirty="0"/>
              <a:t>) is mapped by natural number k-1 [</a:t>
            </a:r>
            <a:r>
              <a:rPr lang="en-US" dirty="0">
                <a:solidFill>
                  <a:srgbClr val="00B050"/>
                </a:solidFill>
              </a:rPr>
              <a:t>surjection</a:t>
            </a:r>
            <a:r>
              <a:rPr lang="en-US" dirty="0"/>
              <a:t>]</a:t>
            </a:r>
          </a:p>
          <a:p>
            <a:pPr lvl="1" algn="just"/>
            <a:r>
              <a:rPr lang="en-US" dirty="0"/>
              <a:t>No two natural numbers have the same mapping [</a:t>
            </a:r>
            <a:r>
              <a:rPr lang="en-US" dirty="0">
                <a:solidFill>
                  <a:srgbClr val="00B050"/>
                </a:solidFill>
              </a:rPr>
              <a:t>injection</a:t>
            </a:r>
            <a:r>
              <a:rPr lang="en-US" dirty="0"/>
              <a:t>]</a:t>
            </a:r>
          </a:p>
          <a:p>
            <a:pPr lvl="2" algn="just"/>
            <a:r>
              <a:rPr lang="en-US" dirty="0"/>
              <a:t>That is, if x+1 = y+1, then x = y</a:t>
            </a:r>
          </a:p>
          <a:p>
            <a:pPr lvl="1" algn="just"/>
            <a:r>
              <a:rPr lang="en-US" dirty="0"/>
              <a:t>Thus, f is a </a:t>
            </a:r>
            <a:r>
              <a:rPr lang="en-US" dirty="0">
                <a:solidFill>
                  <a:srgbClr val="00B050"/>
                </a:solidFill>
              </a:rPr>
              <a:t>bijection</a:t>
            </a:r>
            <a:r>
              <a:rPr lang="en-US" dirty="0"/>
              <a:t>, and |</a:t>
            </a:r>
            <a:r>
              <a:rPr lang="en-US" b="1" dirty="0"/>
              <a:t>N</a:t>
            </a:r>
            <a:r>
              <a:rPr lang="en-US" dirty="0"/>
              <a:t>| = |</a:t>
            </a:r>
            <a:r>
              <a:rPr lang="en-US" b="1" dirty="0"/>
              <a:t>Z</a:t>
            </a:r>
            <a:r>
              <a:rPr lang="en-US" b="1" baseline="30000" dirty="0"/>
              <a:t>+</a:t>
            </a:r>
            <a:r>
              <a:rPr lang="en-US" dirty="0"/>
              <a:t>|</a:t>
            </a:r>
          </a:p>
          <a:p>
            <a:pPr lvl="1" algn="just"/>
            <a:r>
              <a:rPr lang="en-US" dirty="0"/>
              <a:t>Both have cardinality </a:t>
            </a:r>
            <a:r>
              <a:rPr lang="en-US" b="1" dirty="0"/>
              <a:t>countably infinite</a:t>
            </a:r>
          </a:p>
          <a:p>
            <a:pPr lvl="1" algn="just"/>
            <a:r>
              <a:rPr lang="en-US" dirty="0"/>
              <a:t>Even though </a:t>
            </a:r>
            <a:r>
              <a:rPr lang="en-US" b="1" dirty="0"/>
              <a:t>N</a:t>
            </a:r>
            <a:r>
              <a:rPr lang="en-US" dirty="0"/>
              <a:t> contains 0 and </a:t>
            </a:r>
            <a:r>
              <a:rPr lang="en-US" b="1" dirty="0"/>
              <a:t>Z</a:t>
            </a:r>
            <a:r>
              <a:rPr lang="en-US" baseline="30000" dirty="0"/>
              <a:t>+</a:t>
            </a:r>
            <a:r>
              <a:rPr lang="en-US" dirty="0"/>
              <a:t> does not, cardinality is equal</a:t>
            </a:r>
          </a:p>
          <a:p>
            <a:pPr marL="42863" indent="0" algn="just">
              <a:buNone/>
            </a:pPr>
            <a:endParaRPr lang="en-US" dirty="0"/>
          </a:p>
          <a:p>
            <a:pPr marL="42863" indent="0" algn="just">
              <a:buNone/>
            </a:pPr>
            <a:r>
              <a:rPr lang="en-US" dirty="0"/>
              <a:t>What about </a:t>
            </a:r>
            <a:r>
              <a:rPr lang="en-US" b="1" dirty="0"/>
              <a:t>Z</a:t>
            </a:r>
            <a:r>
              <a:rPr lang="en-US" dirty="0"/>
              <a:t>?</a:t>
            </a:r>
          </a:p>
          <a:p>
            <a:pPr marL="600075" lvl="1" algn="just"/>
            <a:r>
              <a:rPr lang="en-US" i="1" dirty="0"/>
              <a:t>Seemingly</a:t>
            </a:r>
            <a:r>
              <a:rPr lang="en-US" dirty="0"/>
              <a:t> twice as many elements as </a:t>
            </a:r>
            <a:r>
              <a:rPr lang="en-US" b="1" dirty="0"/>
              <a:t>Z</a:t>
            </a:r>
            <a:r>
              <a:rPr lang="en-US" baseline="30000" dirty="0"/>
              <a:t>+</a:t>
            </a:r>
          </a:p>
          <a:p>
            <a:pPr marL="600075" lvl="1" algn="just"/>
            <a:r>
              <a:rPr lang="en-US" dirty="0"/>
              <a:t>Exercise on the board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2D53A5D-2BEB-FDD3-1BF0-5E32C7E8CE1C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77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3200" dirty="0"/>
              <a:t>Yes, the cardinalities of the natural numbers and positive integers are the same!</a:t>
            </a:r>
            <a:endParaRPr lang="en-US" dirty="0"/>
          </a:p>
        </p:txBody>
      </p:sp>
      <p:sp>
        <p:nvSpPr>
          <p:cNvPr id="7" name="3 Marcador de número de diapositiva">
            <a:extLst>
              <a:ext uri="{FF2B5EF4-FFF2-40B4-BE49-F238E27FC236}">
                <a16:creationId xmlns:a16="http://schemas.microsoft.com/office/drawing/2014/main" id="{39D9AAAC-C933-F36A-BF6A-66D65A715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79072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21D09D-4B1B-28D9-C065-0E89D3D016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58B857-8CC5-D0A0-E6D5-720618098E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49"/>
            <a:ext cx="8229600" cy="3820737"/>
          </a:xfrm>
        </p:spPr>
        <p:txBody>
          <a:bodyPr>
            <a:normAutofit/>
          </a:bodyPr>
          <a:lstStyle/>
          <a:p>
            <a:pPr marL="274320" lvl="1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/>
              <a:t>f: </a:t>
            </a:r>
            <a:r>
              <a:rPr lang="en-US" b="1" dirty="0"/>
              <a:t>Z</a:t>
            </a:r>
            <a:r>
              <a:rPr lang="en-US" dirty="0"/>
              <a:t> → </a:t>
            </a:r>
            <a:r>
              <a:rPr lang="en-US" b="1" dirty="0"/>
              <a:t>Z</a:t>
            </a:r>
            <a:r>
              <a:rPr lang="en-US" b="1" baseline="30000" dirty="0"/>
              <a:t>+</a:t>
            </a:r>
            <a:r>
              <a:rPr lang="en-US" dirty="0"/>
              <a:t>, </a:t>
            </a:r>
          </a:p>
          <a:p>
            <a:pPr lvl="1" algn="just"/>
            <a:endParaRPr lang="en-US" dirty="0"/>
          </a:p>
          <a:p>
            <a:pPr marL="588645" lvl="1" indent="0" algn="just">
              <a:buNone/>
            </a:pPr>
            <a:endParaRPr lang="en-US" dirty="0"/>
          </a:p>
          <a:p>
            <a:pPr lvl="1" algn="just"/>
            <a:r>
              <a:rPr lang="en-US" dirty="0"/>
              <a:t>This maps integers to positive integers</a:t>
            </a:r>
          </a:p>
          <a:p>
            <a:pPr lvl="1" algn="just"/>
            <a:r>
              <a:rPr lang="en-US" dirty="0"/>
              <a:t>Every positive integer k (</a:t>
            </a:r>
            <a:r>
              <a:rPr lang="en-US" dirty="0">
                <a:solidFill>
                  <a:schemeClr val="bg2"/>
                </a:solidFill>
              </a:rPr>
              <a:t>codomain</a:t>
            </a:r>
            <a:r>
              <a:rPr lang="en-US" dirty="0"/>
              <a:t>) is mapped by interleaved positive/negative integers [</a:t>
            </a:r>
            <a:r>
              <a:rPr lang="en-US" dirty="0">
                <a:solidFill>
                  <a:srgbClr val="00B050"/>
                </a:solidFill>
              </a:rPr>
              <a:t>surjection</a:t>
            </a:r>
            <a:r>
              <a:rPr lang="en-US" dirty="0"/>
              <a:t>]</a:t>
            </a:r>
          </a:p>
          <a:p>
            <a:pPr lvl="1" algn="just"/>
            <a:r>
              <a:rPr lang="en-US" dirty="0"/>
              <a:t>No two integer numbers have the same mapping [</a:t>
            </a:r>
            <a:r>
              <a:rPr lang="en-US" dirty="0">
                <a:solidFill>
                  <a:srgbClr val="00B050"/>
                </a:solidFill>
              </a:rPr>
              <a:t>injection</a:t>
            </a:r>
            <a:r>
              <a:rPr lang="en-US" dirty="0"/>
              <a:t>]</a:t>
            </a:r>
          </a:p>
          <a:p>
            <a:pPr lvl="2" algn="just"/>
            <a:r>
              <a:rPr lang="en-US" dirty="0"/>
              <a:t>That is, if f(x) = f(y), then x = y</a:t>
            </a:r>
          </a:p>
          <a:p>
            <a:pPr lvl="1" algn="just"/>
            <a:r>
              <a:rPr lang="en-US" dirty="0"/>
              <a:t>Thus, f is a </a:t>
            </a:r>
            <a:r>
              <a:rPr lang="en-US" dirty="0">
                <a:solidFill>
                  <a:srgbClr val="00B050"/>
                </a:solidFill>
              </a:rPr>
              <a:t>bijection</a:t>
            </a:r>
            <a:r>
              <a:rPr lang="en-US" dirty="0"/>
              <a:t>, and |</a:t>
            </a:r>
            <a:r>
              <a:rPr lang="en-US" b="1" dirty="0"/>
              <a:t>Z</a:t>
            </a:r>
            <a:r>
              <a:rPr lang="en-US" dirty="0"/>
              <a:t>| = |</a:t>
            </a:r>
            <a:r>
              <a:rPr lang="en-US" b="1" dirty="0"/>
              <a:t>Z</a:t>
            </a:r>
            <a:r>
              <a:rPr lang="en-US" b="1" baseline="30000" dirty="0"/>
              <a:t>+</a:t>
            </a:r>
            <a:r>
              <a:rPr lang="en-US" dirty="0"/>
              <a:t>|</a:t>
            </a:r>
          </a:p>
          <a:p>
            <a:pPr lvl="1" algn="just"/>
            <a:r>
              <a:rPr lang="en-US" dirty="0"/>
              <a:t>Both have cardinality </a:t>
            </a:r>
            <a:r>
              <a:rPr lang="en-US" b="1" dirty="0"/>
              <a:t>countably infinite</a:t>
            </a:r>
          </a:p>
          <a:p>
            <a:pPr lvl="1" algn="just"/>
            <a:r>
              <a:rPr lang="en-US" dirty="0"/>
              <a:t>Even though </a:t>
            </a:r>
            <a:r>
              <a:rPr lang="en-US" b="1" dirty="0"/>
              <a:t>Z</a:t>
            </a:r>
            <a:r>
              <a:rPr lang="en-US" dirty="0"/>
              <a:t> contains 0 and negative numbers, and </a:t>
            </a:r>
            <a:r>
              <a:rPr lang="en-US" b="1" dirty="0"/>
              <a:t>Z</a:t>
            </a:r>
            <a:r>
              <a:rPr lang="en-US" baseline="30000" dirty="0"/>
              <a:t>+</a:t>
            </a:r>
            <a:r>
              <a:rPr lang="en-US" dirty="0"/>
              <a:t> does not, cardinality is equal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41CA67A-9759-A655-A2A0-1A59D681C336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77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3200" dirty="0"/>
              <a:t>Yes, the cardinalities of the natural numbers and positive integers are the same!</a:t>
            </a:r>
            <a:endParaRPr lang="en-US" dirty="0"/>
          </a:p>
        </p:txBody>
      </p:sp>
      <p:sp>
        <p:nvSpPr>
          <p:cNvPr id="7" name="3 Marcador de número de diapositiva">
            <a:extLst>
              <a:ext uri="{FF2B5EF4-FFF2-40B4-BE49-F238E27FC236}">
                <a16:creationId xmlns:a16="http://schemas.microsoft.com/office/drawing/2014/main" id="{DA64458D-F22E-013F-97B5-65183479A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5</a:t>
            </a:fld>
            <a:endParaRPr lang="pt-BR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0743B3D-1701-E7FC-8850-38059E5A49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7101" y="1557249"/>
            <a:ext cx="2163426" cy="795251"/>
          </a:xfrm>
          <a:prstGeom prst="rect">
            <a:avLst/>
          </a:prstGeom>
        </p:spPr>
      </p:pic>
      <p:sp>
        <p:nvSpPr>
          <p:cNvPr id="6" name="TextBox 3">
            <a:extLst>
              <a:ext uri="{FF2B5EF4-FFF2-40B4-BE49-F238E27FC236}">
                <a16:creationId xmlns:a16="http://schemas.microsoft.com/office/drawing/2014/main" id="{F9ABBF6D-EDEA-D29E-E2A6-FD917BF2FD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3887" y="1461414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1800" dirty="0"/>
              <a:t>0</a:t>
            </a:r>
          </a:p>
        </p:txBody>
      </p:sp>
      <p:sp>
        <p:nvSpPr>
          <p:cNvPr id="8" name="TextBox 4">
            <a:extLst>
              <a:ext uri="{FF2B5EF4-FFF2-40B4-BE49-F238E27FC236}">
                <a16:creationId xmlns:a16="http://schemas.microsoft.com/office/drawing/2014/main" id="{DCFC809E-0DC8-2710-F9A1-6D88CB5D55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6787" y="1461414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1800" dirty="0"/>
              <a:t>1</a:t>
            </a:r>
          </a:p>
        </p:txBody>
      </p:sp>
      <p:sp>
        <p:nvSpPr>
          <p:cNvPr id="9" name="TextBox 5">
            <a:extLst>
              <a:ext uri="{FF2B5EF4-FFF2-40B4-BE49-F238E27FC236}">
                <a16:creationId xmlns:a16="http://schemas.microsoft.com/office/drawing/2014/main" id="{FA5E4C89-9A6B-D0D4-EC4E-1AD9FA2C3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0637" y="1461414"/>
            <a:ext cx="3898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1800" dirty="0"/>
              <a:t>-1</a:t>
            </a:r>
          </a:p>
        </p:txBody>
      </p:sp>
      <p:sp>
        <p:nvSpPr>
          <p:cNvPr id="10" name="TextBox 6">
            <a:extLst>
              <a:ext uri="{FF2B5EF4-FFF2-40B4-BE49-F238E27FC236}">
                <a16:creationId xmlns:a16="http://schemas.microsoft.com/office/drawing/2014/main" id="{A6EDD04F-542E-7118-0D75-25199441CD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5437" y="1461414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1800" dirty="0"/>
              <a:t>2</a:t>
            </a:r>
          </a:p>
        </p:txBody>
      </p:sp>
      <p:sp>
        <p:nvSpPr>
          <p:cNvPr id="11" name="TextBox 7">
            <a:extLst>
              <a:ext uri="{FF2B5EF4-FFF2-40B4-BE49-F238E27FC236}">
                <a16:creationId xmlns:a16="http://schemas.microsoft.com/office/drawing/2014/main" id="{CBBFA930-39F9-3CEB-32C1-912CA62DF3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9287" y="1461414"/>
            <a:ext cx="3898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1800" dirty="0"/>
              <a:t>-2</a:t>
            </a:r>
          </a:p>
        </p:txBody>
      </p:sp>
      <p:sp>
        <p:nvSpPr>
          <p:cNvPr id="12" name="TextBox 8">
            <a:extLst>
              <a:ext uri="{FF2B5EF4-FFF2-40B4-BE49-F238E27FC236}">
                <a16:creationId xmlns:a16="http://schemas.microsoft.com/office/drawing/2014/main" id="{D55134C5-9D2B-DDCB-DBEA-711DAB6944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8849" y="1457843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1800" dirty="0"/>
              <a:t>3</a:t>
            </a:r>
          </a:p>
        </p:txBody>
      </p:sp>
      <p:sp>
        <p:nvSpPr>
          <p:cNvPr id="13" name="TextBox 9">
            <a:extLst>
              <a:ext uri="{FF2B5EF4-FFF2-40B4-BE49-F238E27FC236}">
                <a16:creationId xmlns:a16="http://schemas.microsoft.com/office/drawing/2014/main" id="{4740A0BD-282B-BB7C-3ECA-7411F557BC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1749" y="1457843"/>
            <a:ext cx="3898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1800" dirty="0"/>
              <a:t>-3</a:t>
            </a:r>
          </a:p>
        </p:txBody>
      </p:sp>
      <p:sp>
        <p:nvSpPr>
          <p:cNvPr id="14" name="TextBox 10">
            <a:extLst>
              <a:ext uri="{FF2B5EF4-FFF2-40B4-BE49-F238E27FC236}">
                <a16:creationId xmlns:a16="http://schemas.microsoft.com/office/drawing/2014/main" id="{1736D465-62AF-0C46-5392-945E8F9959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7163" y="1457843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1800" dirty="0"/>
              <a:t>4</a:t>
            </a:r>
          </a:p>
        </p:txBody>
      </p:sp>
      <p:sp>
        <p:nvSpPr>
          <p:cNvPr id="15" name="TextBox 11">
            <a:extLst>
              <a:ext uri="{FF2B5EF4-FFF2-40B4-BE49-F238E27FC236}">
                <a16:creationId xmlns:a16="http://schemas.microsoft.com/office/drawing/2014/main" id="{07704A82-CDA2-BD3A-8CB5-CD682D4F3D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963" y="1457843"/>
            <a:ext cx="3898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1800" dirty="0"/>
              <a:t>-4</a:t>
            </a:r>
          </a:p>
        </p:txBody>
      </p:sp>
      <p:sp>
        <p:nvSpPr>
          <p:cNvPr id="16" name="TextBox 12">
            <a:extLst>
              <a:ext uri="{FF2B5EF4-FFF2-40B4-BE49-F238E27FC236}">
                <a16:creationId xmlns:a16="http://schemas.microsoft.com/office/drawing/2014/main" id="{7D9A486D-0316-E81B-C9A6-519B1BF051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90627" y="1457843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1800" dirty="0"/>
              <a:t>5</a:t>
            </a:r>
          </a:p>
        </p:txBody>
      </p:sp>
      <p:sp>
        <p:nvSpPr>
          <p:cNvPr id="17" name="TextBox 13">
            <a:extLst>
              <a:ext uri="{FF2B5EF4-FFF2-40B4-BE49-F238E27FC236}">
                <a16:creationId xmlns:a16="http://schemas.microsoft.com/office/drawing/2014/main" id="{FC64AA95-9510-1CF9-D6A1-2E630FBCDB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0010" y="1461414"/>
            <a:ext cx="41549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1800"/>
              <a:t>…</a:t>
            </a:r>
          </a:p>
        </p:txBody>
      </p:sp>
      <p:sp>
        <p:nvSpPr>
          <p:cNvPr id="18" name="TextBox 14">
            <a:extLst>
              <a:ext uri="{FF2B5EF4-FFF2-40B4-BE49-F238E27FC236}">
                <a16:creationId xmlns:a16="http://schemas.microsoft.com/office/drawing/2014/main" id="{34DDC051-4D31-00C4-F203-0A35757B2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1506" y="2093636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1800" dirty="0"/>
              <a:t>1</a:t>
            </a:r>
          </a:p>
        </p:txBody>
      </p:sp>
      <p:sp>
        <p:nvSpPr>
          <p:cNvPr id="19" name="TextBox 15">
            <a:extLst>
              <a:ext uri="{FF2B5EF4-FFF2-40B4-BE49-F238E27FC236}">
                <a16:creationId xmlns:a16="http://schemas.microsoft.com/office/drawing/2014/main" id="{94143617-89E5-8618-986A-A69656D384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4406" y="2093636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1800" dirty="0"/>
              <a:t>2</a:t>
            </a:r>
          </a:p>
        </p:txBody>
      </p:sp>
      <p:sp>
        <p:nvSpPr>
          <p:cNvPr id="20" name="TextBox 16">
            <a:extLst>
              <a:ext uri="{FF2B5EF4-FFF2-40B4-BE49-F238E27FC236}">
                <a16:creationId xmlns:a16="http://schemas.microsoft.com/office/drawing/2014/main" id="{2A479AF2-C2D4-1A6E-96AA-6DF89597D3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1508" y="2093636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1800" dirty="0"/>
              <a:t>3</a:t>
            </a:r>
          </a:p>
        </p:txBody>
      </p:sp>
      <p:sp>
        <p:nvSpPr>
          <p:cNvPr id="21" name="TextBox 17">
            <a:extLst>
              <a:ext uri="{FF2B5EF4-FFF2-40B4-BE49-F238E27FC236}">
                <a16:creationId xmlns:a16="http://schemas.microsoft.com/office/drawing/2014/main" id="{69E690B0-0E11-6DFB-B174-16810D9BF2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3056" y="2093636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1800" dirty="0"/>
              <a:t>4</a:t>
            </a:r>
          </a:p>
        </p:txBody>
      </p:sp>
      <p:sp>
        <p:nvSpPr>
          <p:cNvPr id="22" name="TextBox 18">
            <a:extLst>
              <a:ext uri="{FF2B5EF4-FFF2-40B4-BE49-F238E27FC236}">
                <a16:creationId xmlns:a16="http://schemas.microsoft.com/office/drawing/2014/main" id="{439DF23A-476D-0DD0-622D-03DB695A32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0681" y="2093636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1800" dirty="0"/>
              <a:t>5</a:t>
            </a:r>
          </a:p>
        </p:txBody>
      </p:sp>
      <p:sp>
        <p:nvSpPr>
          <p:cNvPr id="23" name="TextBox 19">
            <a:extLst>
              <a:ext uri="{FF2B5EF4-FFF2-40B4-BE49-F238E27FC236}">
                <a16:creationId xmlns:a16="http://schemas.microsoft.com/office/drawing/2014/main" id="{D61005F0-0208-68F5-E113-6103D59046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3439" y="2090064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1800" dirty="0"/>
              <a:t>6</a:t>
            </a:r>
          </a:p>
        </p:txBody>
      </p:sp>
      <p:sp>
        <p:nvSpPr>
          <p:cNvPr id="24" name="TextBox 20">
            <a:extLst>
              <a:ext uri="{FF2B5EF4-FFF2-40B4-BE49-F238E27FC236}">
                <a16:creationId xmlns:a16="http://schemas.microsoft.com/office/drawing/2014/main" id="{A9BFD62A-F064-B536-778F-E95A482D62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1972" y="2090064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1800" dirty="0"/>
              <a:t>7</a:t>
            </a:r>
          </a:p>
        </p:txBody>
      </p:sp>
      <p:sp>
        <p:nvSpPr>
          <p:cNvPr id="25" name="TextBox 21">
            <a:extLst>
              <a:ext uri="{FF2B5EF4-FFF2-40B4-BE49-F238E27FC236}">
                <a16:creationId xmlns:a16="http://schemas.microsoft.com/office/drawing/2014/main" id="{D07ED559-EA0E-50A3-87CA-1DEBBDD1ED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7013" y="2090064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1800" dirty="0"/>
              <a:t>8</a:t>
            </a:r>
          </a:p>
        </p:txBody>
      </p:sp>
      <p:sp>
        <p:nvSpPr>
          <p:cNvPr id="26" name="TextBox 22">
            <a:extLst>
              <a:ext uri="{FF2B5EF4-FFF2-40B4-BE49-F238E27FC236}">
                <a16:creationId xmlns:a16="http://schemas.microsoft.com/office/drawing/2014/main" id="{CE6546D1-DA7A-22E3-29E7-518EB52BF0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2187" y="2090064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1800" dirty="0"/>
              <a:t>9</a:t>
            </a:r>
          </a:p>
        </p:txBody>
      </p:sp>
      <p:sp>
        <p:nvSpPr>
          <p:cNvPr id="27" name="TextBox 23">
            <a:extLst>
              <a:ext uri="{FF2B5EF4-FFF2-40B4-BE49-F238E27FC236}">
                <a16:creationId xmlns:a16="http://schemas.microsoft.com/office/drawing/2014/main" id="{98DD810A-2FF1-A047-9733-CF6166CA55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30061" y="2090064"/>
            <a:ext cx="44114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1800" dirty="0"/>
              <a:t>10</a:t>
            </a:r>
          </a:p>
        </p:txBody>
      </p:sp>
      <p:sp>
        <p:nvSpPr>
          <p:cNvPr id="28" name="TextBox 24">
            <a:extLst>
              <a:ext uri="{FF2B5EF4-FFF2-40B4-BE49-F238E27FC236}">
                <a16:creationId xmlns:a16="http://schemas.microsoft.com/office/drawing/2014/main" id="{89A939BB-DDBB-0ACC-B944-680E4BC813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37629" y="2093636"/>
            <a:ext cx="41549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1800"/>
              <a:t>…</a:t>
            </a:r>
          </a:p>
        </p:txBody>
      </p:sp>
      <p:cxnSp>
        <p:nvCxnSpPr>
          <p:cNvPr id="29" name="Straight Arrow Connector 26">
            <a:extLst>
              <a:ext uri="{FF2B5EF4-FFF2-40B4-BE49-F238E27FC236}">
                <a16:creationId xmlns:a16="http://schemas.microsoft.com/office/drawing/2014/main" id="{3211A770-2B59-8986-AA9B-0F70B13DB593}"/>
              </a:ext>
            </a:extLst>
          </p:cNvPr>
          <p:cNvCxnSpPr>
            <a:cxnSpLocks noChangeShapeType="1"/>
            <a:stCxn id="6" idx="2"/>
            <a:endCxn id="18" idx="0"/>
          </p:cNvCxnSpPr>
          <p:nvPr/>
        </p:nvCxnSpPr>
        <p:spPr bwMode="auto">
          <a:xfrm flipH="1">
            <a:off x="4927959" y="1830746"/>
            <a:ext cx="2381" cy="2628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" name="Straight Arrow Connector 28">
            <a:extLst>
              <a:ext uri="{FF2B5EF4-FFF2-40B4-BE49-F238E27FC236}">
                <a16:creationId xmlns:a16="http://schemas.microsoft.com/office/drawing/2014/main" id="{CACA8B8F-8571-B4AE-460C-C8178DD0A7A4}"/>
              </a:ext>
            </a:extLst>
          </p:cNvPr>
          <p:cNvCxnSpPr>
            <a:cxnSpLocks noChangeShapeType="1"/>
            <a:stCxn id="8" idx="2"/>
            <a:endCxn id="19" idx="0"/>
          </p:cNvCxnSpPr>
          <p:nvPr/>
        </p:nvCxnSpPr>
        <p:spPr bwMode="auto">
          <a:xfrm flipH="1">
            <a:off x="5270859" y="1830746"/>
            <a:ext cx="2381" cy="2628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9601FAF7-B182-070E-9D1E-21A57D9B8591}"/>
              </a:ext>
            </a:extLst>
          </p:cNvPr>
          <p:cNvCxnSpPr>
            <a:cxnSpLocks noChangeShapeType="1"/>
            <a:stCxn id="9" idx="2"/>
            <a:endCxn id="20" idx="0"/>
          </p:cNvCxnSpPr>
          <p:nvPr/>
        </p:nvCxnSpPr>
        <p:spPr bwMode="auto">
          <a:xfrm flipH="1">
            <a:off x="5627961" y="1830746"/>
            <a:ext cx="7601" cy="2628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" name="Straight Arrow Connector 32">
            <a:extLst>
              <a:ext uri="{FF2B5EF4-FFF2-40B4-BE49-F238E27FC236}">
                <a16:creationId xmlns:a16="http://schemas.microsoft.com/office/drawing/2014/main" id="{CB526953-40A9-6D8B-1662-A31643A736E0}"/>
              </a:ext>
            </a:extLst>
          </p:cNvPr>
          <p:cNvCxnSpPr>
            <a:cxnSpLocks noChangeShapeType="1"/>
            <a:stCxn id="10" idx="2"/>
            <a:endCxn id="21" idx="0"/>
          </p:cNvCxnSpPr>
          <p:nvPr/>
        </p:nvCxnSpPr>
        <p:spPr bwMode="auto">
          <a:xfrm flipH="1">
            <a:off x="5899509" y="1830746"/>
            <a:ext cx="2381" cy="2628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Straight Arrow Connector 36">
            <a:extLst>
              <a:ext uri="{FF2B5EF4-FFF2-40B4-BE49-F238E27FC236}">
                <a16:creationId xmlns:a16="http://schemas.microsoft.com/office/drawing/2014/main" id="{B44E0A4E-EB71-D728-E3B0-7C8B71B50A87}"/>
              </a:ext>
            </a:extLst>
          </p:cNvPr>
          <p:cNvCxnSpPr>
            <a:cxnSpLocks noChangeShapeType="1"/>
            <a:stCxn id="11" idx="2"/>
            <a:endCxn id="22" idx="0"/>
          </p:cNvCxnSpPr>
          <p:nvPr/>
        </p:nvCxnSpPr>
        <p:spPr bwMode="auto">
          <a:xfrm>
            <a:off x="6264212" y="1830746"/>
            <a:ext cx="2922" cy="2628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Straight Arrow Connector 39">
            <a:extLst>
              <a:ext uri="{FF2B5EF4-FFF2-40B4-BE49-F238E27FC236}">
                <a16:creationId xmlns:a16="http://schemas.microsoft.com/office/drawing/2014/main" id="{6429DFB8-C817-8812-884F-E8F041BBCC28}"/>
              </a:ext>
            </a:extLst>
          </p:cNvPr>
          <p:cNvCxnSpPr>
            <a:cxnSpLocks noChangeShapeType="1"/>
            <a:stCxn id="12" idx="2"/>
            <a:endCxn id="23" idx="0"/>
          </p:cNvCxnSpPr>
          <p:nvPr/>
        </p:nvCxnSpPr>
        <p:spPr bwMode="auto">
          <a:xfrm>
            <a:off x="6535302" y="1827175"/>
            <a:ext cx="4590" cy="26288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Straight Arrow Connector 41">
            <a:extLst>
              <a:ext uri="{FF2B5EF4-FFF2-40B4-BE49-F238E27FC236}">
                <a16:creationId xmlns:a16="http://schemas.microsoft.com/office/drawing/2014/main" id="{939D1257-702A-3C15-D42E-ABC8F6B53E58}"/>
              </a:ext>
            </a:extLst>
          </p:cNvPr>
          <p:cNvCxnSpPr>
            <a:cxnSpLocks noChangeShapeType="1"/>
            <a:stCxn id="13" idx="2"/>
            <a:endCxn id="24" idx="0"/>
          </p:cNvCxnSpPr>
          <p:nvPr/>
        </p:nvCxnSpPr>
        <p:spPr bwMode="auto">
          <a:xfrm>
            <a:off x="6916674" y="1827175"/>
            <a:ext cx="1751" cy="26288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Straight Arrow Connector 43">
            <a:extLst>
              <a:ext uri="{FF2B5EF4-FFF2-40B4-BE49-F238E27FC236}">
                <a16:creationId xmlns:a16="http://schemas.microsoft.com/office/drawing/2014/main" id="{9B612FE2-9A5B-93DC-6FF8-BEBBA08AA2C3}"/>
              </a:ext>
            </a:extLst>
          </p:cNvPr>
          <p:cNvCxnSpPr>
            <a:cxnSpLocks noChangeShapeType="1"/>
            <a:stCxn id="14" idx="2"/>
            <a:endCxn id="25" idx="0"/>
          </p:cNvCxnSpPr>
          <p:nvPr/>
        </p:nvCxnSpPr>
        <p:spPr bwMode="auto">
          <a:xfrm flipH="1">
            <a:off x="7243466" y="1827175"/>
            <a:ext cx="150" cy="26288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" name="Straight Arrow Connector 45">
            <a:extLst>
              <a:ext uri="{FF2B5EF4-FFF2-40B4-BE49-F238E27FC236}">
                <a16:creationId xmlns:a16="http://schemas.microsoft.com/office/drawing/2014/main" id="{DC2C26FA-E434-8922-AC38-7D667C28E623}"/>
              </a:ext>
            </a:extLst>
          </p:cNvPr>
          <p:cNvCxnSpPr>
            <a:cxnSpLocks noChangeShapeType="1"/>
            <a:stCxn id="15" idx="2"/>
            <a:endCxn id="26" idx="0"/>
          </p:cNvCxnSpPr>
          <p:nvPr/>
        </p:nvCxnSpPr>
        <p:spPr bwMode="auto">
          <a:xfrm>
            <a:off x="7586888" y="1827175"/>
            <a:ext cx="1752" cy="26288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" name="Straight Arrow Connector 49">
            <a:extLst>
              <a:ext uri="{FF2B5EF4-FFF2-40B4-BE49-F238E27FC236}">
                <a16:creationId xmlns:a16="http://schemas.microsoft.com/office/drawing/2014/main" id="{D5A5BD64-AB5A-2C27-1161-F7607D764377}"/>
              </a:ext>
            </a:extLst>
          </p:cNvPr>
          <p:cNvCxnSpPr>
            <a:cxnSpLocks noChangeShapeType="1"/>
            <a:stCxn id="16" idx="2"/>
            <a:endCxn id="27" idx="0"/>
          </p:cNvCxnSpPr>
          <p:nvPr/>
        </p:nvCxnSpPr>
        <p:spPr bwMode="auto">
          <a:xfrm>
            <a:off x="7947080" y="1827175"/>
            <a:ext cx="3554" cy="26288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7F000910-05ED-601B-FC01-18091B3AAF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1506" y="1385799"/>
            <a:ext cx="3771900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6AAAF1AE-85A0-FA27-51AA-B3AE52AAC6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1506" y="2128749"/>
            <a:ext cx="3771900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2427C1D-B899-1982-500C-30BF8C3C36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1506" y="1728699"/>
            <a:ext cx="3771900" cy="3679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</p:spTree>
    <p:extLst>
      <p:ext uri="{BB962C8B-B14F-4D97-AF65-F5344CB8AC3E}">
        <p14:creationId xmlns:p14="http://schemas.microsoft.com/office/powerpoint/2010/main" val="3892830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  <p:bldP spid="39" grpId="0" animBg="1"/>
      <p:bldP spid="40" grpId="0" animBg="1"/>
      <p:bldP spid="4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7350" y="1028700"/>
            <a:ext cx="5829300" cy="3943350"/>
          </a:xfrm>
        </p:spPr>
        <p:txBody>
          <a:bodyPr/>
          <a:lstStyle/>
          <a:p>
            <a:pPr marL="0" indent="0" algn="just">
              <a:buNone/>
            </a:pPr>
            <a:r>
              <a:rPr lang="en-US" altLang="x-none" b="1" i="1" dirty="0">
                <a:solidFill>
                  <a:schemeClr val="bg2"/>
                </a:solidFill>
              </a:rPr>
              <a:t>Proof #1 (Graphical):</a:t>
            </a:r>
            <a:r>
              <a:rPr lang="en-US" altLang="x-none" dirty="0">
                <a:solidFill>
                  <a:schemeClr val="bg2"/>
                </a:solidFill>
              </a:rPr>
              <a:t>  </a:t>
            </a:r>
            <a:r>
              <a:rPr lang="en-US" altLang="x-none" dirty="0"/>
              <a:t>We have the following </a:t>
            </a:r>
            <a:r>
              <a:rPr lang="en-US" altLang="x-none" dirty="0">
                <a:solidFill>
                  <a:srgbClr val="FF0000"/>
                </a:solidFill>
              </a:rPr>
              <a:t>one-to-one</a:t>
            </a:r>
            <a:r>
              <a:rPr lang="en-US" altLang="x-none" dirty="0"/>
              <a:t> correspondence between the positive integers and the even positive integers:</a:t>
            </a:r>
          </a:p>
          <a:p>
            <a:pPr marL="0" indent="0" algn="just">
              <a:buNone/>
            </a:pPr>
            <a:endParaRPr lang="en-US" altLang="x-none" b="1" i="1" dirty="0"/>
          </a:p>
          <a:p>
            <a:pPr marL="0" indent="0" algn="just">
              <a:buNone/>
            </a:pPr>
            <a:endParaRPr lang="en-US" altLang="x-none" b="1" i="1" dirty="0"/>
          </a:p>
          <a:p>
            <a:pPr marL="0" indent="0" algn="just">
              <a:buNone/>
            </a:pPr>
            <a:endParaRPr lang="en-US" altLang="x-none" b="1" i="1" dirty="0"/>
          </a:p>
          <a:p>
            <a:pPr marL="0" indent="0" algn="just">
              <a:buNone/>
            </a:pPr>
            <a:endParaRPr lang="en-US" altLang="x-none" b="1" i="1" dirty="0"/>
          </a:p>
          <a:p>
            <a:pPr marL="0" indent="0" algn="just">
              <a:buNone/>
            </a:pPr>
            <a:r>
              <a:rPr lang="en-US" altLang="x-none" dirty="0"/>
              <a:t>So, the even positive integers are countable.  ❏</a:t>
            </a:r>
          </a:p>
          <a:p>
            <a:pPr marL="0" indent="0" algn="just">
              <a:buNone/>
            </a:pPr>
            <a:endParaRPr lang="en-US" altLang="x-none" b="1" i="1" dirty="0"/>
          </a:p>
          <a:p>
            <a:pPr marL="0" indent="0" algn="just">
              <a:buNone/>
            </a:pPr>
            <a:r>
              <a:rPr lang="en-US" altLang="x-none" b="1" i="1" dirty="0">
                <a:solidFill>
                  <a:schemeClr val="bg2"/>
                </a:solidFill>
              </a:rPr>
              <a:t>Proof #2:</a:t>
            </a:r>
            <a:r>
              <a:rPr lang="en-US" altLang="x-none" dirty="0">
                <a:solidFill>
                  <a:schemeClr val="bg2"/>
                </a:solidFill>
              </a:rPr>
              <a:t>  </a:t>
            </a:r>
            <a:r>
              <a:rPr lang="en-US" altLang="x-none" dirty="0"/>
              <a:t>We can define the even positive integers as the sequence {2</a:t>
            </a:r>
            <a:r>
              <a:rPr lang="en-US" altLang="x-none" i="1" dirty="0"/>
              <a:t>k</a:t>
            </a:r>
            <a:r>
              <a:rPr lang="en-US" altLang="x-none" dirty="0"/>
              <a:t>} for all </a:t>
            </a:r>
            <a:r>
              <a:rPr lang="en-US" altLang="x-none" i="1" dirty="0"/>
              <a:t>k</a:t>
            </a:r>
            <a:r>
              <a:rPr lang="en-US" altLang="x-none" dirty="0"/>
              <a:t> ∈ </a:t>
            </a:r>
            <a:r>
              <a:rPr lang="en-US" altLang="x-none" b="1" dirty="0"/>
              <a:t>Z</a:t>
            </a:r>
            <a:r>
              <a:rPr lang="en-US" altLang="x-none" b="1" baseline="30000" dirty="0"/>
              <a:t>+</a:t>
            </a:r>
            <a:r>
              <a:rPr lang="en-US" altLang="x-none" dirty="0"/>
              <a:t>, so it has the </a:t>
            </a:r>
            <a:r>
              <a:rPr lang="en-US" altLang="x-none" dirty="0">
                <a:solidFill>
                  <a:srgbClr val="00B050"/>
                </a:solidFill>
              </a:rPr>
              <a:t>same cardinality</a:t>
            </a:r>
            <a:r>
              <a:rPr lang="en-US" altLang="x-none" dirty="0"/>
              <a:t> as </a:t>
            </a:r>
            <a:r>
              <a:rPr lang="en-US" altLang="x-none" b="1" dirty="0"/>
              <a:t>Z</a:t>
            </a:r>
            <a:r>
              <a:rPr lang="en-US" altLang="x-none" b="1" baseline="30000" dirty="0"/>
              <a:t>+</a:t>
            </a:r>
            <a:r>
              <a:rPr lang="en-US" altLang="x-none" dirty="0"/>
              <a:t>, and is thus countable.   ❏</a:t>
            </a:r>
            <a:endParaRPr lang="en-US" altLang="x-none" b="1" i="1" dirty="0"/>
          </a:p>
        </p:txBody>
      </p:sp>
      <p:sp>
        <p:nvSpPr>
          <p:cNvPr id="39939" name="TextBox 3"/>
          <p:cNvSpPr txBox="1">
            <a:spLocks noChangeArrowheads="1"/>
          </p:cNvSpPr>
          <p:nvPr/>
        </p:nvSpPr>
        <p:spPr bwMode="auto">
          <a:xfrm>
            <a:off x="2305050" y="205740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1800"/>
              <a:t>1</a:t>
            </a:r>
          </a:p>
        </p:txBody>
      </p:sp>
      <p:sp>
        <p:nvSpPr>
          <p:cNvPr id="39940" name="TextBox 4"/>
          <p:cNvSpPr txBox="1">
            <a:spLocks noChangeArrowheads="1"/>
          </p:cNvSpPr>
          <p:nvPr/>
        </p:nvSpPr>
        <p:spPr bwMode="auto">
          <a:xfrm>
            <a:off x="2647950" y="205740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1800"/>
              <a:t>2</a:t>
            </a:r>
          </a:p>
        </p:txBody>
      </p:sp>
      <p:sp>
        <p:nvSpPr>
          <p:cNvPr id="39941" name="TextBox 5"/>
          <p:cNvSpPr txBox="1">
            <a:spLocks noChangeArrowheads="1"/>
          </p:cNvSpPr>
          <p:nvPr/>
        </p:nvSpPr>
        <p:spPr bwMode="auto">
          <a:xfrm>
            <a:off x="2971800" y="205740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1800"/>
              <a:t>3</a:t>
            </a:r>
          </a:p>
        </p:txBody>
      </p:sp>
      <p:sp>
        <p:nvSpPr>
          <p:cNvPr id="39942" name="TextBox 6"/>
          <p:cNvSpPr txBox="1">
            <a:spLocks noChangeArrowheads="1"/>
          </p:cNvSpPr>
          <p:nvPr/>
        </p:nvSpPr>
        <p:spPr bwMode="auto">
          <a:xfrm>
            <a:off x="3276600" y="205740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1800"/>
              <a:t>4</a:t>
            </a:r>
          </a:p>
        </p:txBody>
      </p:sp>
      <p:sp>
        <p:nvSpPr>
          <p:cNvPr id="39943" name="TextBox 7"/>
          <p:cNvSpPr txBox="1">
            <a:spLocks noChangeArrowheads="1"/>
          </p:cNvSpPr>
          <p:nvPr/>
        </p:nvSpPr>
        <p:spPr bwMode="auto">
          <a:xfrm>
            <a:off x="3600450" y="2057400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1800"/>
              <a:t>5</a:t>
            </a:r>
          </a:p>
        </p:txBody>
      </p:sp>
      <p:sp>
        <p:nvSpPr>
          <p:cNvPr id="39944" name="TextBox 8"/>
          <p:cNvSpPr txBox="1">
            <a:spLocks noChangeArrowheads="1"/>
          </p:cNvSpPr>
          <p:nvPr/>
        </p:nvSpPr>
        <p:spPr bwMode="auto">
          <a:xfrm>
            <a:off x="3910012" y="2053829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1800"/>
              <a:t>6</a:t>
            </a:r>
          </a:p>
        </p:txBody>
      </p:sp>
      <p:sp>
        <p:nvSpPr>
          <p:cNvPr id="39945" name="TextBox 9"/>
          <p:cNvSpPr txBox="1">
            <a:spLocks noChangeArrowheads="1"/>
          </p:cNvSpPr>
          <p:nvPr/>
        </p:nvSpPr>
        <p:spPr bwMode="auto">
          <a:xfrm>
            <a:off x="4252912" y="2053829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1800"/>
              <a:t>7</a:t>
            </a:r>
          </a:p>
        </p:txBody>
      </p:sp>
      <p:sp>
        <p:nvSpPr>
          <p:cNvPr id="39946" name="TextBox 10"/>
          <p:cNvSpPr txBox="1">
            <a:spLocks noChangeArrowheads="1"/>
          </p:cNvSpPr>
          <p:nvPr/>
        </p:nvSpPr>
        <p:spPr bwMode="auto">
          <a:xfrm>
            <a:off x="4576762" y="2053829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1800"/>
              <a:t>8</a:t>
            </a:r>
          </a:p>
        </p:txBody>
      </p:sp>
      <p:sp>
        <p:nvSpPr>
          <p:cNvPr id="39947" name="TextBox 11"/>
          <p:cNvSpPr txBox="1">
            <a:spLocks noChangeArrowheads="1"/>
          </p:cNvSpPr>
          <p:nvPr/>
        </p:nvSpPr>
        <p:spPr bwMode="auto">
          <a:xfrm>
            <a:off x="4881562" y="2053829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1800"/>
              <a:t>9</a:t>
            </a:r>
          </a:p>
        </p:txBody>
      </p:sp>
      <p:sp>
        <p:nvSpPr>
          <p:cNvPr id="39948" name="TextBox 12"/>
          <p:cNvSpPr txBox="1">
            <a:spLocks noChangeArrowheads="1"/>
          </p:cNvSpPr>
          <p:nvPr/>
        </p:nvSpPr>
        <p:spPr bwMode="auto">
          <a:xfrm>
            <a:off x="5205412" y="2053829"/>
            <a:ext cx="44114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1800"/>
              <a:t>10</a:t>
            </a:r>
          </a:p>
        </p:txBody>
      </p:sp>
      <p:sp>
        <p:nvSpPr>
          <p:cNvPr id="39949" name="TextBox 13"/>
          <p:cNvSpPr txBox="1">
            <a:spLocks noChangeArrowheads="1"/>
          </p:cNvSpPr>
          <p:nvPr/>
        </p:nvSpPr>
        <p:spPr bwMode="auto">
          <a:xfrm>
            <a:off x="5662612" y="2057400"/>
            <a:ext cx="41549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1800"/>
              <a:t>…</a:t>
            </a:r>
          </a:p>
        </p:txBody>
      </p:sp>
      <p:sp>
        <p:nvSpPr>
          <p:cNvPr id="39950" name="TextBox 14"/>
          <p:cNvSpPr txBox="1">
            <a:spLocks noChangeArrowheads="1"/>
          </p:cNvSpPr>
          <p:nvPr/>
        </p:nvSpPr>
        <p:spPr bwMode="auto">
          <a:xfrm>
            <a:off x="2302669" y="2689622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1800"/>
              <a:t>2</a:t>
            </a:r>
          </a:p>
        </p:txBody>
      </p:sp>
      <p:sp>
        <p:nvSpPr>
          <p:cNvPr id="39951" name="TextBox 15"/>
          <p:cNvSpPr txBox="1">
            <a:spLocks noChangeArrowheads="1"/>
          </p:cNvSpPr>
          <p:nvPr/>
        </p:nvSpPr>
        <p:spPr bwMode="auto">
          <a:xfrm>
            <a:off x="2645569" y="2689622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1800"/>
              <a:t>4</a:t>
            </a:r>
          </a:p>
        </p:txBody>
      </p:sp>
      <p:sp>
        <p:nvSpPr>
          <p:cNvPr id="39952" name="TextBox 16"/>
          <p:cNvSpPr txBox="1">
            <a:spLocks noChangeArrowheads="1"/>
          </p:cNvSpPr>
          <p:nvPr/>
        </p:nvSpPr>
        <p:spPr bwMode="auto">
          <a:xfrm>
            <a:off x="2969419" y="2689622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1800"/>
              <a:t>6</a:t>
            </a:r>
          </a:p>
        </p:txBody>
      </p:sp>
      <p:sp>
        <p:nvSpPr>
          <p:cNvPr id="39953" name="TextBox 17"/>
          <p:cNvSpPr txBox="1">
            <a:spLocks noChangeArrowheads="1"/>
          </p:cNvSpPr>
          <p:nvPr/>
        </p:nvSpPr>
        <p:spPr bwMode="auto">
          <a:xfrm>
            <a:off x="3274219" y="2689622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1800"/>
              <a:t>8</a:t>
            </a:r>
          </a:p>
        </p:txBody>
      </p:sp>
      <p:sp>
        <p:nvSpPr>
          <p:cNvPr id="39954" name="TextBox 18"/>
          <p:cNvSpPr txBox="1">
            <a:spLocks noChangeArrowheads="1"/>
          </p:cNvSpPr>
          <p:nvPr/>
        </p:nvSpPr>
        <p:spPr bwMode="auto">
          <a:xfrm>
            <a:off x="3533775" y="2689622"/>
            <a:ext cx="44114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1800"/>
              <a:t>10</a:t>
            </a:r>
          </a:p>
        </p:txBody>
      </p:sp>
      <p:sp>
        <p:nvSpPr>
          <p:cNvPr id="39955" name="TextBox 19"/>
          <p:cNvSpPr txBox="1">
            <a:spLocks noChangeArrowheads="1"/>
          </p:cNvSpPr>
          <p:nvPr/>
        </p:nvSpPr>
        <p:spPr bwMode="auto">
          <a:xfrm>
            <a:off x="3848100" y="2686050"/>
            <a:ext cx="44114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1800"/>
              <a:t>12</a:t>
            </a:r>
          </a:p>
        </p:txBody>
      </p:sp>
      <p:sp>
        <p:nvSpPr>
          <p:cNvPr id="39956" name="TextBox 20"/>
          <p:cNvSpPr txBox="1">
            <a:spLocks noChangeArrowheads="1"/>
          </p:cNvSpPr>
          <p:nvPr/>
        </p:nvSpPr>
        <p:spPr bwMode="auto">
          <a:xfrm>
            <a:off x="4193381" y="2686050"/>
            <a:ext cx="44114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1800"/>
              <a:t>14</a:t>
            </a:r>
          </a:p>
        </p:txBody>
      </p:sp>
      <p:sp>
        <p:nvSpPr>
          <p:cNvPr id="39957" name="TextBox 21"/>
          <p:cNvSpPr txBox="1">
            <a:spLocks noChangeArrowheads="1"/>
          </p:cNvSpPr>
          <p:nvPr/>
        </p:nvSpPr>
        <p:spPr bwMode="auto">
          <a:xfrm>
            <a:off x="4518422" y="2686050"/>
            <a:ext cx="44114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1800"/>
              <a:t>16</a:t>
            </a:r>
          </a:p>
        </p:txBody>
      </p:sp>
      <p:sp>
        <p:nvSpPr>
          <p:cNvPr id="39958" name="TextBox 22"/>
          <p:cNvSpPr txBox="1">
            <a:spLocks noChangeArrowheads="1"/>
          </p:cNvSpPr>
          <p:nvPr/>
        </p:nvSpPr>
        <p:spPr bwMode="auto">
          <a:xfrm>
            <a:off x="4822031" y="2686050"/>
            <a:ext cx="44114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1800"/>
              <a:t>18</a:t>
            </a:r>
          </a:p>
        </p:txBody>
      </p:sp>
      <p:sp>
        <p:nvSpPr>
          <p:cNvPr id="39959" name="TextBox 23"/>
          <p:cNvSpPr txBox="1">
            <a:spLocks noChangeArrowheads="1"/>
          </p:cNvSpPr>
          <p:nvPr/>
        </p:nvSpPr>
        <p:spPr bwMode="auto">
          <a:xfrm>
            <a:off x="5203031" y="2686050"/>
            <a:ext cx="44114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1800"/>
              <a:t>20</a:t>
            </a:r>
          </a:p>
        </p:txBody>
      </p:sp>
      <p:sp>
        <p:nvSpPr>
          <p:cNvPr id="39960" name="TextBox 24"/>
          <p:cNvSpPr txBox="1">
            <a:spLocks noChangeArrowheads="1"/>
          </p:cNvSpPr>
          <p:nvPr/>
        </p:nvSpPr>
        <p:spPr bwMode="auto">
          <a:xfrm>
            <a:off x="5660231" y="2689622"/>
            <a:ext cx="41549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1800"/>
              <a:t>…</a:t>
            </a:r>
          </a:p>
        </p:txBody>
      </p:sp>
      <p:cxnSp>
        <p:nvCxnSpPr>
          <p:cNvPr id="39961" name="Straight Arrow Connector 26"/>
          <p:cNvCxnSpPr>
            <a:cxnSpLocks noChangeShapeType="1"/>
            <a:stCxn id="39939" idx="2"/>
            <a:endCxn id="39950" idx="0"/>
          </p:cNvCxnSpPr>
          <p:nvPr/>
        </p:nvCxnSpPr>
        <p:spPr bwMode="auto">
          <a:xfrm flipH="1">
            <a:off x="2459122" y="2426732"/>
            <a:ext cx="2381" cy="2628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62" name="Straight Arrow Connector 28"/>
          <p:cNvCxnSpPr>
            <a:cxnSpLocks noChangeShapeType="1"/>
            <a:stCxn id="39940" idx="2"/>
            <a:endCxn id="39951" idx="0"/>
          </p:cNvCxnSpPr>
          <p:nvPr/>
        </p:nvCxnSpPr>
        <p:spPr bwMode="auto">
          <a:xfrm flipH="1">
            <a:off x="2802022" y="2426732"/>
            <a:ext cx="2381" cy="2628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63" name="Straight Arrow Connector 30"/>
          <p:cNvCxnSpPr>
            <a:cxnSpLocks noChangeShapeType="1"/>
            <a:stCxn id="39941" idx="2"/>
            <a:endCxn id="39952" idx="0"/>
          </p:cNvCxnSpPr>
          <p:nvPr/>
        </p:nvCxnSpPr>
        <p:spPr bwMode="auto">
          <a:xfrm flipH="1">
            <a:off x="3125872" y="2426732"/>
            <a:ext cx="2381" cy="2628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64" name="Straight Arrow Connector 32"/>
          <p:cNvCxnSpPr>
            <a:cxnSpLocks noChangeShapeType="1"/>
            <a:stCxn id="39942" idx="2"/>
            <a:endCxn id="39953" idx="0"/>
          </p:cNvCxnSpPr>
          <p:nvPr/>
        </p:nvCxnSpPr>
        <p:spPr bwMode="auto">
          <a:xfrm flipH="1">
            <a:off x="3430672" y="2426732"/>
            <a:ext cx="2381" cy="2628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65" name="Straight Arrow Connector 36"/>
          <p:cNvCxnSpPr>
            <a:cxnSpLocks noChangeShapeType="1"/>
            <a:stCxn id="39943" idx="2"/>
            <a:endCxn id="39954" idx="0"/>
          </p:cNvCxnSpPr>
          <p:nvPr/>
        </p:nvCxnSpPr>
        <p:spPr bwMode="auto">
          <a:xfrm flipH="1">
            <a:off x="3754348" y="2426732"/>
            <a:ext cx="2555" cy="2628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66" name="Straight Arrow Connector 39"/>
          <p:cNvCxnSpPr>
            <a:cxnSpLocks noChangeShapeType="1"/>
            <a:stCxn id="39944" idx="2"/>
            <a:endCxn id="39955" idx="0"/>
          </p:cNvCxnSpPr>
          <p:nvPr/>
        </p:nvCxnSpPr>
        <p:spPr bwMode="auto">
          <a:xfrm>
            <a:off x="4066465" y="2423161"/>
            <a:ext cx="2208" cy="26288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67" name="Straight Arrow Connector 41"/>
          <p:cNvCxnSpPr>
            <a:cxnSpLocks noChangeShapeType="1"/>
            <a:stCxn id="39945" idx="2"/>
            <a:endCxn id="39956" idx="0"/>
          </p:cNvCxnSpPr>
          <p:nvPr/>
        </p:nvCxnSpPr>
        <p:spPr bwMode="auto">
          <a:xfrm>
            <a:off x="4409365" y="2423161"/>
            <a:ext cx="4589" cy="26288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68" name="Straight Arrow Connector 43"/>
          <p:cNvCxnSpPr>
            <a:cxnSpLocks noChangeShapeType="1"/>
            <a:stCxn id="39946" idx="2"/>
            <a:endCxn id="39957" idx="0"/>
          </p:cNvCxnSpPr>
          <p:nvPr/>
        </p:nvCxnSpPr>
        <p:spPr bwMode="auto">
          <a:xfrm>
            <a:off x="4733215" y="2423161"/>
            <a:ext cx="5780" cy="26288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69" name="Straight Arrow Connector 45"/>
          <p:cNvCxnSpPr>
            <a:cxnSpLocks noChangeShapeType="1"/>
            <a:stCxn id="39947" idx="2"/>
            <a:endCxn id="39958" idx="0"/>
          </p:cNvCxnSpPr>
          <p:nvPr/>
        </p:nvCxnSpPr>
        <p:spPr bwMode="auto">
          <a:xfrm>
            <a:off x="5038015" y="2423161"/>
            <a:ext cx="4589" cy="26288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70" name="Straight Arrow Connector 49"/>
          <p:cNvCxnSpPr>
            <a:cxnSpLocks noChangeShapeType="1"/>
            <a:stCxn id="39948" idx="2"/>
            <a:endCxn id="39959" idx="0"/>
          </p:cNvCxnSpPr>
          <p:nvPr/>
        </p:nvCxnSpPr>
        <p:spPr bwMode="auto">
          <a:xfrm flipH="1">
            <a:off x="5423604" y="2423161"/>
            <a:ext cx="2381" cy="26288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2302669" y="2044898"/>
            <a:ext cx="3771900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53" name="Rectangle 52"/>
          <p:cNvSpPr>
            <a:spLocks noChangeArrowheads="1"/>
          </p:cNvSpPr>
          <p:nvPr/>
        </p:nvSpPr>
        <p:spPr bwMode="auto">
          <a:xfrm>
            <a:off x="2302669" y="2787848"/>
            <a:ext cx="3771900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54" name="Rectangle 53"/>
          <p:cNvSpPr>
            <a:spLocks noChangeArrowheads="1"/>
          </p:cNvSpPr>
          <p:nvPr/>
        </p:nvSpPr>
        <p:spPr bwMode="auto">
          <a:xfrm>
            <a:off x="2302669" y="2387798"/>
            <a:ext cx="3771900" cy="3679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/>
            <a:endParaRPr lang="x-none" altLang="x-none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791601-D7D5-6A0D-4447-2519AE65AFDD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77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x-none" sz="3200" dirty="0"/>
              <a:t>Show that the set of even positive integers is countable</a:t>
            </a:r>
            <a:endParaRPr lang="en-US" dirty="0"/>
          </a:p>
        </p:txBody>
      </p:sp>
      <p:sp>
        <p:nvSpPr>
          <p:cNvPr id="6" name="3 Marcador de número de diapositiva">
            <a:extLst>
              <a:ext uri="{FF2B5EF4-FFF2-40B4-BE49-F238E27FC236}">
                <a16:creationId xmlns:a16="http://schemas.microsoft.com/office/drawing/2014/main" id="{79A137D2-A854-9ACC-8AA8-E372C3187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1" grpId="0" animBg="1"/>
      <p:bldP spid="53" grpId="0" animBg="1"/>
      <p:bldP spid="5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5695A93-AC47-804B-B5FF-0F72F8E56A0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028700"/>
                <a:ext cx="8229599" cy="12573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Consider a binary tree of </a:t>
                </a:r>
                <a:r>
                  <a:rPr lang="en-US" dirty="0" err="1"/>
                  <a:t>rationals</a:t>
                </a:r>
                <a:r>
                  <a:rPr lang="en-US" dirty="0"/>
                  <a:t>, with root node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endParaRPr lang="en-US" dirty="0"/>
              </a:p>
              <a:p>
                <a:pPr marL="942975" lvl="1" indent="-285750"/>
                <a:r>
                  <a:rPr lang="en-US" dirty="0"/>
                  <a:t>For each node containing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en-US" dirty="0"/>
                  <a:t>, let its children be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5695A93-AC47-804B-B5FF-0F72F8E56A0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28700"/>
                <a:ext cx="8229599" cy="1257300"/>
              </a:xfrm>
              <a:blipFill>
                <a:blip r:embed="rId3"/>
                <a:stretch>
                  <a:fillRect l="-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 descr="Calkin-Wilf tree">
            <a:extLst>
              <a:ext uri="{FF2B5EF4-FFF2-40B4-BE49-F238E27FC236}">
                <a16:creationId xmlns:a16="http://schemas.microsoft.com/office/drawing/2014/main" id="{BD9BFE54-5751-014D-A2B8-8DA54A0AA8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68734" y="2113511"/>
            <a:ext cx="3265990" cy="206165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9A6085B3-3BE1-7145-85EB-7E41B7727C12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457200" y="2076103"/>
                <a:ext cx="3811385" cy="28003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:ma14="http://schemas.microsoft.com/office/mac/drawingml/2011/main" xmlns="" val="1"/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46AA"/>
                  </a:buClr>
                  <a:buFont typeface="Wingdings" charset="2"/>
                  <a:buChar char="n"/>
                  <a:defRPr sz="24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46AA"/>
                  </a:buClr>
                  <a:buFont typeface="Wingdings" charset="2"/>
                  <a:buChar char="l"/>
                  <a:defRPr sz="20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85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46AA"/>
                  </a:buClr>
                  <a:buFont typeface="Monotype Sorts" charset="2"/>
                  <a:buChar char=""/>
                  <a:defRPr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4287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46AA"/>
                  </a:buClr>
                  <a:buFont typeface="Wingdings" charset="2"/>
                  <a:buChar char="l"/>
                  <a:defRPr sz="16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7716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46AA"/>
                  </a:buClr>
                  <a:buChar char="»"/>
                  <a:defRPr sz="16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2885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rgbClr val="0046AA"/>
                  </a:buClr>
                  <a:buChar char="»"/>
                  <a:defRPr sz="16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68605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rgbClr val="0046AA"/>
                  </a:buClr>
                  <a:buChar char="»"/>
                  <a:defRPr sz="16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14325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rgbClr val="0046AA"/>
                  </a:buClr>
                  <a:buChar char="»"/>
                  <a:defRPr sz="16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0045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rgbClr val="0046AA"/>
                  </a:buClr>
                  <a:buChar char="»"/>
                  <a:defRPr sz="16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1800" dirty="0"/>
                  <a:t>Traverse this tree in level-order fashion, assigning to the natural numbers in order</a:t>
                </a:r>
              </a:p>
              <a:p>
                <a:pPr marL="771525" lvl="1"/>
                <a:r>
                  <a:rPr lang="en-US" sz="1500" dirty="0"/>
                  <a:t>i.e., go across the first level, then second level, etc.</a:t>
                </a:r>
              </a:p>
              <a:p>
                <a:pPr lvl="1" indent="-257175"/>
                <a14:m>
                  <m:oMath xmlns:m="http://schemas.openxmlformats.org/officeDocument/2006/math">
                    <m:f>
                      <m:fPr>
                        <m:ctrlPr>
                          <a:rPr lang="en-US" sz="15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5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500" i="1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en-US" sz="1500">
                        <a:latin typeface="Cambria Math" panose="02040503050406030204" pitchFamily="18" charset="0"/>
                      </a:rPr>
                      <m:t>,  </m:t>
                    </m:r>
                    <m:f>
                      <m:fPr>
                        <m:ctrlPr>
                          <a:rPr lang="en-US" sz="15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50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50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1500">
                        <a:latin typeface="Cambria Math" panose="02040503050406030204" pitchFamily="18" charset="0"/>
                      </a:rPr>
                      <m:t>,  </m:t>
                    </m:r>
                    <m:f>
                      <m:fPr>
                        <m:ctrlPr>
                          <a:rPr lang="en-US" sz="15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50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1500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en-US" sz="1500">
                        <a:latin typeface="Cambria Math" panose="02040503050406030204" pitchFamily="18" charset="0"/>
                      </a:rPr>
                      <m:t>,  </m:t>
                    </m:r>
                    <m:f>
                      <m:fPr>
                        <m:ctrlPr>
                          <a:rPr lang="en-US" sz="15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50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50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sz="1500">
                        <a:latin typeface="Cambria Math" panose="02040503050406030204" pitchFamily="18" charset="0"/>
                      </a:rPr>
                      <m:t>,  </m:t>
                    </m:r>
                    <m:f>
                      <m:fPr>
                        <m:ctrlPr>
                          <a:rPr lang="en-US" sz="15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50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150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1500">
                        <a:latin typeface="Cambria Math" panose="02040503050406030204" pitchFamily="18" charset="0"/>
                      </a:rPr>
                      <m:t>,  </m:t>
                    </m:r>
                    <m:f>
                      <m:fPr>
                        <m:ctrlPr>
                          <a:rPr lang="en-US" sz="15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50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150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sz="1500">
                        <a:latin typeface="Cambria Math" panose="02040503050406030204" pitchFamily="18" charset="0"/>
                      </a:rPr>
                      <m:t>,  </m:t>
                    </m:r>
                    <m:f>
                      <m:fPr>
                        <m:ctrlPr>
                          <a:rPr lang="en-US" sz="15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50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1500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en-US" sz="1500">
                        <a:latin typeface="Cambria Math" panose="02040503050406030204" pitchFamily="18" charset="0"/>
                      </a:rPr>
                      <m:t>, …</m:t>
                    </m:r>
                  </m:oMath>
                </a14:m>
                <a:endParaRPr lang="en-US" sz="1500" dirty="0"/>
              </a:p>
              <a:p>
                <a:pPr lvl="1" indent="-257175"/>
                <a:r>
                  <a:rPr lang="en-US" sz="1500" dirty="0"/>
                  <a:t>We just need to show that all positive rational numbers appear exactly once</a:t>
                </a:r>
              </a:p>
            </p:txBody>
          </p:sp>
        </mc:Choice>
        <mc:Fallback xmlns="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9A6085B3-3BE1-7145-85EB-7E41B7727C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2076103"/>
                <a:ext cx="3811385" cy="2800350"/>
              </a:xfrm>
              <a:prstGeom prst="rect">
                <a:avLst/>
              </a:prstGeom>
              <a:blipFill>
                <a:blip r:embed="rId5"/>
                <a:stretch>
                  <a:fillRect l="-2000" t="-135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="" xmlns:ma14="http://schemas.microsoft.com/office/mac/drawingml/2011/main" xmlns:a14="http://schemas.microsoft.com/office/drawing/2010/main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>
            <a:extLst>
              <a:ext uri="{FF2B5EF4-FFF2-40B4-BE49-F238E27FC236}">
                <a16:creationId xmlns:a16="http://schemas.microsoft.com/office/drawing/2014/main" id="{2611453E-AB3C-F6B2-E813-83D019404099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77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3200" dirty="0"/>
              <a:t>Surprisingly, the set of positive </a:t>
            </a:r>
            <a:r>
              <a:rPr lang="en-US" sz="3200" dirty="0" err="1"/>
              <a:t>rationals</a:t>
            </a:r>
            <a:r>
              <a:rPr lang="en-US" sz="3200" dirty="0"/>
              <a:t> is also countable</a:t>
            </a:r>
            <a:endParaRPr lang="en-US" dirty="0"/>
          </a:p>
        </p:txBody>
      </p:sp>
      <p:sp>
        <p:nvSpPr>
          <p:cNvPr id="9" name="3 Marcador de número de diapositiva">
            <a:extLst>
              <a:ext uri="{FF2B5EF4-FFF2-40B4-BE49-F238E27FC236}">
                <a16:creationId xmlns:a16="http://schemas.microsoft.com/office/drawing/2014/main" id="{49C68F9F-45E2-07E8-4690-5B16755C5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38694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  <p:bldP spid="7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046613-D8B4-6979-B8D2-0514598B46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3C392A9-277B-D42C-7DD7-0A54C2362F4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-124691" y="1205344"/>
                <a:ext cx="6306242" cy="3938156"/>
              </a:xfrm>
            </p:spPr>
            <p:txBody>
              <a:bodyPr>
                <a:normAutofit fontScale="92500" lnSpcReduction="10000"/>
              </a:bodyPr>
              <a:lstStyle/>
              <a:p>
                <a:pPr algn="just"/>
                <a:r>
                  <a:rPr lang="en-US" dirty="0"/>
                  <a:t>First, note that every child has a larger sum of numerator + denominator than its parent</a:t>
                </a:r>
              </a:p>
              <a:p>
                <a:pPr algn="just"/>
                <a:r>
                  <a:rPr lang="en-US" dirty="0"/>
                  <a:t>Consider an arbitrary positive rational,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en-US" dirty="0"/>
                  <a:t>, 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dirty="0"/>
                  <a:t> are positive integers</a:t>
                </a:r>
              </a:p>
              <a:p>
                <a:pPr lvl="1" algn="just"/>
                <a:r>
                  <a:rPr lang="en-US" dirty="0">
                    <a:solidFill>
                      <a:schemeClr val="bg2"/>
                    </a:solidFill>
                  </a:rPr>
                  <a:t>If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  <m:r>
                      <a:rPr lang="en-US" b="0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dirty="0">
                    <a:solidFill>
                      <a:schemeClr val="bg2"/>
                    </a:solidFill>
                  </a:rPr>
                  <a:t> </a:t>
                </a:r>
                <a:r>
                  <a:rPr lang="en-US" dirty="0"/>
                  <a:t>and thus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dirty="0"/>
                  <a:t>:</a:t>
                </a:r>
              </a:p>
              <a:p>
                <a:pPr lvl="2" algn="just"/>
                <a:r>
                  <a:rPr lang="en-US" dirty="0"/>
                  <a:t>This is the root, so it is in the tree</a:t>
                </a:r>
              </a:p>
              <a:p>
                <a:pPr lvl="1" algn="just"/>
                <a:r>
                  <a:rPr lang="en-US" dirty="0">
                    <a:solidFill>
                      <a:schemeClr val="bg2"/>
                    </a:solidFill>
                  </a:rPr>
                  <a:t>If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  <m:r>
                      <a:rPr lang="en-US" b="0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</a:rPr>
                      <m:t>&lt;1</m:t>
                    </m:r>
                  </m:oMath>
                </a14:m>
                <a:r>
                  <a:rPr lang="en-US" dirty="0">
                    <a:solidFill>
                      <a:schemeClr val="bg2"/>
                    </a:solidFill>
                  </a:rPr>
                  <a:t> </a:t>
                </a:r>
                <a:r>
                  <a:rPr lang="en-US" dirty="0"/>
                  <a:t>and thus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b="0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endParaRPr lang="en-US" dirty="0"/>
              </a:p>
              <a:p>
                <a:pPr lvl="2" algn="just"/>
                <a:r>
                  <a:rPr lang="en-US" dirty="0"/>
                  <a:t>This would be the </a:t>
                </a:r>
                <a:r>
                  <a:rPr lang="en-US" dirty="0">
                    <a:solidFill>
                      <a:srgbClr val="00B050"/>
                    </a:solidFill>
                  </a:rPr>
                  <a:t>left child</a:t>
                </a:r>
                <a:r>
                  <a:rPr lang="en-US" dirty="0"/>
                  <a:t>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dirty="0"/>
                  <a:t>, also a positive rational</a:t>
                </a:r>
              </a:p>
              <a:p>
                <a:pPr lvl="1" algn="just"/>
                <a:r>
                  <a:rPr lang="en-US" dirty="0">
                    <a:solidFill>
                      <a:schemeClr val="bg2"/>
                    </a:solidFill>
                  </a:rPr>
                  <a:t>If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  <m:r>
                      <a:rPr lang="en-US" b="0" i="0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</a:rPr>
                      <m:t>&gt;1</m:t>
                    </m:r>
                  </m:oMath>
                </a14:m>
                <a:r>
                  <a:rPr lang="en-US" dirty="0">
                    <a:solidFill>
                      <a:schemeClr val="bg2"/>
                    </a:solidFill>
                  </a:rPr>
                  <a:t> </a:t>
                </a:r>
                <a:r>
                  <a:rPr lang="en-US" dirty="0"/>
                  <a:t>and thus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b="0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dirty="0"/>
                  <a:t>:</a:t>
                </a:r>
              </a:p>
              <a:p>
                <a:pPr lvl="2" algn="just"/>
                <a:r>
                  <a:rPr lang="en-US" dirty="0"/>
                  <a:t>This would be the </a:t>
                </a:r>
                <a:r>
                  <a:rPr lang="en-US" dirty="0">
                    <a:solidFill>
                      <a:srgbClr val="FF0000"/>
                    </a:solidFill>
                  </a:rPr>
                  <a:t>right child </a:t>
                </a:r>
                <a:r>
                  <a:rPr lang="en-US" dirty="0"/>
                  <a:t>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en-US" dirty="0"/>
                  <a:t>, also a positive rational</a:t>
                </a:r>
              </a:p>
              <a:p>
                <a:pPr lvl="1" algn="just"/>
                <a:r>
                  <a:rPr lang="en-US" dirty="0"/>
                  <a:t>Since all non-root cases have a parent that is closer 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dirty="0"/>
                  <a:t>, repeatedly applying this logic will eventually reach the root</a:t>
                </a:r>
              </a:p>
              <a:p>
                <a:pPr lvl="2" algn="just"/>
                <a:r>
                  <a:rPr lang="en-US" dirty="0"/>
                  <a:t>Analyze most to the left, and most to the right branches</a:t>
                </a:r>
              </a:p>
              <a:p>
                <a:pPr lvl="2" algn="just"/>
                <a:r>
                  <a:rPr lang="en-US" dirty="0"/>
                  <a:t>Apply this logic for all intermediate node in the tree</a:t>
                </a:r>
              </a:p>
              <a:p>
                <a:pPr lvl="2" algn="just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3C392A9-277B-D42C-7DD7-0A54C2362F4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-124691" y="1205344"/>
                <a:ext cx="6306242" cy="3938156"/>
              </a:xfrm>
              <a:blipFill>
                <a:blip r:embed="rId3"/>
                <a:stretch>
                  <a:fillRect t="-322" r="-6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3 Marcador de número de diapositiva">
            <a:extLst>
              <a:ext uri="{FF2B5EF4-FFF2-40B4-BE49-F238E27FC236}">
                <a16:creationId xmlns:a16="http://schemas.microsoft.com/office/drawing/2014/main" id="{71A18266-567B-5D63-D902-AE6587AAC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8</a:t>
            </a:fld>
            <a:endParaRPr lang="pt-BR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18591EC-C0AC-B7E6-501E-30D5B00FB9CC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77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3200" dirty="0"/>
              <a:t>Proof sketch that Calkin-Wilf tree contains every positive rational</a:t>
            </a:r>
            <a:endParaRPr lang="en-US" dirty="0"/>
          </a:p>
        </p:txBody>
      </p:sp>
      <p:pic>
        <p:nvPicPr>
          <p:cNvPr id="2" name="Picture 1" descr="Calkin-Wilf tree">
            <a:extLst>
              <a:ext uri="{FF2B5EF4-FFF2-40B4-BE49-F238E27FC236}">
                <a16:creationId xmlns:a16="http://schemas.microsoft.com/office/drawing/2014/main" id="{DB14F4D5-C909-35E7-1D8E-6D1E8663A6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78010" y="1876500"/>
            <a:ext cx="3265990" cy="2061656"/>
          </a:xfrm>
          <a:prstGeom prst="rect">
            <a:avLst/>
          </a:prstGeom>
        </p:spPr>
      </p:pic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E78FBF05-8A86-C82F-BA13-9C6D39308857}"/>
              </a:ext>
            </a:extLst>
          </p:cNvPr>
          <p:cNvSpPr/>
          <p:nvPr/>
        </p:nvSpPr>
        <p:spPr>
          <a:xfrm rot="18988915">
            <a:off x="5455740" y="2410866"/>
            <a:ext cx="2419790" cy="529318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E59207B9-1DD4-63B0-A60E-D4624B967E39}"/>
              </a:ext>
            </a:extLst>
          </p:cNvPr>
          <p:cNvSpPr/>
          <p:nvPr/>
        </p:nvSpPr>
        <p:spPr>
          <a:xfrm rot="2464042">
            <a:off x="7121178" y="2321123"/>
            <a:ext cx="2406862" cy="62396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048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1850" y="1371600"/>
            <a:ext cx="2228850" cy="3001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Arrow Connector 7"/>
          <p:cNvCxnSpPr>
            <a:cxnSpLocks noChangeShapeType="1"/>
          </p:cNvCxnSpPr>
          <p:nvPr/>
        </p:nvCxnSpPr>
        <p:spPr bwMode="auto">
          <a:xfrm rot="5400000" flipH="1" flipV="1">
            <a:off x="3571875" y="1658541"/>
            <a:ext cx="285750" cy="228600"/>
          </a:xfrm>
          <a:prstGeom prst="straightConnector1">
            <a:avLst/>
          </a:prstGeom>
          <a:noFill/>
          <a:ln w="9525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Straight Arrow Connector 8"/>
          <p:cNvCxnSpPr>
            <a:cxnSpLocks noChangeShapeType="1"/>
          </p:cNvCxnSpPr>
          <p:nvPr/>
        </p:nvCxnSpPr>
        <p:spPr bwMode="auto">
          <a:xfrm rot="5400000" flipH="1" flipV="1">
            <a:off x="3914775" y="1658541"/>
            <a:ext cx="285750" cy="228600"/>
          </a:xfrm>
          <a:prstGeom prst="straightConnector1">
            <a:avLst/>
          </a:prstGeom>
          <a:noFill/>
          <a:ln w="9525">
            <a:solidFill>
              <a:srgbClr val="C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Straight Arrow Connector 9"/>
          <p:cNvCxnSpPr>
            <a:cxnSpLocks noChangeShapeType="1"/>
          </p:cNvCxnSpPr>
          <p:nvPr/>
        </p:nvCxnSpPr>
        <p:spPr bwMode="auto">
          <a:xfrm rot="5400000" flipH="1" flipV="1">
            <a:off x="4314825" y="1658541"/>
            <a:ext cx="285750" cy="228600"/>
          </a:xfrm>
          <a:prstGeom prst="straightConnector1">
            <a:avLst/>
          </a:prstGeom>
          <a:noFill/>
          <a:ln w="9525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Straight Arrow Connector 10"/>
          <p:cNvCxnSpPr>
            <a:cxnSpLocks noChangeShapeType="1"/>
          </p:cNvCxnSpPr>
          <p:nvPr/>
        </p:nvCxnSpPr>
        <p:spPr bwMode="auto">
          <a:xfrm rot="5400000" flipH="1" flipV="1">
            <a:off x="4657725" y="1658541"/>
            <a:ext cx="285750" cy="228600"/>
          </a:xfrm>
          <a:prstGeom prst="straightConnector1">
            <a:avLst/>
          </a:prstGeom>
          <a:noFill/>
          <a:ln w="9525">
            <a:solidFill>
              <a:srgbClr val="C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Straight Arrow Connector 12"/>
          <p:cNvCxnSpPr>
            <a:cxnSpLocks noChangeShapeType="1"/>
          </p:cNvCxnSpPr>
          <p:nvPr/>
        </p:nvCxnSpPr>
        <p:spPr bwMode="auto">
          <a:xfrm rot="5400000" flipH="1" flipV="1">
            <a:off x="3533775" y="2191941"/>
            <a:ext cx="285750" cy="228600"/>
          </a:xfrm>
          <a:prstGeom prst="straightConnector1">
            <a:avLst/>
          </a:prstGeom>
          <a:noFill/>
          <a:ln w="9525">
            <a:solidFill>
              <a:srgbClr val="C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Straight Arrow Connector 13"/>
          <p:cNvCxnSpPr>
            <a:cxnSpLocks noChangeShapeType="1"/>
          </p:cNvCxnSpPr>
          <p:nvPr/>
        </p:nvCxnSpPr>
        <p:spPr bwMode="auto">
          <a:xfrm rot="5400000" flipH="1" flipV="1">
            <a:off x="3933825" y="2191941"/>
            <a:ext cx="285750" cy="228600"/>
          </a:xfrm>
          <a:prstGeom prst="straightConnector1">
            <a:avLst/>
          </a:prstGeom>
          <a:noFill/>
          <a:ln w="9525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Straight Arrow Connector 14"/>
          <p:cNvCxnSpPr>
            <a:cxnSpLocks noChangeShapeType="1"/>
          </p:cNvCxnSpPr>
          <p:nvPr/>
        </p:nvCxnSpPr>
        <p:spPr bwMode="auto">
          <a:xfrm rot="5400000" flipH="1" flipV="1">
            <a:off x="4276725" y="2191941"/>
            <a:ext cx="285750" cy="228600"/>
          </a:xfrm>
          <a:prstGeom prst="straightConnector1">
            <a:avLst/>
          </a:prstGeom>
          <a:noFill/>
          <a:ln w="9525">
            <a:solidFill>
              <a:srgbClr val="C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Straight Arrow Connector 15"/>
          <p:cNvCxnSpPr>
            <a:cxnSpLocks noChangeShapeType="1"/>
          </p:cNvCxnSpPr>
          <p:nvPr/>
        </p:nvCxnSpPr>
        <p:spPr bwMode="auto">
          <a:xfrm rot="5400000" flipH="1" flipV="1">
            <a:off x="3571875" y="2687241"/>
            <a:ext cx="285750" cy="228600"/>
          </a:xfrm>
          <a:prstGeom prst="straightConnector1">
            <a:avLst/>
          </a:prstGeom>
          <a:noFill/>
          <a:ln w="9525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Straight Arrow Connector 16"/>
          <p:cNvCxnSpPr>
            <a:cxnSpLocks noChangeShapeType="1"/>
          </p:cNvCxnSpPr>
          <p:nvPr/>
        </p:nvCxnSpPr>
        <p:spPr bwMode="auto">
          <a:xfrm rot="5400000" flipH="1" flipV="1">
            <a:off x="3914775" y="2687241"/>
            <a:ext cx="285750" cy="228600"/>
          </a:xfrm>
          <a:prstGeom prst="straightConnector1">
            <a:avLst/>
          </a:prstGeom>
          <a:noFill/>
          <a:ln w="9525">
            <a:solidFill>
              <a:srgbClr val="C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Straight Arrow Connector 19"/>
          <p:cNvCxnSpPr>
            <a:cxnSpLocks noChangeShapeType="1"/>
          </p:cNvCxnSpPr>
          <p:nvPr/>
        </p:nvCxnSpPr>
        <p:spPr bwMode="auto">
          <a:xfrm rot="5400000" flipH="1" flipV="1">
            <a:off x="3571875" y="3201591"/>
            <a:ext cx="285750" cy="228600"/>
          </a:xfrm>
          <a:prstGeom prst="straightConnector1">
            <a:avLst/>
          </a:prstGeom>
          <a:noFill/>
          <a:ln w="9525">
            <a:solidFill>
              <a:srgbClr val="C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Curved Connector 27"/>
          <p:cNvCxnSpPr>
            <a:cxnSpLocks noChangeShapeType="1"/>
          </p:cNvCxnSpPr>
          <p:nvPr/>
        </p:nvCxnSpPr>
        <p:spPr bwMode="auto">
          <a:xfrm rot="10800000" flipH="1" flipV="1">
            <a:off x="3457575" y="1400175"/>
            <a:ext cx="28575" cy="628650"/>
          </a:xfrm>
          <a:prstGeom prst="curvedConnector3">
            <a:avLst>
              <a:gd name="adj1" fmla="val -606060"/>
            </a:avLst>
          </a:prstGeom>
          <a:noFill/>
          <a:ln w="9525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Curved Connector 33"/>
          <p:cNvCxnSpPr>
            <a:cxnSpLocks noChangeShapeType="1"/>
          </p:cNvCxnSpPr>
          <p:nvPr/>
        </p:nvCxnSpPr>
        <p:spPr bwMode="auto">
          <a:xfrm rot="5400000" flipH="1" flipV="1">
            <a:off x="4086226" y="1143001"/>
            <a:ext cx="2381" cy="342900"/>
          </a:xfrm>
          <a:prstGeom prst="curvedConnector3">
            <a:avLst>
              <a:gd name="adj1" fmla="val 14395468"/>
            </a:avLst>
          </a:prstGeom>
          <a:noFill/>
          <a:ln w="9525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" name="Curved Connector 37"/>
          <p:cNvCxnSpPr>
            <a:cxnSpLocks noChangeShapeType="1"/>
          </p:cNvCxnSpPr>
          <p:nvPr/>
        </p:nvCxnSpPr>
        <p:spPr bwMode="auto">
          <a:xfrm rot="10800000" flipV="1">
            <a:off x="3486150" y="2543175"/>
            <a:ext cx="1191" cy="514350"/>
          </a:xfrm>
          <a:prstGeom prst="curvedConnector3">
            <a:avLst>
              <a:gd name="adj1" fmla="val 14395468"/>
            </a:avLst>
          </a:prstGeom>
          <a:noFill/>
          <a:ln w="9525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Curved Connector 38"/>
          <p:cNvCxnSpPr>
            <a:cxnSpLocks noChangeShapeType="1"/>
          </p:cNvCxnSpPr>
          <p:nvPr/>
        </p:nvCxnSpPr>
        <p:spPr bwMode="auto">
          <a:xfrm rot="5400000" flipH="1" flipV="1">
            <a:off x="4800005" y="1143596"/>
            <a:ext cx="1191" cy="342900"/>
          </a:xfrm>
          <a:prstGeom prst="curvedConnector3">
            <a:avLst>
              <a:gd name="adj1" fmla="val 14395468"/>
            </a:avLst>
          </a:prstGeom>
          <a:noFill/>
          <a:ln w="9525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" name="Content Placeholder 2"/>
          <p:cNvSpPr txBox="1">
            <a:spLocks/>
          </p:cNvSpPr>
          <p:nvPr/>
        </p:nvSpPr>
        <p:spPr bwMode="auto">
          <a:xfrm>
            <a:off x="1600200" y="4457700"/>
            <a:ext cx="64579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  <a:buClr>
                <a:srgbClr val="0046AA"/>
              </a:buClr>
              <a:buFont typeface="Wingdings" charset="2"/>
              <a:buNone/>
            </a:pPr>
            <a:r>
              <a:rPr lang="en-US" altLang="x-none" sz="1800" dirty="0">
                <a:latin typeface="Trebuchet MS" charset="0"/>
                <a:ea typeface="Osaka" charset="-128"/>
              </a:rPr>
              <a:t>This yields the sequence 1/1, 1/2, 2/1, 3/1, 1/3, …, so the set of rational numbers is countable.  ❏</a:t>
            </a:r>
          </a:p>
        </p:txBody>
      </p:sp>
      <p:cxnSp>
        <p:nvCxnSpPr>
          <p:cNvPr id="41" name="Curved Connector 40"/>
          <p:cNvCxnSpPr>
            <a:cxnSpLocks noChangeShapeType="1"/>
          </p:cNvCxnSpPr>
          <p:nvPr/>
        </p:nvCxnSpPr>
        <p:spPr bwMode="auto">
          <a:xfrm rot="10800000" flipV="1">
            <a:off x="3457575" y="3581400"/>
            <a:ext cx="1191" cy="514350"/>
          </a:xfrm>
          <a:prstGeom prst="curvedConnector3">
            <a:avLst>
              <a:gd name="adj1" fmla="val 14395468"/>
            </a:avLst>
          </a:prstGeom>
          <a:noFill/>
          <a:ln w="9525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1CBB9C5C-51FF-7A79-C526-B9B12F856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9</a:t>
            </a:fld>
            <a:endParaRPr lang="pt-BR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299FAF1-74DA-351B-FDE2-B2B8DC53E50E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85000"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x-none" sz="3200" dirty="0"/>
              <a:t>Another way to show the </a:t>
            </a:r>
            <a:r>
              <a:rPr lang="en-US" altLang="x-none" sz="3200" dirty="0" err="1"/>
              <a:t>rationals</a:t>
            </a:r>
            <a:r>
              <a:rPr lang="en-US" altLang="x-none" sz="3200" dirty="0"/>
              <a:t> are countable</a:t>
            </a:r>
            <a:endParaRPr lang="en-US" dirty="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A714242F-0CE0-B400-F4CA-9E829EC1857A}"/>
              </a:ext>
            </a:extLst>
          </p:cNvPr>
          <p:cNvGrpSpPr/>
          <p:nvPr/>
        </p:nvGrpSpPr>
        <p:grpSpPr>
          <a:xfrm>
            <a:off x="3430819" y="1292890"/>
            <a:ext cx="1648259" cy="2497775"/>
            <a:chOff x="3430819" y="1292890"/>
            <a:chExt cx="1648259" cy="2497775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3ACAA463-52C4-5CED-F9B2-02181019F563}"/>
                </a:ext>
              </a:extLst>
            </p:cNvPr>
            <p:cNvSpPr/>
            <p:nvPr/>
          </p:nvSpPr>
          <p:spPr>
            <a:xfrm>
              <a:off x="3432635" y="1313260"/>
              <a:ext cx="224964" cy="415787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A2C25182-7C4C-125E-556F-C83FA0819518}"/>
                </a:ext>
              </a:extLst>
            </p:cNvPr>
            <p:cNvSpPr/>
            <p:nvPr/>
          </p:nvSpPr>
          <p:spPr>
            <a:xfrm>
              <a:off x="3790081" y="1313260"/>
              <a:ext cx="224964" cy="415787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8CD42CD3-5ED4-BAC9-D07A-BAD16EA507C0}"/>
                </a:ext>
              </a:extLst>
            </p:cNvPr>
            <p:cNvSpPr/>
            <p:nvPr/>
          </p:nvSpPr>
          <p:spPr>
            <a:xfrm>
              <a:off x="4140932" y="1313260"/>
              <a:ext cx="224964" cy="415787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9AF18B7A-7F82-75F8-9892-AAAFBD892F0C}"/>
                </a:ext>
              </a:extLst>
            </p:cNvPr>
            <p:cNvSpPr/>
            <p:nvPr/>
          </p:nvSpPr>
          <p:spPr>
            <a:xfrm>
              <a:off x="4484662" y="1306581"/>
              <a:ext cx="224964" cy="415787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427C21DB-23DD-F09E-EDC4-343AF435C416}"/>
                </a:ext>
              </a:extLst>
            </p:cNvPr>
            <p:cNvSpPr/>
            <p:nvPr/>
          </p:nvSpPr>
          <p:spPr>
            <a:xfrm>
              <a:off x="4854114" y="1292890"/>
              <a:ext cx="224964" cy="415787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BB469B40-63EB-0B3D-BA0C-549ACF9E3736}"/>
                </a:ext>
              </a:extLst>
            </p:cNvPr>
            <p:cNvSpPr/>
            <p:nvPr/>
          </p:nvSpPr>
          <p:spPr>
            <a:xfrm>
              <a:off x="3436511" y="1803710"/>
              <a:ext cx="224964" cy="415787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250A7C7C-F4DD-5385-CE54-1FECAEBD58A1}"/>
                </a:ext>
              </a:extLst>
            </p:cNvPr>
            <p:cNvSpPr/>
            <p:nvPr/>
          </p:nvSpPr>
          <p:spPr>
            <a:xfrm>
              <a:off x="4131087" y="1797032"/>
              <a:ext cx="224964" cy="415787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C647C377-FEE7-5E83-F1F8-31D12B9234F3}"/>
                </a:ext>
              </a:extLst>
            </p:cNvPr>
            <p:cNvSpPr/>
            <p:nvPr/>
          </p:nvSpPr>
          <p:spPr>
            <a:xfrm>
              <a:off x="3794183" y="2297180"/>
              <a:ext cx="224964" cy="415787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89A00540-8CB4-602D-995D-7D849071D9E6}"/>
                </a:ext>
              </a:extLst>
            </p:cNvPr>
            <p:cNvSpPr/>
            <p:nvPr/>
          </p:nvSpPr>
          <p:spPr>
            <a:xfrm>
              <a:off x="3432004" y="2341003"/>
              <a:ext cx="224964" cy="415787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1670EB3D-5DD0-594C-DA73-CF63C6051563}"/>
                </a:ext>
              </a:extLst>
            </p:cNvPr>
            <p:cNvSpPr/>
            <p:nvPr/>
          </p:nvSpPr>
          <p:spPr>
            <a:xfrm>
              <a:off x="3430819" y="2848407"/>
              <a:ext cx="224964" cy="415787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FA3C9D83-7DE1-F512-032A-8ABD3FF299D7}"/>
                </a:ext>
              </a:extLst>
            </p:cNvPr>
            <p:cNvSpPr/>
            <p:nvPr/>
          </p:nvSpPr>
          <p:spPr>
            <a:xfrm>
              <a:off x="3433591" y="3374878"/>
              <a:ext cx="224964" cy="415787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</p:bldLst>
  </p:timing>
</p:sld>
</file>

<file path=ppt/theme/theme1.xml><?xml version="1.0" encoding="utf-8"?>
<a:theme xmlns:a="http://schemas.openxmlformats.org/drawingml/2006/main" name="Brilho">
  <a:themeElements>
    <a:clrScheme name="Executivo">
      <a:dk1>
        <a:srgbClr val="000000"/>
      </a:dk1>
      <a:lt1>
        <a:srgbClr val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3261</TotalTime>
  <Words>1318</Words>
  <Application>Microsoft Macintosh PowerPoint</Application>
  <PresentationFormat>On-screen Show (16:9)</PresentationFormat>
  <Paragraphs>195</Paragraphs>
  <Slides>12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Cambria Math</vt:lpstr>
      <vt:lpstr>Trebuchet MS</vt:lpstr>
      <vt:lpstr>Wingdings</vt:lpstr>
      <vt:lpstr>Brilho</vt:lpstr>
      <vt:lpstr>CS 441: Infinite Cardinalities</vt:lpstr>
      <vt:lpstr>Today's topics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Is the set of real numbers countable?</vt:lpstr>
      <vt:lpstr>Proof (continued)</vt:lpstr>
      <vt:lpstr>Final thoughts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Leveraging Unlabeled Data for Sketch-based Understanding</dc:title>
  <dc:creator>Fernando</dc:creator>
  <cp:lastModifiedBy>Nils Ever Murrugarra Llerena</cp:lastModifiedBy>
  <cp:revision>400</cp:revision>
  <cp:lastPrinted>2024-10-22T21:06:12Z</cp:lastPrinted>
  <dcterms:created xsi:type="dcterms:W3CDTF">2011-07-05T14:46:51Z</dcterms:created>
  <dcterms:modified xsi:type="dcterms:W3CDTF">2024-10-22T21:06:21Z</dcterms:modified>
</cp:coreProperties>
</file>