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589" r:id="rId2"/>
    <p:sldId id="615" r:id="rId3"/>
    <p:sldId id="424" r:id="rId4"/>
    <p:sldId id="431" r:id="rId5"/>
    <p:sldId id="425" r:id="rId6"/>
    <p:sldId id="430" r:id="rId7"/>
    <p:sldId id="426" r:id="rId8"/>
    <p:sldId id="427" r:id="rId9"/>
    <p:sldId id="428" r:id="rId10"/>
    <p:sldId id="432" r:id="rId11"/>
    <p:sldId id="433" r:id="rId12"/>
    <p:sldId id="436" r:id="rId13"/>
    <p:sldId id="437" r:id="rId14"/>
    <p:sldId id="622" r:id="rId15"/>
    <p:sldId id="354" r:id="rId16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82754"/>
  </p:normalViewPr>
  <p:slideViewPr>
    <p:cSldViewPr snapToGrid="0">
      <p:cViewPr varScale="1">
        <p:scale>
          <a:sx n="154" d="100"/>
          <a:sy n="154" d="100"/>
        </p:scale>
        <p:origin x="2248" y="200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Intuitively, the set of functions whose growth is bounded above by g’s, ignoring constant multiples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616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Intuitively, the set of functions whose growth is bounded above by g’s, ignoring constant multiples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647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our hardware gets 10x better, most everything will be 1/10 the time, just need the trend.</a:t>
            </a:r>
          </a:p>
          <a:p>
            <a:r>
              <a:rPr lang="en-US" dirty="0"/>
              <a:t>On the other hand, growth rates tell us something fundamental about an algorithm that better hardware can’t fix forever.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4230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algorithms, this means executing multiple routines has the growth rate of the highest among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983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we say big-O when we mean big-Theta, especially in computing. Say what you mean!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B119-B258-0548-88D8-891D177F859A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3185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Submit Problem 2 on Top Hat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CFFB7DC-1838-0D4A-BA19-DCEAC2BC0481}" type="slidenum">
              <a:rPr lang="en-US" altLang="x-none" sz="1200"/>
              <a:pPr/>
              <a:t>14</a:t>
            </a:fld>
            <a:endParaRPr lang="en-US" altLang="x-non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Growth Rates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2E3E-318E-20D6-30B8-C188E854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rates of growth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DE2B42-3553-66B8-E5C4-272E55EC0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763059"/>
            <a:ext cx="4286250" cy="4365625"/>
          </a:xfrm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ACEF7E6C-0216-987E-E178-C4864E64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728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C064-3220-BE7C-1AEE-66A817B1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rates of combined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D608E-B069-8CF3-EA7D-717FBBD73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0"/>
                <a:ext cx="8229599" cy="3429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2"/>
                    </a:solidFill>
                  </a:rPr>
                  <a:t>Theorem</a:t>
                </a:r>
                <a:r>
                  <a:rPr lang="en-US" b="1" dirty="0"/>
                  <a:t>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other words, the sum of two functions has a growth rate equal to the </a:t>
                </a:r>
                <a:r>
                  <a:rPr lang="en-US" dirty="0">
                    <a:solidFill>
                      <a:srgbClr val="FF0000"/>
                    </a:solidFill>
                  </a:rPr>
                  <a:t>max</a:t>
                </a:r>
                <a:r>
                  <a:rPr lang="en-US" dirty="0"/>
                  <a:t> of their individual growth rates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Examples:</a:t>
                </a:r>
              </a:p>
              <a:p>
                <a:pPr lvl="1" indent="-257175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 indent="-257175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this is a generalization of the previous theorem regarding polynomials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D608E-B069-8CF3-EA7D-717FBBD73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0"/>
                <a:ext cx="8229599" cy="3429000"/>
              </a:xfrm>
              <a:blipFill>
                <a:blip r:embed="rId3"/>
                <a:stretch>
                  <a:fillRect l="-617" r="-309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BBAE6E9-6976-9C3E-FE80-B3567330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4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C064-3220-BE7C-1AEE-66A817B1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rates of combined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D608E-B069-8CF3-EA7D-717FBBD73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0"/>
                <a:ext cx="8229600" cy="3657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2"/>
                    </a:solidFill>
                  </a:rPr>
                  <a:t>Theorem</a:t>
                </a:r>
                <a:r>
                  <a:rPr lang="en-US" b="1" dirty="0"/>
                  <a:t>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other words, the product of two functions has a growth rate equal to the </a:t>
                </a:r>
                <a:r>
                  <a:rPr lang="en-US" dirty="0">
                    <a:solidFill>
                      <a:srgbClr val="FF0000"/>
                    </a:solidFill>
                  </a:rPr>
                  <a:t>product</a:t>
                </a:r>
                <a:r>
                  <a:rPr lang="en-US" dirty="0"/>
                  <a:t> of their individual growth rates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Examples:</a:t>
                </a:r>
              </a:p>
              <a:p>
                <a:pPr lvl="1" indent="-257175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 indent="-257175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especially useful for analyzing nested loops in algorithm analysis</a:t>
                </a:r>
              </a:p>
              <a:p>
                <a:pPr lvl="1" indent="-257175"/>
                <a:r>
                  <a:rPr lang="en-US" dirty="0"/>
                  <a:t>As we’ll see next time!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D608E-B069-8CF3-EA7D-717FBBD73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0"/>
                <a:ext cx="8229600" cy="3657600"/>
              </a:xfrm>
              <a:blipFill>
                <a:blip r:embed="rId2"/>
                <a:stretch>
                  <a:fillRect l="-617" t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A9135FF-91FC-9489-8ABE-012388B3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8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0"/>
                <a:ext cx="8229599" cy="37719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chemeClr val="bg2"/>
                    </a:solidFill>
                  </a:rPr>
                  <a:t>Definition</a:t>
                </a:r>
                <a:r>
                  <a:rPr lang="en-US" b="1" i="1" dirty="0"/>
                  <a:t>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functions from the set of integers (or real numbers) to the set of real numbers.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there are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indent="-257175"/>
                <a:r>
                  <a:rPr lang="en-US" dirty="0"/>
                  <a:t>If big-O represents an asymptotic </a:t>
                </a:r>
                <a:r>
                  <a:rPr lang="en-US" dirty="0">
                    <a:solidFill>
                      <a:srgbClr val="00B050"/>
                    </a:solidFill>
                  </a:rPr>
                  <a:t>upper bound</a:t>
                </a:r>
                <a:r>
                  <a:rPr lang="en-US" dirty="0"/>
                  <a:t>, big-Omega represents an asymptotic </a:t>
                </a:r>
                <a:r>
                  <a:rPr lang="en-US" dirty="0">
                    <a:solidFill>
                      <a:srgbClr val="FF0000"/>
                    </a:solidFill>
                  </a:rPr>
                  <a:t>lower bound</a:t>
                </a:r>
              </a:p>
              <a:p>
                <a:pPr lvl="1" indent="-257175"/>
                <a:r>
                  <a:rPr lang="en-US" dirty="0"/>
                  <a:t>(Asymptotic = at scale,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increases toward infinity)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Examples:</a:t>
                </a: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2" indent="-257175"/>
                <a:r>
                  <a:rPr lang="en-US" dirty="0"/>
                  <a:t>In addition to being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…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we say it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 indent="-257175"/>
                <a:r>
                  <a:rPr lang="en-US" dirty="0"/>
                  <a:t>“Big theta”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0"/>
                <a:ext cx="8229599" cy="3771900"/>
              </a:xfrm>
              <a:blipFill>
                <a:blip r:embed="rId3"/>
                <a:stretch>
                  <a:fillRect l="-617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F950F1A-7344-347D-2A2F-B077091A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CCE164-D94B-1C56-64FD-D07E8917AC0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Related notations to big-O</a:t>
            </a:r>
          </a:p>
        </p:txBody>
      </p:sp>
    </p:spTree>
    <p:extLst>
      <p:ext uri="{BB962C8B-B14F-4D97-AF65-F5344CB8AC3E}">
        <p14:creationId xmlns:p14="http://schemas.microsoft.com/office/powerpoint/2010/main" val="5886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293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b="1" dirty="0"/>
              <a:t>On Top Hat</a:t>
            </a:r>
            <a:endParaRPr lang="en-US" altLang="x-none" i="1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5DBB9F0-010A-614E-DF01-B781A60A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199" y="1058834"/>
            <a:ext cx="8229599" cy="3543300"/>
          </a:xfrm>
        </p:spPr>
        <p:txBody>
          <a:bodyPr/>
          <a:lstStyle/>
          <a:p>
            <a:r>
              <a:rPr lang="en-US" altLang="x-none" dirty="0">
                <a:solidFill>
                  <a:schemeClr val="bg2"/>
                </a:solidFill>
              </a:rPr>
              <a:t>Growth rates </a:t>
            </a:r>
            <a:r>
              <a:rPr lang="en-US" altLang="x-none" dirty="0"/>
              <a:t>are commonly expressed using big-O and related notations</a:t>
            </a:r>
          </a:p>
          <a:p>
            <a:endParaRPr lang="en-US" altLang="x-none" dirty="0"/>
          </a:p>
          <a:p>
            <a:r>
              <a:rPr lang="en-US" altLang="x-none" dirty="0"/>
              <a:t>These notations were not developed for computing, but fit well for algorithm analysis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Next time:</a:t>
            </a:r>
          </a:p>
          <a:p>
            <a:pPr lvl="1"/>
            <a:r>
              <a:rPr lang="en-US" altLang="x-none" dirty="0"/>
              <a:t>Algorithm analysis (Section 3.3)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A04EFE6-6907-5806-89FE-5C1CF587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0C9B-15E4-2A72-5221-45F9D10CEE2F}"/>
              </a:ext>
            </a:extLst>
          </p:cNvPr>
          <p:cNvSpPr txBox="1">
            <a:spLocks/>
          </p:cNvSpPr>
          <p:nvPr/>
        </p:nvSpPr>
        <p:spPr>
          <a:xfrm>
            <a:off x="457200" y="1197132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dirty="0"/>
              <a:t>Growth rates of functions</a:t>
            </a:r>
          </a:p>
          <a:p>
            <a:pPr lvl="1"/>
            <a:r>
              <a:rPr lang="en-US" altLang="x-none" dirty="0"/>
              <a:t>Big-O notation and its relation to CS</a:t>
            </a:r>
          </a:p>
          <a:p>
            <a:pPr lvl="1"/>
            <a:r>
              <a:rPr lang="en-US" altLang="x-none" dirty="0"/>
              <a:t>Growth rates of combined functions</a:t>
            </a:r>
          </a:p>
          <a:p>
            <a:pPr lvl="1"/>
            <a:r>
              <a:rPr lang="en-US" altLang="x-none" dirty="0"/>
              <a:t>Big-Omega and Big-Theta notations</a:t>
            </a:r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70016"/>
                <a:ext cx="8337665" cy="39433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chemeClr val="bg2"/>
                    </a:solidFill>
                  </a:rPr>
                  <a:t>Definition</a:t>
                </a:r>
                <a:r>
                  <a:rPr lang="en-US" b="1" i="1" dirty="0"/>
                  <a:t>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functions from the set of integers (or real numbers) to the set of real numbers.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there are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witnesses</a:t>
                </a:r>
                <a:r>
                  <a:rPr lang="en-US" dirty="0"/>
                  <a:t> which prove the relationship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a set of functions: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2"/>
                    </a:solidFill>
                  </a:rPr>
                  <a:t>Examples</a:t>
                </a:r>
                <a:r>
                  <a:rPr lang="en-US" b="1" dirty="0"/>
                  <a:t>:</a:t>
                </a: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because of witnesses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because of witnesses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+5≤4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1CC7D-6FB7-59C7-90EC-5168AE74E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70016"/>
                <a:ext cx="8337665" cy="3943350"/>
              </a:xfrm>
              <a:blipFill>
                <a:blip r:embed="rId3"/>
                <a:stretch>
                  <a:fillRect l="-609" r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3189ADC-109F-0601-12DF-A53B8E88482F}"/>
              </a:ext>
            </a:extLst>
          </p:cNvPr>
          <p:cNvSpPr txBox="1"/>
          <p:nvPr/>
        </p:nvSpPr>
        <p:spPr>
          <a:xfrm>
            <a:off x="4572000" y="344458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When considering positive values only, we will often drop the absolute value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B4B3770F-2AE3-2084-F501-9919C9B0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6372EB-DF28-DB4B-C94A-B849605E761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Let’s define this “big-O notation” that you’ve probably heard of (and maybe used)</a:t>
            </a:r>
          </a:p>
        </p:txBody>
      </p:sp>
    </p:spTree>
    <p:extLst>
      <p:ext uri="{BB962C8B-B14F-4D97-AF65-F5344CB8AC3E}">
        <p14:creationId xmlns:p14="http://schemas.microsoft.com/office/powerpoint/2010/main" val="13578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8237BB-B9B6-48B9-0E17-73E96C3C8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1946" y="661483"/>
            <a:ext cx="4057650" cy="427551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E50CAF-FCAD-E9EE-0A17-BC4DE176F7ED}"/>
              </a:ext>
            </a:extLst>
          </p:cNvPr>
          <p:cNvSpPr/>
          <p:nvPr/>
        </p:nvSpPr>
        <p:spPr bwMode="auto">
          <a:xfrm>
            <a:off x="4793846" y="2194560"/>
            <a:ext cx="571500" cy="1085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DACFE9C9-F37B-0026-642A-9D212AC0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A65AB96B-219C-7A92-CA63-8DF6F711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29171"/>
              </p:ext>
            </p:extLst>
          </p:nvPr>
        </p:nvGraphicFramePr>
        <p:xfrm>
          <a:off x="5774575" y="1346969"/>
          <a:ext cx="2581275" cy="66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53800" progId="Equation.DSMT4">
                  <p:embed/>
                </p:oleObj>
              </mc:Choice>
              <mc:Fallback>
                <p:oleObj name="Equation" r:id="rId4" imgW="990360" imgH="253800" progId="Equation.DSMT4">
                  <p:embed/>
                  <p:pic>
                    <p:nvPicPr>
                      <p:cNvPr id="8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4575" y="1346969"/>
                        <a:ext cx="2581275" cy="661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DE8937-32E0-B78C-DF31-173CE4F63430}"/>
              </a:ext>
            </a:extLst>
          </p:cNvPr>
          <p:cNvSpPr txBox="1"/>
          <p:nvPr/>
        </p:nvSpPr>
        <p:spPr>
          <a:xfrm>
            <a:off x="5423448" y="3018800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part of the graph f(x) that satisfies f(x)&lt; C g(x) is shown in color.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2A6EE9-16AF-2066-5943-22066A081DBE}"/>
              </a:ext>
            </a:extLst>
          </p:cNvPr>
          <p:cNvSpPr/>
          <p:nvPr/>
        </p:nvSpPr>
        <p:spPr>
          <a:xfrm rot="18948331">
            <a:off x="2219384" y="1681722"/>
            <a:ext cx="2669506" cy="7180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86E7-4CE5-14FA-EABB-95D5B82F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 to computing?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02298-9BD1-3BC5-1A64-32EBD4F99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This notation </a:t>
                </a:r>
                <a:r>
                  <a:rPr lang="en-US" dirty="0">
                    <a:solidFill>
                      <a:srgbClr val="FF0000"/>
                    </a:solidFill>
                  </a:rPr>
                  <a:t>predates</a:t>
                </a:r>
                <a:r>
                  <a:rPr lang="en-US" dirty="0"/>
                  <a:t> its use in computer science by ~70 years!</a:t>
                </a:r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Consider the intuition behind the math: “The growth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bounded above by some multiple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.”</a:t>
                </a:r>
              </a:p>
              <a:p>
                <a:pPr lvl="1" indent="-257175"/>
                <a:r>
                  <a:rPr lang="en-US" dirty="0"/>
                  <a:t>What does this tell us,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describes an algorithm’s </a:t>
                </a:r>
                <a:r>
                  <a:rPr lang="en-US" dirty="0">
                    <a:solidFill>
                      <a:srgbClr val="FF0000"/>
                    </a:solidFill>
                  </a:rPr>
                  <a:t>cost</a:t>
                </a:r>
                <a:r>
                  <a:rPr lang="en-US" dirty="0"/>
                  <a:t> to solve an instance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Big-O notation </a:t>
                </a:r>
                <a:r>
                  <a:rPr lang="en-US" dirty="0"/>
                  <a:t>is used in algorithm analysis to group algorithms together</a:t>
                </a:r>
              </a:p>
              <a:p>
                <a:pPr lvl="1"/>
                <a:r>
                  <a:rPr lang="en-US" dirty="0"/>
                  <a:t>Simple growth rate is more important than exact runtime</a:t>
                </a:r>
              </a:p>
              <a:p>
                <a:pPr lvl="1"/>
                <a:r>
                  <a:rPr lang="en-US" dirty="0"/>
                  <a:t>Algorithm analysis describes how algorithms </a:t>
                </a:r>
                <a:r>
                  <a:rPr lang="en-US" dirty="0">
                    <a:solidFill>
                      <a:srgbClr val="FF0000"/>
                    </a:solidFill>
                  </a:rPr>
                  <a:t>scale</a:t>
                </a:r>
                <a:r>
                  <a:rPr lang="en-US" dirty="0"/>
                  <a:t> to larger and larger problem instances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02298-9BD1-3BC5-1A64-32EBD4F99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2EA287D-56EE-CDA3-7387-2274B857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7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D8F88-C221-6119-A292-E24DAA898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there are infinite witnesses</a:t>
                </a:r>
              </a:p>
              <a:p>
                <a:pPr lvl="1" indent="-257175"/>
                <a:r>
                  <a:rPr lang="en-US" dirty="0"/>
                  <a:t>e.g.,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works, then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also works</a:t>
                </a:r>
              </a:p>
              <a:p>
                <a:pPr lvl="1" indent="-257175"/>
                <a:r>
                  <a:rPr lang="en-US" dirty="0"/>
                  <a:t>but, we only need to identify one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to prove the relationship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Simple key idea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Round up</a:t>
                </a:r>
              </a:p>
              <a:p>
                <a:pPr lvl="1"/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“round up” each term to a multiple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+2≤2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</a:rPr>
                  <a:t>In general</a:t>
                </a:r>
                <a:r>
                  <a:rPr lang="en-US" dirty="0"/>
                  <a:t>: Pick a threshold where it is easy to calculate an upper bound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D8F88-C221-6119-A292-E24DAA898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62684D6-B6EC-C1AC-C7ED-CFF639A0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7863EC-B4A9-F791-4F60-DC9D714FA37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How to find witnesses to prove a big-O relationship</a:t>
            </a:r>
          </a:p>
        </p:txBody>
      </p:sp>
    </p:spTree>
    <p:extLst>
      <p:ext uri="{BB962C8B-B14F-4D97-AF65-F5344CB8AC3E}">
        <p14:creationId xmlns:p14="http://schemas.microsoft.com/office/powerpoint/2010/main" val="5402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22E0A-67BC-196D-9ED3-3B0A6727F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28452"/>
                <a:ext cx="8229599" cy="38290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fact, yes!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but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…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However, it is most useful to state the </a:t>
                </a:r>
                <a:r>
                  <a:rPr lang="en-US" dirty="0">
                    <a:solidFill>
                      <a:srgbClr val="FF0000"/>
                    </a:solidFill>
                  </a:rPr>
                  <a:t>most specific </a:t>
                </a:r>
                <a:r>
                  <a:rPr lang="en-US" dirty="0"/>
                  <a:t>or descriptive relationship that you can prove</a:t>
                </a:r>
              </a:p>
              <a:p>
                <a:pPr lvl="1"/>
                <a:r>
                  <a:rPr lang="en-US" dirty="0"/>
                  <a:t>Multiplicative constants can be anything and are generally left out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 indent="-257175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proper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so stating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in the former also implies it is in the latter, but not vice-versa</a:t>
                </a:r>
              </a:p>
              <a:p>
                <a:pPr lvl="1" indent="-257175"/>
                <a:r>
                  <a:rPr lang="en-US" dirty="0"/>
                  <a:t>If we know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then stating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leaves out information unnecessarily</a:t>
                </a:r>
              </a:p>
              <a:p>
                <a:pPr lvl="1" indent="-257175"/>
                <a:r>
                  <a:rPr lang="en-US" dirty="0"/>
                  <a:t>Nobody cares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unless you really can’t prove something more specific!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22E0A-67BC-196D-9ED3-3B0A6727F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28452"/>
                <a:ext cx="8229599" cy="3829050"/>
              </a:xfrm>
              <a:blipFill>
                <a:blip r:embed="rId2"/>
                <a:stretch>
                  <a:fillRect l="-617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728BE83-08A5-84B9-3F48-6C66B796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8ADBAF5-7476-8B74-F83E-B92E5321E6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00050"/>
                <a:ext cx="82296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rmAutofit fontScale="850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None/>
                  <a:defRPr sz="30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dirty="0"/>
                  <a:t>But wait, doesn’t this mean that any greater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would also work?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8ADBAF5-7476-8B74-F83E-B92E5321E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0050"/>
                <a:ext cx="8229600" cy="742950"/>
              </a:xfrm>
              <a:prstGeom prst="rect">
                <a:avLst/>
              </a:prstGeom>
              <a:blipFill>
                <a:blip r:embed="rId3"/>
                <a:stretch>
                  <a:fillRect l="-1389" t="-16667" b="-1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5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154A38-D999-254A-AA96-27F50EA117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see by </a:t>
                </a:r>
                <a:r>
                  <a:rPr lang="en-US" dirty="0">
                    <a:solidFill>
                      <a:schemeClr val="bg2"/>
                    </a:solidFill>
                  </a:rPr>
                  <a:t>example</a:t>
                </a:r>
                <a:r>
                  <a:rPr lang="en-US" dirty="0"/>
                  <a:t>: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 indent="-257175"/>
                <a:r>
                  <a:rPr lang="en-US" dirty="0"/>
                  <a:t>We need to prove that there is no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that satisfy the constraints. Let’s use contradiction.</a:t>
                </a:r>
              </a:p>
              <a:p>
                <a:pPr lvl="1" indent="-257175"/>
                <a:r>
                  <a:rPr lang="en-US" dirty="0"/>
                  <a:t>Suppose 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 indent="-257175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can divide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 indent="-257175"/>
                <a:r>
                  <a:rPr lang="en-US" dirty="0"/>
                  <a:t>However, we </a:t>
                </a:r>
                <a:r>
                  <a:rPr lang="en-US" dirty="0">
                    <a:solidFill>
                      <a:srgbClr val="FF0000"/>
                    </a:solidFill>
                  </a:rPr>
                  <a:t>cannot pick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that satisfies this</a:t>
                </a:r>
                <a:r>
                  <a:rPr lang="en-US" dirty="0"/>
                  <a:t>, since there is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that is greater than any (arbitrarily large) integer</a:t>
                </a:r>
              </a:p>
              <a:p>
                <a:pPr lvl="1" indent="-257175"/>
                <a:r>
                  <a:rPr lang="en-US" dirty="0"/>
                  <a:t>This contradiction proves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do not exist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has a strictly smaller rate of growth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154A38-D999-254A-AA96-27F50EA117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56A7668-28B3-4E2A-4474-82B18821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8004A1-6314-3369-3C3B-B812FBEDF60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How do we know when we can’t use a smaller bound?</a:t>
            </a:r>
          </a:p>
        </p:txBody>
      </p:sp>
    </p:spTree>
    <p:extLst>
      <p:ext uri="{BB962C8B-B14F-4D97-AF65-F5344CB8AC3E}">
        <p14:creationId xmlns:p14="http://schemas.microsoft.com/office/powerpoint/2010/main" val="22000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9FD390-B5FA-930D-0F56-737AE672A1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43000"/>
                <a:ext cx="8229599" cy="37719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bg2"/>
                    </a:solidFill>
                  </a:rPr>
                  <a:t>Theorem</a:t>
                </a:r>
                <a:r>
                  <a:rPr lang="en-US" b="1" dirty="0"/>
                  <a:t>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real number. 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 indent="-257175"/>
                <a:r>
                  <a:rPr lang="en-US" dirty="0"/>
                  <a:t>In other words,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-degree polynomial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 indent="-257175"/>
                <a:r>
                  <a:rPr lang="en-US" dirty="0"/>
                  <a:t>See §3.2.3 for a proof</a:t>
                </a:r>
              </a:p>
              <a:p>
                <a:pPr lvl="1" indent="-257175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means that we can calculate growth rates </a:t>
                </a:r>
                <a:r>
                  <a:rPr lang="en-US" dirty="0">
                    <a:solidFill>
                      <a:srgbClr val="FF0000"/>
                    </a:solidFill>
                  </a:rPr>
                  <a:t>without</a:t>
                </a:r>
                <a:r>
                  <a:rPr lang="en-US" dirty="0"/>
                  <a:t> explicitly finding witnesses</a:t>
                </a:r>
              </a:p>
              <a:p>
                <a:pPr lvl="1"/>
                <a:r>
                  <a:rPr lang="en-US" dirty="0"/>
                  <a:t>Drop lower-order terms: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Drop multiplicative constants: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informal approach matches our goals with algorithm analysis</a:t>
                </a:r>
              </a:p>
              <a:p>
                <a:pPr lvl="1" indent="-257175"/>
                <a:r>
                  <a:rPr lang="en-US" dirty="0"/>
                  <a:t>Highest-order term will dominate at scale</a:t>
                </a:r>
              </a:p>
              <a:p>
                <a:pPr lvl="1" indent="-257175"/>
                <a:r>
                  <a:rPr lang="en-US" dirty="0"/>
                  <a:t>Multiplicative constants are equivalent to hardware choice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9FD390-B5FA-930D-0F56-737AE672A1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43000"/>
                <a:ext cx="8229599" cy="3771900"/>
              </a:xfrm>
              <a:blipFill>
                <a:blip r:embed="rId2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A095C4F-4200-3E9B-11DF-DE800935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71A218-EC3F-1BCA-44D8-D4991DE1711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A heuristic for growth rates of polynomials: Drop multiplicative constants and lower-order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1358</Words>
  <Application>Microsoft Macintosh PowerPoint</Application>
  <PresentationFormat>On-screen Show (16:9)</PresentationFormat>
  <Paragraphs>146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Comic Neue</vt:lpstr>
      <vt:lpstr>Brilho</vt:lpstr>
      <vt:lpstr>Equation</vt:lpstr>
      <vt:lpstr>CS 441: Growth Rates</vt:lpstr>
      <vt:lpstr>Today's topics</vt:lpstr>
      <vt:lpstr>PowerPoint Presentation</vt:lpstr>
      <vt:lpstr>PowerPoint Presentation</vt:lpstr>
      <vt:lpstr>Why does this matter to computing?</vt:lpstr>
      <vt:lpstr>PowerPoint Presentation</vt:lpstr>
      <vt:lpstr>PowerPoint Presentation</vt:lpstr>
      <vt:lpstr>PowerPoint Presentation</vt:lpstr>
      <vt:lpstr>PowerPoint Presentation</vt:lpstr>
      <vt:lpstr>Common rates of growth</vt:lpstr>
      <vt:lpstr>Growth rates of combined functions</vt:lpstr>
      <vt:lpstr>Growth rates of combined functions</vt:lpstr>
      <vt:lpstr>PowerPoint Presentation</vt:lpstr>
      <vt:lpstr>In-class exercises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458</cp:revision>
  <cp:lastPrinted>2025-03-10T17:49:26Z</cp:lastPrinted>
  <dcterms:created xsi:type="dcterms:W3CDTF">2011-07-05T14:46:51Z</dcterms:created>
  <dcterms:modified xsi:type="dcterms:W3CDTF">2025-03-10T17:49:28Z</dcterms:modified>
</cp:coreProperties>
</file>