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589" r:id="rId2"/>
    <p:sldId id="615" r:id="rId3"/>
    <p:sldId id="415" r:id="rId4"/>
    <p:sldId id="619" r:id="rId5"/>
    <p:sldId id="470" r:id="rId6"/>
    <p:sldId id="620" r:id="rId7"/>
    <p:sldId id="472" r:id="rId8"/>
    <p:sldId id="408" r:id="rId9"/>
    <p:sldId id="473" r:id="rId10"/>
    <p:sldId id="474" r:id="rId11"/>
    <p:sldId id="621" r:id="rId12"/>
    <p:sldId id="622" r:id="rId13"/>
    <p:sldId id="623" r:id="rId14"/>
    <p:sldId id="624" r:id="rId15"/>
    <p:sldId id="628" r:id="rId16"/>
    <p:sldId id="625" r:id="rId17"/>
    <p:sldId id="627" r:id="rId18"/>
    <p:sldId id="480" r:id="rId19"/>
    <p:sldId id="478" r:id="rId20"/>
    <p:sldId id="616" r:id="rId2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68486"/>
  </p:normalViewPr>
  <p:slideViewPr>
    <p:cSldViewPr snapToGrid="0">
      <p:cViewPr varScale="1">
        <p:scale>
          <a:sx n="126" d="100"/>
          <a:sy n="126" d="100"/>
        </p:scale>
        <p:origin x="3576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78BBB-1712-4A4C-4817-92CFA62D8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70BD9-6D8D-BD96-BFD0-BFD15A423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FDB67-3F02-FA62-9276-D41390D0F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368B6-681F-0E16-9D44-ABE6F35575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74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84ACE-E05E-B615-0458-9F4BD7637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59107-4C32-28FB-4C62-FCAC6C9CD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7FAF1-862D-D046-7631-3B3602440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E0B73-1298-5241-AAAF-36EBEC8CF0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03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phi(n) = (p-1) (q-1)</a:t>
            </a:r>
          </a:p>
          <a:p>
            <a:endParaRPr lang="en-US" dirty="0"/>
          </a:p>
          <a:p>
            <a:r>
              <a:rPr lang="en-US" dirty="0"/>
              <a:t>Given public key (n, e) and with p and q, you can compute d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46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Ask who can see a problem with this scheme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9D7421-8F40-FE40-8548-C9FAA1D96D27}" type="slidenum">
              <a:rPr lang="en-US" altLang="x-none" sz="1200"/>
              <a:pPr/>
              <a:t>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that, if any digit is erased, we can figure it out using the check digit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www.dcode.fr</a:t>
            </a:r>
            <a:r>
              <a:rPr lang="en-US" dirty="0"/>
              <a:t>/</a:t>
            </a:r>
            <a:r>
              <a:rPr lang="en-US" dirty="0" err="1"/>
              <a:t>luhn</a:t>
            </a:r>
            <a:r>
              <a:rPr lang="en-US" dirty="0"/>
              <a:t>-algorithm</a:t>
            </a:r>
          </a:p>
          <a:p>
            <a:endParaRPr lang="en-US" dirty="0"/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10-(57 mod 10)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10-7 =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34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In true Caesar cipher, s = 3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7B9ADC-9662-4140-8FF9-299CABDE9F41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Coprime? 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If </a:t>
            </a:r>
            <a:r>
              <a:rPr lang="en-US" sz="1200" i="1" dirty="0"/>
              <a:t>a</a:t>
            </a:r>
            <a:r>
              <a:rPr lang="en-US" sz="1200" dirty="0"/>
              <a:t> and </a:t>
            </a:r>
            <a:r>
              <a:rPr lang="en-US" sz="1200" i="1" dirty="0"/>
              <a:t>m</a:t>
            </a:r>
            <a:r>
              <a:rPr lang="en-US" sz="1200" dirty="0"/>
              <a:t> are coprime, then gcd(a, m) =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How can we ensure this?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Euclid algorithm</a:t>
            </a:r>
            <a:endParaRPr lang="en-US" dirty="0">
              <a:solidFill>
                <a:srgbClr val="FF0000"/>
              </a:solidFill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How can we do this?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Extended Euclid algorithm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9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r-m = n * k</a:t>
                </a:r>
              </a:p>
              <a:p>
                <a:r>
                  <a:rPr lang="en-US" dirty="0"/>
                  <a:t>r  = n*k + m</a:t>
                </a:r>
              </a:p>
              <a:p>
                <a:r>
                  <a:rPr lang="en-US" dirty="0"/>
                  <a:t>r = m (mod n)</a:t>
                </a:r>
              </a:p>
              <a:p>
                <a:endParaRPr lang="en-US" dirty="0"/>
              </a:p>
              <a:p>
                <a:r>
                  <a:rPr lang="en-US" dirty="0"/>
                  <a:t>Fermat Little Theorem and from book page 317</a:t>
                </a:r>
              </a:p>
              <a:p>
                <a:r>
                  <a:rPr lang="en-US" dirty="0"/>
                  <a:t>Assuming gcd(m, p) = gcd(m, q) = 1; m and p are </a:t>
                </a:r>
                <a:r>
                  <a:rPr lang="en-US" dirty="0" err="1"/>
                  <a:t>coprimes</a:t>
                </a:r>
                <a:r>
                  <a:rPr lang="en-US" dirty="0"/>
                  <a:t>, m and q are </a:t>
                </a:r>
                <a:r>
                  <a:rPr lang="en-US" dirty="0" err="1"/>
                  <a:t>coprimes</a:t>
                </a:r>
                <a:r>
                  <a:rPr lang="en-US" dirty="0"/>
                  <a:t> [slide 42 from congruences]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p)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q)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lang="en-US" dirty="0"/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aseline="0" dirty="0"/>
                  <a:t>	--- [You know]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</a:t>
                </a:r>
                <a:r>
                  <a:rPr lang="en-US" baseline="0" dirty="0"/>
                  <a:t> 1 (mod p)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                    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∗1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</a:t>
                </a:r>
                <a:r>
                  <a:rPr lang="en-US" baseline="0" dirty="0"/>
                  <a:t> m (mod p)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 = m (mod q) 	-- Following same idea</a:t>
                </a:r>
              </a:p>
              <a:p>
                <a:endParaRPr lang="en-US" dirty="0"/>
              </a:p>
              <a:p>
                <a:r>
                  <a:rPr lang="en-US" dirty="0"/>
                  <a:t>####</a:t>
                </a:r>
              </a:p>
              <a:p>
                <a:r>
                  <a:rPr lang="en-US" dirty="0"/>
                  <a:t>m is the message to encrypt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r-m = n * k</a:t>
                </a:r>
              </a:p>
              <a:p>
                <a:r>
                  <a:rPr lang="en-US" dirty="0"/>
                  <a:t>r  = n*k + m</a:t>
                </a:r>
              </a:p>
              <a:p>
                <a:r>
                  <a:rPr lang="en-US" dirty="0"/>
                  <a:t>r = m (mod n)</a:t>
                </a:r>
              </a:p>
              <a:p>
                <a:endParaRPr lang="en-US" dirty="0"/>
              </a:p>
              <a:p>
                <a:r>
                  <a:rPr lang="en-US" dirty="0"/>
                  <a:t>Fermat Little Theorem and from book page 317</a:t>
                </a:r>
              </a:p>
              <a:p>
                <a:r>
                  <a:rPr lang="en-US" dirty="0"/>
                  <a:t>Assuming </a:t>
                </a:r>
                <a:r>
                  <a:rPr lang="en-US" dirty="0" err="1"/>
                  <a:t>gcd</a:t>
                </a:r>
                <a:r>
                  <a:rPr lang="en-US" dirty="0"/>
                  <a:t>(m, p) = </a:t>
                </a:r>
                <a:r>
                  <a:rPr lang="en-US" dirty="0" err="1"/>
                  <a:t>gcd</a:t>
                </a:r>
                <a:r>
                  <a:rPr lang="en-US" dirty="0"/>
                  <a:t>(m, q) = 1; m and p are </a:t>
                </a:r>
                <a:r>
                  <a:rPr lang="en-US" dirty="0" err="1"/>
                  <a:t>coprimes</a:t>
                </a:r>
                <a:r>
                  <a:rPr lang="en-US" dirty="0"/>
                  <a:t>, m and q are </a:t>
                </a:r>
                <a:r>
                  <a:rPr lang="en-US" dirty="0" err="1"/>
                  <a:t>coprimes</a:t>
                </a:r>
                <a:r>
                  <a:rPr lang="en-US" dirty="0"/>
                  <a:t> [slide 42 from congruences]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𝑚^((𝑝−1) )</a:t>
                </a:r>
                <a:r>
                  <a:rPr lang="en-US" dirty="0"/>
                  <a:t> = 1 (mod p)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𝑚^((𝑞−1) )</a:t>
                </a:r>
                <a:r>
                  <a:rPr lang="en-US" dirty="0"/>
                  <a:t> = 1 (mod q)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lang="en-US" dirty="0"/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</a:t>
                </a:r>
                <a:r>
                  <a:rPr lang="en-US" b="0" i="0">
                    <a:latin typeface="Cambria Math" panose="02040503050406030204" pitchFamily="18" charset="0"/>
                  </a:rPr>
                  <a:t>𝑚^(𝑘(𝑝−1)(𝑞−1)+1)</a:t>
                </a:r>
                <a:r>
                  <a:rPr lang="en-US" dirty="0"/>
                  <a:t> = </a:t>
                </a:r>
                <a:r>
                  <a:rPr lang="en-US" b="0" i="0">
                    <a:latin typeface="Cambria Math" panose="02040503050406030204" pitchFamily="18" charset="0"/>
                  </a:rPr>
                  <a:t>〖𝑚∗𝑚〗^𝑘(𝑝−1)(𝑞−1) </a:t>
                </a:r>
                <a:r>
                  <a:rPr lang="en-US" baseline="0" dirty="0"/>
                  <a:t>	--- [You know] </a:t>
                </a:r>
                <a:r>
                  <a:rPr lang="en-US" b="0" i="0">
                    <a:latin typeface="Cambria Math" panose="02040503050406030204" pitchFamily="18" charset="0"/>
                  </a:rPr>
                  <a:t>𝑚^𝑘(𝑝−1) </a:t>
                </a:r>
                <a:r>
                  <a:rPr lang="en-US" dirty="0"/>
                  <a:t> =</a:t>
                </a:r>
                <a:r>
                  <a:rPr lang="en-US" baseline="0" dirty="0"/>
                  <a:t> 1 (mod p)</a:t>
                </a:r>
              </a:p>
              <a:p>
                <a:pPr marL="4572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r =                        = </a:t>
                </a:r>
                <a:r>
                  <a:rPr lang="en-US" b="0" i="0">
                    <a:latin typeface="Cambria Math" panose="02040503050406030204" pitchFamily="18" charset="0"/>
                  </a:rPr>
                  <a:t>𝑚∗1 (𝑚𝑜𝑑 𝑝)</a:t>
                </a:r>
                <a:r>
                  <a:rPr lang="en-US" dirty="0"/>
                  <a:t> =</a:t>
                </a:r>
                <a:r>
                  <a:rPr lang="en-US" baseline="0" dirty="0"/>
                  <a:t> m (mod p)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 = m (mod q) 	-- Following same idea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62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A9FB-6EFF-1A22-BE4C-5D2CAC7D4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0D8D3-61C2-3080-7269-864801DB9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F7989-8831-E894-C4C3-F2202B1C5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= m (mod p)</a:t>
            </a:r>
          </a:p>
          <a:p>
            <a:r>
              <a:rPr lang="en-US" dirty="0"/>
              <a:t>r = p*k + m</a:t>
            </a:r>
          </a:p>
          <a:p>
            <a:r>
              <a:rPr lang="en-US" dirty="0"/>
              <a:t>r – m = p*k</a:t>
            </a:r>
          </a:p>
          <a:p>
            <a:endParaRPr lang="en-US" dirty="0"/>
          </a:p>
          <a:p>
            <a:r>
              <a:rPr lang="en-US" dirty="0"/>
              <a:t>r = m (mod q)</a:t>
            </a:r>
          </a:p>
          <a:p>
            <a:r>
              <a:rPr lang="en-US" dirty="0"/>
              <a:t>r = q*k + m</a:t>
            </a:r>
          </a:p>
          <a:p>
            <a:r>
              <a:rPr lang="en-US" dirty="0"/>
              <a:t>r – m = q*k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m is not divisible by p??</a:t>
            </a:r>
          </a:p>
          <a:p>
            <a:endParaRPr lang="en-US" dirty="0"/>
          </a:p>
          <a:p>
            <a:r>
              <a:rPr lang="en-US" dirty="0"/>
              <a:t>Why m is not divisible by q??</a:t>
            </a:r>
          </a:p>
          <a:p>
            <a:endParaRPr lang="en-US" dirty="0"/>
          </a:p>
          <a:p>
            <a:r>
              <a:rPr lang="en-US" dirty="0"/>
              <a:t>m should be in the interval [0, n-1] ?? See online book Algorithm 8.3</a:t>
            </a:r>
          </a:p>
          <a:p>
            <a:endParaRPr lang="en-US" dirty="0"/>
          </a:p>
          <a:p>
            <a:r>
              <a:rPr lang="en-US" dirty="0"/>
              <a:t>m should be &lt; p and &lt;q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2AD5-8550-AAAD-D0DA-659737510C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98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81A76-F96B-358E-822A-F1E9556A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2D59A-EFCC-6F2B-FC22-7DD8FA184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44B81-566E-F5E5-7C2D-D3187B2F2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758C7-96AC-B1B4-25BA-1E72C3617F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18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1AF9B-5031-88AB-7D9A-C8C09D80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0E62F-3E82-0EF1-A11C-C59043414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93C9B-CD05-09F1-6FAF-3C7DC5563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mod(704^13, 2537)</a:t>
            </a:r>
          </a:p>
          <a:p>
            <a:endParaRPr lang="en-US" dirty="0"/>
          </a:p>
          <a:p>
            <a:r>
              <a:rPr lang="en-US" dirty="0"/>
              <a:t>mod(704^3, 2537) = 54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mod(704^13, 2537)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mod(704^3 * 704^3 * 704^3 * 704^3 * 704, 2537)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mod(54 ^ 4 * 704, 2537)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	mod(54 ^ 4, 2537) = 1569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mod(1569 * 704, 2537) = 981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########################################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mod(1115^13, 2537)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mod(1115^3, 2537) = 1908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mod(1115^13, 2537)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mod(1115^3 * 1115^3 * 1115^3 * 1115^3 * 1115, 2537)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mod(1908^4 * 1115, 2537)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	mod(1908^4, 2537) =1939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	mod(1939 * 1115, 2537) = 461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http://octave-</a:t>
            </a:r>
            <a:r>
              <a:rPr lang="en-US" dirty="0" err="1"/>
              <a:t>online.net</a:t>
            </a:r>
            <a:r>
              <a:rPr lang="en-US" dirty="0"/>
              <a:t>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9486C-E20F-E72B-D373-FFCCBEA0C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43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Applications of Number Theory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A76B4-3930-65BA-099B-0109CB83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5077"/>
            <a:ext cx="8229599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Symmetric-key</a:t>
            </a:r>
            <a:r>
              <a:rPr lang="en-US" dirty="0"/>
              <a:t> (or private-key, or secret-key) cryptography uses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key to encrypt and decrypt</a:t>
            </a:r>
          </a:p>
          <a:p>
            <a:pPr lvl="1"/>
            <a:r>
              <a:rPr lang="en-US" dirty="0"/>
              <a:t>The ability to encrypt is the same as the ability to decrypt</a:t>
            </a:r>
          </a:p>
          <a:p>
            <a:pPr lvl="1"/>
            <a:r>
              <a:rPr lang="en-US" dirty="0"/>
              <a:t>This means </a:t>
            </a:r>
            <a:r>
              <a:rPr lang="en-US" dirty="0">
                <a:solidFill>
                  <a:srgbClr val="00B050"/>
                </a:solidFill>
              </a:rPr>
              <a:t>we need to share a key </a:t>
            </a:r>
            <a:r>
              <a:rPr lang="en-US" dirty="0"/>
              <a:t>with each other party we want to communicate with!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Public-key cryptography</a:t>
            </a:r>
            <a:r>
              <a:rPr lang="en-US" dirty="0"/>
              <a:t>: The encryption and decryption key are distinct</a:t>
            </a:r>
          </a:p>
          <a:p>
            <a:pPr lvl="1"/>
            <a:r>
              <a:rPr lang="en-US" dirty="0"/>
              <a:t>The two keys are </a:t>
            </a:r>
            <a:r>
              <a:rPr lang="en-US" dirty="0">
                <a:solidFill>
                  <a:srgbClr val="FF0000"/>
                </a:solidFill>
              </a:rPr>
              <a:t>paired</a:t>
            </a:r>
            <a:r>
              <a:rPr lang="en-US" dirty="0"/>
              <a:t>, but the decryption key is hard to get from the encryption key</a:t>
            </a:r>
          </a:p>
          <a:p>
            <a:pPr lvl="1"/>
            <a:r>
              <a:rPr lang="en-US" dirty="0"/>
              <a:t>I can generate a key pair, </a:t>
            </a:r>
            <a:r>
              <a:rPr lang="en-US" b="1" dirty="0"/>
              <a:t>keep the decryption key</a:t>
            </a:r>
            <a:r>
              <a:rPr lang="en-US" dirty="0"/>
              <a:t>, and </a:t>
            </a:r>
            <a:r>
              <a:rPr lang="en-US" b="1" dirty="0"/>
              <a:t>distribute the encryption key</a:t>
            </a:r>
            <a:r>
              <a:rPr lang="en-US" dirty="0"/>
              <a:t> to multiple parties!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814D10-EAEB-4F01-25C1-4CE9C225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4196D6-E2C0-9F32-F4CE-829FDF1093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These ciphers, including modern block ciphers, are examples of secret-key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D0CE-70D0-36F9-1778-4CBE5933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RSA cryptosystem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3DF82-6430-20C6-075B-3F79C19D0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generate an RSA key pair:</a:t>
                </a:r>
              </a:p>
              <a:p>
                <a:pPr lvl="1"/>
                <a:r>
                  <a:rPr lang="en-US" dirty="0"/>
                  <a:t>Choose two primes,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count of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are coprime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such that is coprime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How can we ensure this?</a:t>
                </a:r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How can we do this?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and be the </a:t>
                </a:r>
                <a:r>
                  <a:rPr lang="en-US" dirty="0">
                    <a:solidFill>
                      <a:srgbClr val="00B050"/>
                    </a:solidFill>
                  </a:rPr>
                  <a:t>public key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chemeClr val="accent3"/>
                    </a:solidFill>
                  </a:rPr>
                  <a:t>private key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use an RSA key pair:</a:t>
                </a:r>
              </a:p>
              <a:p>
                <a:pPr lvl="1"/>
                <a:r>
                  <a:rPr lang="en-US" dirty="0"/>
                  <a:t>Encrypt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B050"/>
                    </a:solidFill>
                  </a:rPr>
                  <a:t>public key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Decrypt a ciphertext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3DF82-6430-20C6-075B-3F79C19D0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F758D6-2AAD-E0FF-32DA-78DC272F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6BA3FF-F90C-6EED-82FB-4D402C81F76C}"/>
              </a:ext>
            </a:extLst>
          </p:cNvPr>
          <p:cNvSpPr/>
          <p:nvPr/>
        </p:nvSpPr>
        <p:spPr>
          <a:xfrm>
            <a:off x="4729942" y="2688128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C61761-2DFE-F936-C52D-E6006E89CE3E}"/>
              </a:ext>
            </a:extLst>
          </p:cNvPr>
          <p:cNvSpPr/>
          <p:nvPr/>
        </p:nvSpPr>
        <p:spPr>
          <a:xfrm>
            <a:off x="4031673" y="1773728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62B8D5-31AE-9A4D-0825-9752A6DA94AE}"/>
              </a:ext>
            </a:extLst>
          </p:cNvPr>
          <p:cNvSpPr/>
          <p:nvPr/>
        </p:nvSpPr>
        <p:spPr>
          <a:xfrm>
            <a:off x="5140036" y="4685261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59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872CD-DB30-5A4B-DFAF-F4C1A42FA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Why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Recall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</a:t>
                </a:r>
                <a:r>
                  <a:rPr lang="en-US" dirty="0">
                    <a:solidFill>
                      <a:srgbClr val="00B050"/>
                    </a:solidFill>
                  </a:rPr>
                  <a:t>Fermat’s Little Theorem</a:t>
                </a:r>
                <a:r>
                  <a:rPr lang="en-US" dirty="0"/>
                  <a:t>, 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distinct and both prime, they are coprime</a:t>
                </a:r>
              </a:p>
              <a:p>
                <a:pPr lvl="1"/>
                <a:r>
                  <a:rPr lang="en-US" dirty="0">
                    <a:solidFill>
                      <a:schemeClr val="bg2"/>
                    </a:solidFill>
                  </a:rPr>
                  <a:t>Lemma: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coprime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Good practice proof!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872CD-DB30-5A4B-DFAF-F4C1A42FA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FC43127-C024-45A0-DFCF-D44D5A8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988BB1-2C45-96DB-6E1A-7CBF5084A89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Why does RSA decryption work?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413B639-E6D1-F0DF-5173-97030F06561F}"/>
              </a:ext>
            </a:extLst>
          </p:cNvPr>
          <p:cNvSpPr/>
          <p:nvPr/>
        </p:nvSpPr>
        <p:spPr>
          <a:xfrm>
            <a:off x="3449782" y="1374717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664AA-F2D5-5153-722B-7C29C31DB884}"/>
              </a:ext>
            </a:extLst>
          </p:cNvPr>
          <p:cNvSpPr/>
          <p:nvPr/>
        </p:nvSpPr>
        <p:spPr>
          <a:xfrm>
            <a:off x="5185066" y="1374717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7A2CF4-7AE9-C4B8-205C-02CEDE2E59B1}"/>
              </a:ext>
            </a:extLst>
          </p:cNvPr>
          <p:cNvSpPr/>
          <p:nvPr/>
        </p:nvSpPr>
        <p:spPr>
          <a:xfrm>
            <a:off x="1208116" y="1817371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843061-7840-6DFE-E301-094411FA81BE}"/>
              </a:ext>
            </a:extLst>
          </p:cNvPr>
          <p:cNvSpPr/>
          <p:nvPr/>
        </p:nvSpPr>
        <p:spPr>
          <a:xfrm>
            <a:off x="1208116" y="2173663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7F6C6-CF0A-6C8F-3202-46F914B7A69B}"/>
              </a:ext>
            </a:extLst>
          </p:cNvPr>
          <p:cNvSpPr txBox="1"/>
          <p:nvPr/>
        </p:nvSpPr>
        <p:spPr>
          <a:xfrm>
            <a:off x="7757466" y="2105074"/>
            <a:ext cx="128617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Let’s assume for now. We will dive more later</a:t>
            </a:r>
          </a:p>
        </p:txBody>
      </p:sp>
    </p:spTree>
    <p:extLst>
      <p:ext uri="{BB962C8B-B14F-4D97-AF65-F5344CB8AC3E}">
        <p14:creationId xmlns:p14="http://schemas.microsoft.com/office/powerpoint/2010/main" val="42782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367B4-A0A2-EB0F-C6CD-8CB6FCCA5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1D97E-A971-014A-949D-45F836184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By </a:t>
                </a:r>
                <a:r>
                  <a:rPr lang="en-US" dirty="0">
                    <a:solidFill>
                      <a:srgbClr val="00B050"/>
                    </a:solidFill>
                  </a:rPr>
                  <a:t>Fermat’s Little Theorem</a:t>
                </a:r>
                <a:r>
                  <a:rPr lang="en-US" dirty="0"/>
                  <a:t>, 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Let’s assume* gcd(m, p) = 1 and gcd(</a:t>
                </a:r>
                <a:r>
                  <a:rPr lang="en-US" dirty="0" err="1"/>
                  <a:t>m,q</a:t>
                </a:r>
                <a:r>
                  <a:rPr lang="en-US" dirty="0"/>
                  <a:t>) = 1. m and p are </a:t>
                </a:r>
                <a:r>
                  <a:rPr lang="en-US" dirty="0" err="1"/>
                  <a:t>coprimes</a:t>
                </a:r>
                <a:r>
                  <a:rPr lang="en-US" dirty="0"/>
                  <a:t>; m and q are </a:t>
                </a:r>
                <a:r>
                  <a:rPr lang="en-US" dirty="0" err="1"/>
                  <a:t>coprimes</a:t>
                </a:r>
                <a:r>
                  <a:rPr lang="en-US" dirty="0"/>
                  <a:t> [See slide 41 from congruences]</a:t>
                </a:r>
              </a:p>
              <a:p>
                <a:pPr lvl="1"/>
                <a:r>
                  <a:rPr lang="en-US" dirty="0"/>
                  <a:t>Since p is prime, and m is not divisible by p [ gcd(m, p) = 1]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p)</a:t>
                </a:r>
              </a:p>
              <a:p>
                <a:pPr lvl="1"/>
                <a:r>
                  <a:rPr lang="en-US" dirty="0"/>
                  <a:t>Since q is prime, and m is not divisible by q [ gcd(m, q) = 1]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= 1 (mod q)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588645" lvl="1" indent="0">
                  <a:buNone/>
                </a:pPr>
                <a:r>
                  <a:rPr lang="en-US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88645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588645" lvl="1" indent="0">
                  <a:buNone/>
                </a:pPr>
                <a:r>
                  <a:rPr lang="en-US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∗1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marL="588645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1D97E-A971-014A-949D-45F836184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BE2957D-CF07-85B0-E2DC-6C9D9DBB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A65C8A-FCD0-ECF0-DCDB-3BF9816235F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Why does RSA decryption work?: Fermat’s Little Theorem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4A59B1-81D2-9A48-4BC8-255ED27CD1F6}"/>
              </a:ext>
            </a:extLst>
          </p:cNvPr>
          <p:cNvSpPr/>
          <p:nvPr/>
        </p:nvSpPr>
        <p:spPr>
          <a:xfrm>
            <a:off x="329911" y="1594543"/>
            <a:ext cx="254577" cy="254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29A92-18CC-63A6-6BEB-6E6D600DCCE9}"/>
              </a:ext>
            </a:extLst>
          </p:cNvPr>
          <p:cNvSpPr txBox="1"/>
          <p:nvPr/>
        </p:nvSpPr>
        <p:spPr>
          <a:xfrm>
            <a:off x="6123878" y="3420130"/>
            <a:ext cx="202952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m is the message to encrypt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A9506-4E50-7C34-B9C3-1294106A3001}"/>
              </a:ext>
            </a:extLst>
          </p:cNvPr>
          <p:cNvSpPr txBox="1"/>
          <p:nvPr/>
        </p:nvSpPr>
        <p:spPr>
          <a:xfrm>
            <a:off x="5594630" y="4802957"/>
            <a:ext cx="354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Which mostly holds, except in rare cases</a:t>
            </a:r>
          </a:p>
        </p:txBody>
      </p:sp>
    </p:spTree>
    <p:extLst>
      <p:ext uri="{BB962C8B-B14F-4D97-AF65-F5344CB8AC3E}">
        <p14:creationId xmlns:p14="http://schemas.microsoft.com/office/powerpoint/2010/main" val="412968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4C99-E6AD-00DB-68A8-46230297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0B4F24-1C7F-57AE-CDB0-9DDCD0BA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572AD0-444A-8415-D249-50DDBE598C2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RSA Encryption: Example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7951AE-AE35-9A5F-8E52-43A0E244B88E}"/>
              </a:ext>
            </a:extLst>
          </p:cNvPr>
          <p:cNvSpPr txBox="1">
            <a:spLocks/>
          </p:cNvSpPr>
          <p:nvPr/>
        </p:nvSpPr>
        <p:spPr>
          <a:xfrm>
            <a:off x="457200" y="1104646"/>
            <a:ext cx="6553200" cy="375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indent="0" algn="just">
              <a:spcBef>
                <a:spcPts val="0"/>
              </a:spcBef>
              <a:buNone/>
            </a:pPr>
            <a:r>
              <a:rPr lang="en-US" dirty="0"/>
              <a:t>To encrypt a message using RSA using a key (</a:t>
            </a:r>
            <a:r>
              <a:rPr lang="en-US" i="1" dirty="0" err="1"/>
              <a:t>n</a:t>
            </a:r>
            <a:r>
              <a:rPr lang="en-US" dirty="0" err="1"/>
              <a:t>,</a:t>
            </a:r>
            <a:r>
              <a:rPr lang="en-US" i="1" dirty="0" err="1"/>
              <a:t>e</a:t>
            </a:r>
            <a:r>
              <a:rPr lang="en-US" dirty="0"/>
              <a:t>) :</a:t>
            </a:r>
          </a:p>
          <a:p>
            <a:pPr lvl="1" indent="-457200" algn="just">
              <a:spcBef>
                <a:spcPts val="0"/>
              </a:spcBef>
              <a:buClr>
                <a:srgbClr val="04617B"/>
              </a:buClr>
              <a:buFont typeface="+mj-lt"/>
              <a:buAutoNum type="romanLcPeriod"/>
            </a:pPr>
            <a:r>
              <a:rPr lang="en-US" sz="1800" dirty="0">
                <a:latin typeface="+mn-lt"/>
              </a:rPr>
              <a:t>Translate the plaintext message </a:t>
            </a:r>
            <a:r>
              <a:rPr lang="en-US" sz="1800" i="1" dirty="0">
                <a:latin typeface="+mn-lt"/>
              </a:rPr>
              <a:t>M</a:t>
            </a:r>
            <a:r>
              <a:rPr lang="en-US" sz="1800" dirty="0">
                <a:latin typeface="+mn-lt"/>
              </a:rPr>
              <a:t> into sequences of two-digit integers representing the letters.  Use </a:t>
            </a:r>
            <a:r>
              <a:rPr lang="en-US" sz="1800" dirty="0">
                <a:latin typeface="+mn-lt"/>
                <a:ea typeface="Cambria Math" pitchFamily="18" charset="0"/>
              </a:rPr>
              <a:t>00</a:t>
            </a:r>
            <a:r>
              <a:rPr lang="en-US" sz="1800" dirty="0">
                <a:latin typeface="+mn-lt"/>
              </a:rPr>
              <a:t> for A, </a:t>
            </a:r>
            <a:r>
              <a:rPr lang="en-US" sz="1800" dirty="0">
                <a:latin typeface="+mn-lt"/>
                <a:ea typeface="Cambria Math" pitchFamily="18" charset="0"/>
              </a:rPr>
              <a:t>01</a:t>
            </a:r>
            <a:r>
              <a:rPr lang="en-US" sz="1800" dirty="0">
                <a:latin typeface="+mn-lt"/>
              </a:rPr>
              <a:t> for B, etc.</a:t>
            </a:r>
          </a:p>
          <a:p>
            <a:pPr lvl="1" indent="-457200" algn="just">
              <a:spcBef>
                <a:spcPts val="0"/>
              </a:spcBef>
              <a:buClr>
                <a:srgbClr val="04617B"/>
              </a:buClr>
              <a:buFont typeface="+mj-lt"/>
              <a:buAutoNum type="romanLcPeriod"/>
            </a:pPr>
            <a:r>
              <a:rPr lang="en-US" sz="1800" dirty="0">
                <a:latin typeface="+mn-lt"/>
              </a:rPr>
              <a:t>Concatenate the two-digit integers into strings of digits. </a:t>
            </a:r>
          </a:p>
          <a:p>
            <a:pPr lvl="1" indent="-457200" algn="just">
              <a:spcBef>
                <a:spcPts val="0"/>
              </a:spcBef>
              <a:buClr>
                <a:srgbClr val="04617B"/>
              </a:buClr>
              <a:buFont typeface="+mj-lt"/>
              <a:buAutoNum type="romanLcPeriod"/>
            </a:pPr>
            <a:r>
              <a:rPr lang="en-US" sz="1800" dirty="0">
                <a:latin typeface="+mn-lt"/>
              </a:rPr>
              <a:t>Divide this string into equally sized blocks of </a:t>
            </a:r>
            <a:r>
              <a:rPr lang="en-US" sz="1800" dirty="0">
                <a:latin typeface="+mn-lt"/>
                <a:ea typeface="Cambria Math" pitchFamily="18" charset="0"/>
              </a:rPr>
              <a:t>2</a:t>
            </a:r>
            <a:r>
              <a:rPr lang="en-US" sz="1800" i="1" dirty="0">
                <a:latin typeface="+mn-lt"/>
              </a:rPr>
              <a:t>N</a:t>
            </a:r>
            <a:r>
              <a:rPr lang="en-US" sz="1800" dirty="0">
                <a:latin typeface="+mn-lt"/>
              </a:rPr>
              <a:t> digits where </a:t>
            </a:r>
            <a:r>
              <a:rPr lang="en-US" sz="1800" dirty="0">
                <a:latin typeface="+mn-lt"/>
                <a:ea typeface="Cambria Math" pitchFamily="18" charset="0"/>
              </a:rPr>
              <a:t>2</a:t>
            </a:r>
            <a:r>
              <a:rPr lang="en-US" sz="1800" i="1" dirty="0">
                <a:latin typeface="+mn-lt"/>
              </a:rPr>
              <a:t>N</a:t>
            </a:r>
            <a:r>
              <a:rPr lang="en-US" sz="1800" dirty="0">
                <a:latin typeface="+mn-lt"/>
              </a:rPr>
              <a:t> is the largest even number 2525…25 with 2N digits that does not exceed n.</a:t>
            </a:r>
          </a:p>
          <a:p>
            <a:pPr lvl="1" indent="-457200" algn="just">
              <a:spcBef>
                <a:spcPts val="0"/>
              </a:spcBef>
              <a:buClr>
                <a:srgbClr val="04617B"/>
              </a:buClr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</a:rPr>
              <a:t>The plaintext message M is now a sequence of  integers m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, m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, …, m</a:t>
            </a:r>
            <a:r>
              <a:rPr lang="en-US" sz="1800" baseline="-25000" dirty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IN" sz="1800" dirty="0">
              <a:solidFill>
                <a:schemeClr val="tx1"/>
              </a:solidFill>
            </a:endParaRPr>
          </a:p>
          <a:p>
            <a:pPr lvl="1" indent="-457200" algn="just">
              <a:spcBef>
                <a:spcPts val="0"/>
              </a:spcBef>
              <a:buClr>
                <a:srgbClr val="04617B"/>
              </a:buClr>
              <a:buFont typeface="+mj-lt"/>
              <a:buAutoNum type="romanLcPeriod"/>
            </a:pPr>
            <a:r>
              <a:rPr lang="en-US" sz="1800" dirty="0">
                <a:solidFill>
                  <a:schemeClr val="tx1"/>
                </a:solidFill>
              </a:rPr>
              <a:t>Each block  (an integer) is encrypted using the function </a:t>
            </a:r>
            <a:r>
              <a:rPr lang="en-US" sz="1800" i="1" dirty="0">
                <a:solidFill>
                  <a:schemeClr val="tx1"/>
                </a:solidFill>
                <a:ea typeface="Cambria Math"/>
              </a:rPr>
              <a:t>C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 = M</a:t>
            </a:r>
            <a:r>
              <a:rPr lang="en-US" sz="1800" baseline="30000" dirty="0">
                <a:solidFill>
                  <a:schemeClr val="tx1"/>
                </a:solidFill>
                <a:ea typeface="Cambria Math"/>
              </a:rPr>
              <a:t>e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 </a:t>
            </a:r>
            <a:r>
              <a:rPr lang="en-US" sz="1800" b="1" dirty="0">
                <a:solidFill>
                  <a:schemeClr val="tx1"/>
                </a:solidFill>
                <a:ea typeface="Cambria Math"/>
              </a:rPr>
              <a:t>mod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 n.</a:t>
            </a:r>
            <a:endParaRPr lang="en-IN" sz="1800" dirty="0">
              <a:solidFill>
                <a:schemeClr val="tx1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4617B"/>
              </a:buClr>
              <a:buNone/>
            </a:pPr>
            <a:endParaRPr lang="en-IN" sz="1800" dirty="0">
              <a:latin typeface="+mn-lt"/>
            </a:endParaRPr>
          </a:p>
        </p:txBody>
      </p:sp>
      <p:pic>
        <p:nvPicPr>
          <p:cNvPr id="1026" name="Picture 2" descr="Example ">
            <a:extLst>
              <a:ext uri="{FF2B5EF4-FFF2-40B4-BE49-F238E27FC236}">
                <a16:creationId xmlns:a16="http://schemas.microsoft.com/office/drawing/2014/main" id="{116ECA46-3A34-BC58-728F-2A90D0D9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05359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940C14-E46B-B215-92AC-6314991CD04F}"/>
              </a:ext>
            </a:extLst>
          </p:cNvPr>
          <p:cNvSpPr txBox="1"/>
          <p:nvPr/>
        </p:nvSpPr>
        <p:spPr>
          <a:xfrm>
            <a:off x="7765923" y="48357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McGraw Hill</a:t>
            </a:r>
          </a:p>
        </p:txBody>
      </p:sp>
    </p:spTree>
    <p:extLst>
      <p:ext uri="{BB962C8B-B14F-4D97-AF65-F5344CB8AC3E}">
        <p14:creationId xmlns:p14="http://schemas.microsoft.com/office/powerpoint/2010/main" val="146293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0CEF3-8188-90DA-5A38-B0360B45E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9492482-FACC-347D-05F7-D211009C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10D498-C9BC-6304-4BA0-43EB5EB22EE3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RSA Encryption: Example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E370E13-1A0D-389F-493C-51D23780193E}"/>
              </a:ext>
            </a:extLst>
          </p:cNvPr>
          <p:cNvSpPr txBox="1">
            <a:spLocks/>
          </p:cNvSpPr>
          <p:nvPr/>
        </p:nvSpPr>
        <p:spPr>
          <a:xfrm>
            <a:off x="457200" y="1369246"/>
            <a:ext cx="8229600" cy="12926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bg2"/>
                </a:solidFill>
              </a:rPr>
              <a:t>Example</a:t>
            </a:r>
            <a:r>
              <a:rPr lang="en-US" sz="1800" dirty="0">
                <a:solidFill>
                  <a:schemeClr val="bg2"/>
                </a:solidFill>
              </a:rPr>
              <a:t>: </a:t>
            </a:r>
            <a:r>
              <a:rPr lang="en-US" sz="1800" dirty="0"/>
              <a:t>Encrypt the message </a:t>
            </a:r>
            <a:r>
              <a:rPr lang="en-US" sz="1800" dirty="0">
                <a:solidFill>
                  <a:srgbClr val="00B050"/>
                </a:solidFill>
              </a:rPr>
              <a:t>HELP</a:t>
            </a:r>
            <a:r>
              <a:rPr lang="en-US" sz="1800" dirty="0"/>
              <a:t> using the RSA cryptosystem with key (n = </a:t>
            </a:r>
            <a:r>
              <a:rPr lang="en-US" sz="1800" dirty="0">
                <a:ea typeface="Cambria Math" pitchFamily="18" charset="0"/>
              </a:rPr>
              <a:t>2537</a:t>
            </a:r>
            <a:r>
              <a:rPr lang="en-US" sz="1800" dirty="0"/>
              <a:t>,e = </a:t>
            </a:r>
            <a:r>
              <a:rPr lang="en-US" sz="1800" dirty="0">
                <a:ea typeface="Cambria Math" pitchFamily="18" charset="0"/>
              </a:rPr>
              <a:t>13</a:t>
            </a:r>
            <a:r>
              <a:rPr lang="en-US" sz="1800" dirty="0"/>
              <a:t>). </a:t>
            </a:r>
          </a:p>
          <a:p>
            <a:pPr marL="627750" lvl="1" indent="-285750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mbria Math" pitchFamily="18" charset="0"/>
              </a:rPr>
              <a:t>2537</a:t>
            </a:r>
            <a:r>
              <a:rPr lang="en-US" sz="1800" dirty="0">
                <a:latin typeface="+mn-lt"/>
              </a:rPr>
              <a:t> = 43</a:t>
            </a:r>
            <a:r>
              <a:rPr lang="en-US" sz="1800" baseline="30000" dirty="0">
                <a:solidFill>
                  <a:schemeClr val="tx1"/>
                </a:solidFill>
                <a:ea typeface="Cambria Math"/>
              </a:rPr>
              <a:t> . </a:t>
            </a:r>
            <a:r>
              <a:rPr lang="en-US" sz="1800" dirty="0">
                <a:latin typeface="+mn-lt"/>
              </a:rPr>
              <a:t>59,</a:t>
            </a:r>
          </a:p>
          <a:p>
            <a:pPr marL="627750" lvl="1" indent="-285750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sz="1800" i="1" dirty="0"/>
              <a:t>p</a:t>
            </a:r>
            <a:r>
              <a:rPr lang="en-US" sz="1800" dirty="0"/>
              <a:t> = </a:t>
            </a:r>
            <a:r>
              <a:rPr lang="en-US" sz="1800" dirty="0">
                <a:ea typeface="Cambria Math" pitchFamily="18" charset="0"/>
              </a:rPr>
              <a:t>43</a:t>
            </a:r>
            <a:r>
              <a:rPr lang="en-US" sz="1800" dirty="0"/>
              <a:t> and </a:t>
            </a:r>
            <a:r>
              <a:rPr lang="en-US" sz="1800" i="1" dirty="0"/>
              <a:t>q</a:t>
            </a:r>
            <a:r>
              <a:rPr lang="en-US" sz="1800" dirty="0"/>
              <a:t> = </a:t>
            </a:r>
            <a:r>
              <a:rPr lang="en-US" sz="1800" dirty="0">
                <a:ea typeface="Cambria Math" pitchFamily="18" charset="0"/>
              </a:rPr>
              <a:t>59</a:t>
            </a:r>
            <a:r>
              <a:rPr lang="en-US" sz="1800" dirty="0"/>
              <a:t> are primes and gcd(e, (p-1)(q-1) ) = gcd(13, 42</a:t>
            </a:r>
            <a:r>
              <a:rPr lang="en-US" sz="1800" baseline="30000" dirty="0"/>
              <a:t>.</a:t>
            </a:r>
            <a:r>
              <a:rPr lang="en-US" sz="1800" dirty="0"/>
              <a:t>58) =1</a:t>
            </a:r>
            <a:endParaRPr lang="en-IN" sz="1800" dirty="0"/>
          </a:p>
          <a:p>
            <a:pPr marL="627750" lvl="1" indent="-285750">
              <a:buClr>
                <a:srgbClr val="04617B"/>
              </a:buClr>
              <a:buFont typeface="Arial" panose="020B0604020202020204" pitchFamily="34" charset="0"/>
              <a:buChar char="•"/>
            </a:pPr>
            <a:endParaRPr lang="en-IN" sz="1800" dirty="0">
              <a:latin typeface="+mn-lt"/>
            </a:endParaRP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0662BD92-50EC-8FC5-14A8-9C2A4CB9E345}"/>
              </a:ext>
            </a:extLst>
          </p:cNvPr>
          <p:cNvSpPr txBox="1">
            <a:spLocks/>
          </p:cNvSpPr>
          <p:nvPr/>
        </p:nvSpPr>
        <p:spPr>
          <a:xfrm>
            <a:off x="457200" y="2791646"/>
            <a:ext cx="8229600" cy="20440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bg2"/>
                </a:solidFill>
                <a:ea typeface="Cambria Math"/>
              </a:rPr>
              <a:t>Solution</a:t>
            </a:r>
            <a:r>
              <a:rPr lang="en-US" sz="1800" dirty="0">
                <a:solidFill>
                  <a:schemeClr val="bg2"/>
                </a:solidFill>
                <a:ea typeface="Cambria Math"/>
              </a:rPr>
              <a:t>: </a:t>
            </a:r>
            <a:r>
              <a:rPr lang="en-US" sz="1800" dirty="0">
                <a:ea typeface="Cambria Math"/>
              </a:rPr>
              <a:t>Translate the letters in </a:t>
            </a:r>
            <a:r>
              <a:rPr lang="en-US" sz="1800" dirty="0">
                <a:solidFill>
                  <a:srgbClr val="00B050"/>
                </a:solidFill>
                <a:ea typeface="Cambria Math"/>
              </a:rPr>
              <a:t>HELP</a:t>
            </a:r>
            <a:r>
              <a:rPr lang="en-US" sz="1800" dirty="0">
                <a:ea typeface="Cambria Math"/>
              </a:rPr>
              <a:t> to their numerical equivalents 07 04 11 15.</a:t>
            </a:r>
          </a:p>
          <a:p>
            <a:pPr marL="627750" lvl="1" indent="-285750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mbria Math"/>
              </a:rPr>
              <a:t>Divide into blocks of four digits (because </a:t>
            </a:r>
            <a:r>
              <a:rPr lang="en-US" sz="1800" dirty="0">
                <a:solidFill>
                  <a:schemeClr val="accent3"/>
                </a:solidFill>
                <a:latin typeface="+mn-lt"/>
                <a:ea typeface="Cambria Math"/>
              </a:rPr>
              <a:t>2525</a:t>
            </a:r>
            <a:r>
              <a:rPr lang="en-US" sz="1800" dirty="0">
                <a:latin typeface="+mn-lt"/>
                <a:ea typeface="Cambria Math"/>
              </a:rPr>
              <a:t> &lt; 2537 &lt; 252525) to obtain 0704 1115.</a:t>
            </a:r>
          </a:p>
          <a:p>
            <a:pPr marL="627750" lvl="1" indent="-285750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mbria Math"/>
              </a:rPr>
              <a:t>Encrypt each block using the mapping </a:t>
            </a:r>
            <a:r>
              <a:rPr lang="en-US" sz="1800" i="1" dirty="0">
                <a:latin typeface="+mn-lt"/>
                <a:ea typeface="Cambria Math"/>
              </a:rPr>
              <a:t>C </a:t>
            </a:r>
            <a:r>
              <a:rPr lang="en-US" sz="1800" dirty="0">
                <a:latin typeface="+mn-lt"/>
                <a:ea typeface="Cambria Math"/>
              </a:rPr>
              <a:t>= M</a:t>
            </a:r>
            <a:r>
              <a:rPr lang="en-US" sz="1800" baseline="30000" dirty="0">
                <a:latin typeface="+mn-lt"/>
                <a:ea typeface="Cambria Math"/>
              </a:rPr>
              <a:t>13</a:t>
            </a:r>
            <a:r>
              <a:rPr lang="en-US" sz="1800" dirty="0">
                <a:latin typeface="+mn-lt"/>
                <a:ea typeface="Cambria Math"/>
              </a:rPr>
              <a:t> </a:t>
            </a:r>
            <a:r>
              <a:rPr lang="en-US" sz="1800" b="1" dirty="0">
                <a:latin typeface="+mn-lt"/>
                <a:ea typeface="Cambria Math"/>
              </a:rPr>
              <a:t>mod</a:t>
            </a:r>
            <a:r>
              <a:rPr lang="en-US" sz="1800" dirty="0">
                <a:latin typeface="+mn-lt"/>
                <a:ea typeface="Cambria Math"/>
              </a:rPr>
              <a:t> 2537.</a:t>
            </a:r>
          </a:p>
          <a:p>
            <a:pPr marL="627750" lvl="1" indent="-285750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mbria Math"/>
              </a:rPr>
              <a:t>Since 0704</a:t>
            </a:r>
            <a:r>
              <a:rPr lang="en-US" sz="1800" baseline="30000" dirty="0">
                <a:latin typeface="+mn-lt"/>
                <a:ea typeface="Cambria Math"/>
              </a:rPr>
              <a:t>13</a:t>
            </a:r>
            <a:r>
              <a:rPr lang="en-US" sz="1800" dirty="0">
                <a:latin typeface="+mn-lt"/>
                <a:ea typeface="Cambria Math"/>
              </a:rPr>
              <a:t> mod 2537 = </a:t>
            </a:r>
            <a:r>
              <a:rPr lang="en-US" sz="1800" dirty="0">
                <a:solidFill>
                  <a:srgbClr val="00B0F0"/>
                </a:solidFill>
                <a:latin typeface="+mn-lt"/>
                <a:ea typeface="Cambria Math"/>
              </a:rPr>
              <a:t>0981</a:t>
            </a:r>
            <a:r>
              <a:rPr lang="en-US" sz="1800" dirty="0">
                <a:latin typeface="+mn-lt"/>
                <a:ea typeface="Cambria Math"/>
              </a:rPr>
              <a:t> and 1115</a:t>
            </a:r>
            <a:r>
              <a:rPr lang="en-US" sz="1800" baseline="30000" dirty="0">
                <a:latin typeface="+mn-lt"/>
                <a:ea typeface="Cambria Math"/>
              </a:rPr>
              <a:t>13</a:t>
            </a:r>
            <a:r>
              <a:rPr lang="en-US" sz="1800" dirty="0">
                <a:latin typeface="+mn-lt"/>
                <a:ea typeface="Cambria Math"/>
              </a:rPr>
              <a:t> mod 2537 = </a:t>
            </a:r>
            <a:r>
              <a:rPr lang="en-US" sz="1800" dirty="0">
                <a:solidFill>
                  <a:srgbClr val="00B0F0"/>
                </a:solidFill>
                <a:latin typeface="+mn-lt"/>
                <a:ea typeface="Cambria Math"/>
              </a:rPr>
              <a:t>0461</a:t>
            </a:r>
            <a:r>
              <a:rPr lang="en-US" sz="1800" dirty="0">
                <a:latin typeface="+mn-lt"/>
                <a:ea typeface="Cambria Math"/>
              </a:rPr>
              <a:t>, the encrypted message is </a:t>
            </a:r>
            <a:r>
              <a:rPr lang="en-US" sz="1800" dirty="0">
                <a:solidFill>
                  <a:srgbClr val="00B0F0"/>
                </a:solidFill>
                <a:latin typeface="+mn-lt"/>
                <a:ea typeface="Cambria Math"/>
              </a:rPr>
              <a:t>0981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Cambria Math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+mn-lt"/>
                <a:ea typeface="Cambria Math"/>
              </a:rPr>
              <a:t>0461</a:t>
            </a:r>
            <a:r>
              <a:rPr lang="en-US" sz="1800" dirty="0">
                <a:latin typeface="+mn-lt"/>
                <a:ea typeface="Cambria Math"/>
              </a:rPr>
              <a:t>.</a:t>
            </a:r>
            <a:endParaRPr lang="en-IN" sz="1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D23A9-4C45-0531-A860-4820056A12EE}"/>
              </a:ext>
            </a:extLst>
          </p:cNvPr>
          <p:cNvSpPr txBox="1"/>
          <p:nvPr/>
        </p:nvSpPr>
        <p:spPr>
          <a:xfrm>
            <a:off x="7765923" y="48357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McGraw Hill</a:t>
            </a:r>
          </a:p>
        </p:txBody>
      </p:sp>
    </p:spTree>
    <p:extLst>
      <p:ext uri="{BB962C8B-B14F-4D97-AF65-F5344CB8AC3E}">
        <p14:creationId xmlns:p14="http://schemas.microsoft.com/office/powerpoint/2010/main" val="21659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59CF-CD5B-BF09-1051-AFAFFC8A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D72D64D-0910-ACE9-3461-342B7A99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663161-B506-7F76-7963-0EDF1CAE259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RSA Decryption: Example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1AE51B-3618-4EB7-1824-5C19384A29B0}"/>
              </a:ext>
            </a:extLst>
          </p:cNvPr>
          <p:cNvSpPr txBox="1">
            <a:spLocks/>
          </p:cNvSpPr>
          <p:nvPr/>
        </p:nvSpPr>
        <p:spPr>
          <a:xfrm>
            <a:off x="304800" y="1120976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 indent="0" algn="just">
              <a:spcBef>
                <a:spcPts val="0"/>
              </a:spcBef>
              <a:buNone/>
            </a:pPr>
            <a:r>
              <a:rPr lang="en-US" dirty="0"/>
              <a:t>To decrypt a RSA ciphertext message, the decryption key </a:t>
            </a:r>
            <a:r>
              <a:rPr lang="en-US" i="1" dirty="0"/>
              <a:t>d</a:t>
            </a:r>
            <a:r>
              <a:rPr lang="en-US" dirty="0"/>
              <a:t>, an inverse of </a:t>
            </a:r>
            <a:r>
              <a:rPr lang="en-US" i="1" dirty="0"/>
              <a:t>e</a:t>
            </a:r>
            <a:r>
              <a:rPr lang="en-US" dirty="0"/>
              <a:t> modulo (</a:t>
            </a:r>
            <a:r>
              <a:rPr lang="en-US" i="1" dirty="0"/>
              <a:t>p</a:t>
            </a:r>
            <a:r>
              <a:rPr lang="en-US" dirty="0">
                <a:ea typeface="Cambria Math"/>
              </a:rPr>
              <a:t>−1)(</a:t>
            </a:r>
            <a:r>
              <a:rPr lang="en-US" i="1" dirty="0">
                <a:ea typeface="Cambria Math"/>
              </a:rPr>
              <a:t>q</a:t>
            </a:r>
            <a:r>
              <a:rPr lang="en-US" dirty="0"/>
              <a:t> </a:t>
            </a:r>
            <a:r>
              <a:rPr lang="en-US" dirty="0">
                <a:ea typeface="Cambria Math"/>
              </a:rPr>
              <a:t>−1) is needed. The inverse exists since gcd(e, (p-1)(q-1) ) = gcd(13, 42</a:t>
            </a:r>
            <a:r>
              <a:rPr lang="en-US" baseline="30000" dirty="0">
                <a:ea typeface="Cambria Math"/>
              </a:rPr>
              <a:t>.</a:t>
            </a:r>
            <a:r>
              <a:rPr lang="en-US" dirty="0">
                <a:ea typeface="Cambria Math"/>
              </a:rPr>
              <a:t>58) = 1</a:t>
            </a:r>
            <a:endParaRPr lang="en-IN" dirty="0">
              <a:latin typeface="+mn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B5EDA7-0C74-64A7-9120-A56924E2F222}"/>
              </a:ext>
            </a:extLst>
          </p:cNvPr>
          <p:cNvSpPr txBox="1">
            <a:spLocks/>
          </p:cNvSpPr>
          <p:nvPr/>
        </p:nvSpPr>
        <p:spPr>
          <a:xfrm>
            <a:off x="457200" y="2390530"/>
            <a:ext cx="8209280" cy="61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ea typeface="Cambria Math"/>
              </a:rPr>
              <a:t>With the decryption key </a:t>
            </a:r>
            <a:r>
              <a:rPr lang="en-US" sz="1800" i="1" dirty="0">
                <a:solidFill>
                  <a:schemeClr val="tx1"/>
                </a:solidFill>
                <a:ea typeface="Cambria Math"/>
              </a:rPr>
              <a:t>d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, we can decrypt each block  with the computation M =c</a:t>
            </a:r>
            <a:r>
              <a:rPr lang="en-US" sz="1800" baseline="30000" dirty="0">
                <a:solidFill>
                  <a:schemeClr val="tx1"/>
                </a:solidFill>
                <a:ea typeface="Cambria Math"/>
              </a:rPr>
              <a:t>d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 </a:t>
            </a:r>
            <a:r>
              <a:rPr lang="en-US" sz="1800" b="1" dirty="0">
                <a:solidFill>
                  <a:schemeClr val="tx1"/>
                </a:solidFill>
                <a:ea typeface="Cambria Math"/>
              </a:rPr>
              <a:t>mod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 p</a:t>
            </a:r>
            <a:r>
              <a:rPr lang="en-US" sz="1800" baseline="30000" dirty="0">
                <a:solidFill>
                  <a:schemeClr val="tx1"/>
                </a:solidFill>
                <a:ea typeface="Cambria Math"/>
              </a:rPr>
              <a:t>.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q.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6FE8966-7346-DD28-BB11-9AC64FD4A7E0}"/>
              </a:ext>
            </a:extLst>
          </p:cNvPr>
          <p:cNvSpPr txBox="1">
            <a:spLocks/>
          </p:cNvSpPr>
          <p:nvPr/>
        </p:nvSpPr>
        <p:spPr>
          <a:xfrm>
            <a:off x="467360" y="3360018"/>
            <a:ext cx="8305800" cy="11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ea typeface="Cambria Math"/>
              </a:rPr>
              <a:t>RSA works as a public key system since the only known method of finding </a:t>
            </a:r>
            <a:r>
              <a:rPr lang="en-US" sz="1800" b="0" i="1" dirty="0">
                <a:solidFill>
                  <a:schemeClr val="tx1"/>
                </a:solidFill>
                <a:ea typeface="Cambria Math"/>
              </a:rPr>
              <a:t>d</a:t>
            </a:r>
            <a:r>
              <a:rPr lang="en-US" sz="1800" b="0" dirty="0">
                <a:solidFill>
                  <a:schemeClr val="tx1"/>
                </a:solidFill>
                <a:ea typeface="Cambria Math"/>
              </a:rPr>
              <a:t> is based on a factorization of </a:t>
            </a:r>
            <a:r>
              <a:rPr lang="en-US" sz="1800" b="0" i="1" dirty="0">
                <a:solidFill>
                  <a:schemeClr val="tx1"/>
                </a:solidFill>
                <a:ea typeface="Cambria Math"/>
              </a:rPr>
              <a:t>n</a:t>
            </a:r>
            <a:r>
              <a:rPr lang="en-US" sz="1800" b="0" dirty="0">
                <a:solidFill>
                  <a:schemeClr val="tx1"/>
                </a:solidFill>
                <a:ea typeface="Cambria Math"/>
              </a:rPr>
              <a:t> into primes. There is currently no known feasible method for factoring large numbers into primes.</a:t>
            </a:r>
          </a:p>
          <a:p>
            <a:endParaRPr lang="en-IN" sz="1800" b="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C7CF1-5B4D-096F-D211-435517264039}"/>
              </a:ext>
            </a:extLst>
          </p:cNvPr>
          <p:cNvSpPr txBox="1"/>
          <p:nvPr/>
        </p:nvSpPr>
        <p:spPr>
          <a:xfrm>
            <a:off x="7765923" y="48357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McGraw Hill</a:t>
            </a:r>
          </a:p>
        </p:txBody>
      </p:sp>
    </p:spTree>
    <p:extLst>
      <p:ext uri="{BB962C8B-B14F-4D97-AF65-F5344CB8AC3E}">
        <p14:creationId xmlns:p14="http://schemas.microsoft.com/office/powerpoint/2010/main" val="157605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552A4-C64F-CB49-10B7-868B01D11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94296E9-62B1-843F-F40B-DFD06714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FA09AA-6FBE-A023-5BED-4246CDDE5E6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RSA Decryption: Example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53091EC-6605-5BA8-0503-D98FB1E009A5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305800" cy="8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n-US" sz="1800" b="0" dirty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bg2"/>
                </a:solidFill>
              </a:rPr>
              <a:t>Example: </a:t>
            </a:r>
            <a:r>
              <a:rPr lang="en-US" sz="1800" b="0" dirty="0">
                <a:solidFill>
                  <a:schemeClr val="tx1"/>
                </a:solidFill>
              </a:rPr>
              <a:t>The message </a:t>
            </a:r>
            <a:r>
              <a:rPr lang="en-US" sz="1800" b="0" dirty="0">
                <a:solidFill>
                  <a:srgbClr val="00B0F0"/>
                </a:solidFill>
                <a:ea typeface="Cambria Math" pitchFamily="18" charset="0"/>
              </a:rPr>
              <a:t>0981</a:t>
            </a:r>
            <a:r>
              <a:rPr lang="en-US" sz="1800" b="0" dirty="0">
                <a:solidFill>
                  <a:schemeClr val="tx1"/>
                </a:solidFill>
                <a:ea typeface="Cambria Math" pitchFamily="18" charset="0"/>
              </a:rPr>
              <a:t> </a:t>
            </a:r>
            <a:r>
              <a:rPr lang="en-US" sz="1800" b="0" dirty="0">
                <a:solidFill>
                  <a:srgbClr val="00B0F0"/>
                </a:solidFill>
                <a:ea typeface="Cambria Math" pitchFamily="18" charset="0"/>
              </a:rPr>
              <a:t>0461</a:t>
            </a:r>
            <a:r>
              <a:rPr lang="en-US" sz="1800" b="0" dirty="0">
                <a:solidFill>
                  <a:schemeClr val="tx1"/>
                </a:solidFill>
                <a:ea typeface="Cambria Math" pitchFamily="18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is received. What is the decrypted message if it was encrypted using the RSA cipher from the previous example. </a:t>
            </a:r>
          </a:p>
          <a:p>
            <a:pPr algn="just"/>
            <a:endParaRPr lang="en-IN" sz="1800" b="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F9EA6F-5B1E-29B2-5F21-9AAA7993B059}"/>
              </a:ext>
            </a:extLst>
          </p:cNvPr>
          <p:cNvSpPr txBox="1"/>
          <p:nvPr/>
        </p:nvSpPr>
        <p:spPr>
          <a:xfrm>
            <a:off x="7765923" y="48357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McGraw Hill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A109379-40CA-F474-9AC1-99FCCE2AACAE}"/>
              </a:ext>
            </a:extLst>
          </p:cNvPr>
          <p:cNvSpPr txBox="1">
            <a:spLocks/>
          </p:cNvSpPr>
          <p:nvPr/>
        </p:nvSpPr>
        <p:spPr>
          <a:xfrm>
            <a:off x="457200" y="2435006"/>
            <a:ext cx="83058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 dirty="0">
                <a:solidFill>
                  <a:schemeClr val="bg2"/>
                </a:solidFill>
                <a:ea typeface="Cambria Math"/>
              </a:rPr>
              <a:t>Solution: </a:t>
            </a:r>
            <a:r>
              <a:rPr lang="en-US" sz="1800" b="0" dirty="0">
                <a:solidFill>
                  <a:schemeClr val="tx1"/>
                </a:solidFill>
                <a:ea typeface="Cambria Math"/>
              </a:rPr>
              <a:t>The message was encrypted with </a:t>
            </a:r>
            <a:r>
              <a:rPr lang="en-US" sz="1800" b="0" i="1" dirty="0">
                <a:solidFill>
                  <a:schemeClr val="tx1"/>
                </a:solidFill>
                <a:ea typeface="Cambria Math"/>
              </a:rPr>
              <a:t>n</a:t>
            </a:r>
            <a:r>
              <a:rPr lang="en-US" sz="1800" b="0" dirty="0">
                <a:solidFill>
                  <a:schemeClr val="tx1"/>
                </a:solidFill>
              </a:rPr>
              <a:t> = 43</a:t>
            </a:r>
            <a:r>
              <a:rPr lang="en-US" sz="1800" baseline="30000" dirty="0">
                <a:solidFill>
                  <a:schemeClr val="tx1"/>
                </a:solidFill>
                <a:ea typeface="Cambria Math"/>
              </a:rPr>
              <a:t> . </a:t>
            </a:r>
            <a:r>
              <a:rPr lang="en-US" sz="1800" b="0" dirty="0">
                <a:solidFill>
                  <a:schemeClr val="tx1"/>
                </a:solidFill>
              </a:rPr>
              <a:t>59 </a:t>
            </a:r>
            <a:r>
              <a:rPr lang="en-US" sz="1800" b="0" dirty="0">
                <a:solidFill>
                  <a:schemeClr val="tx1"/>
                </a:solidFill>
                <a:ea typeface="Cambria Math" pitchFamily="18" charset="0"/>
              </a:rPr>
              <a:t>and exponent 13. An inverse of 13 module 42</a:t>
            </a:r>
            <a:r>
              <a:rPr lang="en-US" sz="1800" baseline="30000" dirty="0">
                <a:solidFill>
                  <a:schemeClr val="tx1"/>
                </a:solidFill>
                <a:ea typeface="Cambria Math"/>
              </a:rPr>
              <a:t> . </a:t>
            </a:r>
            <a:r>
              <a:rPr lang="en-US" sz="1800" b="0" dirty="0">
                <a:solidFill>
                  <a:schemeClr val="tx1"/>
                </a:solidFill>
                <a:ea typeface="Cambria Math" pitchFamily="18" charset="0"/>
              </a:rPr>
              <a:t>58 = 2436 (</a:t>
            </a:r>
            <a:r>
              <a:rPr lang="en-US" sz="1800" b="0" i="1" dirty="0">
                <a:solidFill>
                  <a:schemeClr val="tx1"/>
                </a:solidFill>
                <a:ea typeface="Cambria Math" pitchFamily="18" charset="0"/>
              </a:rPr>
              <a:t>exercise</a:t>
            </a:r>
            <a:r>
              <a:rPr lang="en-US" sz="1800" b="0" dirty="0">
                <a:solidFill>
                  <a:schemeClr val="tx1"/>
                </a:solidFill>
                <a:ea typeface="Cambria Math" pitchFamily="18" charset="0"/>
              </a:rPr>
              <a:t> 2 </a:t>
            </a:r>
            <a:r>
              <a:rPr lang="en-US" sz="1800" b="0" i="1" dirty="0">
                <a:solidFill>
                  <a:schemeClr val="tx1"/>
                </a:solidFill>
                <a:ea typeface="Cambria Math" pitchFamily="18" charset="0"/>
              </a:rPr>
              <a:t>in Section </a:t>
            </a:r>
            <a:r>
              <a:rPr lang="en-US" sz="1800" b="0" dirty="0">
                <a:solidFill>
                  <a:schemeClr val="tx1"/>
                </a:solidFill>
                <a:ea typeface="Cambria Math" pitchFamily="18" charset="0"/>
              </a:rPr>
              <a:t>4.4) is d = 937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Cambria Math" pitchFamily="18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ea typeface="Cambria Math"/>
              </a:rPr>
              <a:t>To decrypt a block </a:t>
            </a:r>
            <a:r>
              <a:rPr lang="en-US" sz="1800" b="0" i="1" dirty="0">
                <a:solidFill>
                  <a:schemeClr val="tx1"/>
                </a:solidFill>
                <a:ea typeface="Cambria Math"/>
              </a:rPr>
              <a:t>C</a:t>
            </a:r>
            <a:r>
              <a:rPr lang="en-US" sz="1800" b="0" dirty="0">
                <a:solidFill>
                  <a:schemeClr val="tx1"/>
                </a:solidFill>
                <a:ea typeface="Cambria Math"/>
              </a:rPr>
              <a:t>, M= C</a:t>
            </a:r>
            <a:r>
              <a:rPr lang="en-US" sz="1800" b="0" baseline="30000" dirty="0">
                <a:solidFill>
                  <a:schemeClr val="tx1"/>
                </a:solidFill>
                <a:ea typeface="Cambria Math"/>
              </a:rPr>
              <a:t>937</a:t>
            </a:r>
            <a:r>
              <a:rPr lang="en-US" sz="1800" b="0" dirty="0">
                <a:solidFill>
                  <a:schemeClr val="tx1"/>
                </a:solidFill>
                <a:ea typeface="Cambria Math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Cambria Math"/>
              </a:rPr>
              <a:t>mod</a:t>
            </a:r>
            <a:r>
              <a:rPr lang="en-US" sz="1800" b="0" dirty="0">
                <a:solidFill>
                  <a:schemeClr val="tx1"/>
                </a:solidFill>
                <a:ea typeface="Cambria Math"/>
              </a:rPr>
              <a:t> 2537.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Since 0981</a:t>
            </a:r>
            <a:r>
              <a:rPr lang="en-US" sz="1800" b="0" baseline="30000" dirty="0">
                <a:solidFill>
                  <a:schemeClr val="tx1"/>
                </a:solidFill>
                <a:latin typeface="+mn-lt"/>
                <a:ea typeface="Cambria Math"/>
              </a:rPr>
              <a:t>937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mbria Math"/>
              </a:rPr>
              <a:t>mod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 2537 = </a:t>
            </a:r>
            <a:r>
              <a:rPr lang="en-US" sz="1800" b="0" dirty="0">
                <a:solidFill>
                  <a:srgbClr val="00B050"/>
                </a:solidFill>
                <a:latin typeface="+mn-lt"/>
                <a:ea typeface="Cambria Math"/>
              </a:rPr>
              <a:t>0704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 and 0461</a:t>
            </a:r>
            <a:r>
              <a:rPr lang="en-US" sz="1800" b="0" baseline="30000" dirty="0">
                <a:solidFill>
                  <a:schemeClr val="tx1"/>
                </a:solidFill>
                <a:latin typeface="+mn-lt"/>
                <a:ea typeface="Cambria Math"/>
              </a:rPr>
              <a:t>937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mbria Math"/>
              </a:rPr>
              <a:t>mod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 2537 = </a:t>
            </a:r>
            <a:r>
              <a:rPr lang="en-US" sz="1800" b="0" dirty="0">
                <a:solidFill>
                  <a:srgbClr val="00B050"/>
                </a:solidFill>
                <a:latin typeface="+mn-lt"/>
                <a:ea typeface="Cambria Math"/>
              </a:rPr>
              <a:t>1115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, the decrypted message is </a:t>
            </a:r>
            <a:r>
              <a:rPr lang="en-US" sz="1800" b="0" dirty="0">
                <a:solidFill>
                  <a:srgbClr val="00B050"/>
                </a:solidFill>
                <a:latin typeface="+mn-lt"/>
                <a:ea typeface="Cambria Math"/>
              </a:rPr>
              <a:t>0704 1115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. Translating back to English letters, the message is </a:t>
            </a:r>
            <a:r>
              <a:rPr lang="en-US" sz="1800" b="0" dirty="0">
                <a:solidFill>
                  <a:schemeClr val="accent3"/>
                </a:solidFill>
                <a:latin typeface="+mn-lt"/>
                <a:ea typeface="Cambria Math"/>
              </a:rPr>
              <a:t>HELP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Cambria Math"/>
              </a:rPr>
              <a:t>.</a:t>
            </a:r>
            <a:endParaRPr lang="en-IN" sz="1800" b="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IN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6D10-BEB9-2A0E-EA3A-AE55FD77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practical security note…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A0DD-2737-8E28-DC5C-7BE48568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textbook includes examples and exercises where they encrypt a message using RSA, one “chunk” at a time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THIS IS INSECURE, DO NOT DO THIS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Remember what we learned from block ciphers!</a:t>
            </a:r>
          </a:p>
          <a:p>
            <a:pPr lvl="1"/>
            <a:r>
              <a:rPr lang="en-US" dirty="0"/>
              <a:t>Done this way, if the plaintext chunk is the same, the ciphertext chunk is the same</a:t>
            </a:r>
          </a:p>
          <a:p>
            <a:pPr lvl="1"/>
            <a:r>
              <a:rPr lang="en-US" dirty="0"/>
              <a:t>Even if the encryption approach is very sophisticated in isolation, encrypting piece-by-piece reveals patterns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Best practice </a:t>
            </a:r>
            <a:r>
              <a:rPr lang="en-US" dirty="0"/>
              <a:t>is to use RSA to encrypt a single-use symmetric key, then encrypt the message using a block cipher with a secure mode of operation</a:t>
            </a:r>
          </a:p>
          <a:p>
            <a:pPr lvl="2"/>
            <a:r>
              <a:rPr lang="en-US" dirty="0"/>
              <a:t>In part, because block ciphers are way faster than RSA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26AEFBD-00DA-A13C-73A5-DB8F82A0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AFBA-FAFC-5E9C-DDB9-1A468FD7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RSA secure?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3B3AB-1467-3D7A-5B60-DA1717D00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That is, if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why can’t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RSA problem</a:t>
                </a:r>
                <a:r>
                  <a:rPr lang="en-US" dirty="0"/>
                  <a:t>, and the fastest known approach is to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turn, the </a:t>
                </a:r>
                <a:r>
                  <a:rPr lang="en-US" dirty="0">
                    <a:solidFill>
                      <a:srgbClr val="00B050"/>
                    </a:solidFill>
                  </a:rPr>
                  <a:t>fastest factoring algorithm </a:t>
                </a:r>
                <a:r>
                  <a:rPr lang="en-US" dirty="0"/>
                  <a:t>is slower than </a:t>
                </a:r>
                <a:r>
                  <a:rPr lang="en-US" dirty="0">
                    <a:solidFill>
                      <a:schemeClr val="accent3"/>
                    </a:solidFill>
                  </a:rPr>
                  <a:t>polynomial complexity (“hard”)</a:t>
                </a:r>
              </a:p>
              <a:p>
                <a:pPr lvl="1"/>
                <a:r>
                  <a:rPr lang="en-US" dirty="0"/>
                  <a:t>Factoring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reveals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can be computed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just like in key generation</a:t>
                </a:r>
              </a:p>
              <a:p>
                <a:pPr lvl="1"/>
                <a:r>
                  <a:rPr lang="en-US" dirty="0"/>
                  <a:t>If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By contrapositive, if factoring is hard, then getting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hard</a:t>
                </a:r>
              </a:p>
              <a:p>
                <a:pPr lvl="1"/>
                <a:r>
                  <a:rPr lang="en-US" dirty="0"/>
                  <a:t>Similarly, if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you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be secure for the near future,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should be 2048 bits in size</a:t>
                </a:r>
              </a:p>
              <a:p>
                <a:pPr lvl="1"/>
                <a:r>
                  <a:rPr lang="en-US" sz="675" dirty="0"/>
                  <a:t>e.g., 2898003169169435706891856248765933617857729087213972924099972188415068265482384677450443938926792179384377174023381160203564031019692950059190862478166152016032673099683618999980615311782821864256646973478297214481647222660269569400841134169754396451340590101145507012183878091040551030992366712077518886126807812004451388037575460697732844419363276109819838677276704351687375511108811727187282538618925003260589546238056269851223495871947472212803603138962044281263132198474258181702509826390124015432217913562898203139923643338317058917053472492872580788725379141205338187856185834762893898934752357861795082984626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3B3AB-1467-3D7A-5B60-DA1717D00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346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EC330C7-CA57-5E44-0A53-42CDF452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439FC4-76DB-80A4-AF53-16DCE257DBF9}"/>
              </a:ext>
            </a:extLst>
          </p:cNvPr>
          <p:cNvSpPr txBox="1">
            <a:spLocks/>
          </p:cNvSpPr>
          <p:nvPr/>
        </p:nvSpPr>
        <p:spPr>
          <a:xfrm>
            <a:off x="457200" y="1135727"/>
            <a:ext cx="680085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Hashing non-numeric data</a:t>
            </a:r>
          </a:p>
          <a:p>
            <a:pPr lvl="1"/>
            <a:r>
              <a:rPr lang="en-US" altLang="x-none" dirty="0"/>
              <a:t>Horner’s method for efficient computation</a:t>
            </a:r>
          </a:p>
          <a:p>
            <a:pPr lvl="1"/>
            <a:endParaRPr lang="en-US" altLang="x-none" dirty="0"/>
          </a:p>
          <a:p>
            <a:pPr marL="285750" indent="-285750"/>
            <a:r>
              <a:rPr lang="en-US" altLang="x-none" dirty="0"/>
              <a:t>Check digits and error-correcting codes</a:t>
            </a:r>
          </a:p>
          <a:p>
            <a:pPr lvl="1"/>
            <a:r>
              <a:rPr lang="en-US" altLang="x-none" dirty="0"/>
              <a:t>ISBN, Luhn, Reed–Solomon</a:t>
            </a:r>
          </a:p>
          <a:p>
            <a:pPr lvl="1"/>
            <a:endParaRPr lang="en-US" altLang="x-none" dirty="0"/>
          </a:p>
          <a:p>
            <a:pPr marL="285750" indent="-285750"/>
            <a:r>
              <a:rPr lang="en-US" altLang="x-none" dirty="0"/>
              <a:t>Cryptography</a:t>
            </a:r>
          </a:p>
          <a:p>
            <a:pPr lvl="1"/>
            <a:r>
              <a:rPr lang="en-US" altLang="x-none" dirty="0"/>
              <a:t>Block ciphers</a:t>
            </a:r>
          </a:p>
          <a:p>
            <a:pPr lvl="1"/>
            <a:r>
              <a:rPr lang="en-US" altLang="x-none" dirty="0"/>
              <a:t>Public-key cryptography</a:t>
            </a:r>
          </a:p>
          <a:p>
            <a:pPr lvl="1"/>
            <a:r>
              <a:rPr lang="en-US" altLang="x-none" dirty="0"/>
              <a:t>RSA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>
                <a:solidFill>
                  <a:schemeClr val="bg2"/>
                </a:solidFill>
              </a:rPr>
              <a:t>Number theory </a:t>
            </a:r>
            <a:r>
              <a:rPr lang="en-US" altLang="x-none" dirty="0"/>
              <a:t>has many applications in computing</a:t>
            </a:r>
          </a:p>
          <a:p>
            <a:pPr lvl="1"/>
            <a:r>
              <a:rPr lang="en-US" altLang="x-none" dirty="0"/>
              <a:t>Hashing for storage</a:t>
            </a:r>
          </a:p>
          <a:p>
            <a:pPr lvl="1"/>
            <a:r>
              <a:rPr lang="en-US" altLang="x-none" dirty="0"/>
              <a:t>Check digits and error-correcting codes</a:t>
            </a:r>
          </a:p>
          <a:p>
            <a:pPr lvl="1"/>
            <a:r>
              <a:rPr lang="en-US" altLang="x-none" dirty="0"/>
              <a:t>Cryptography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Symmetric-key cryptography </a:t>
            </a:r>
            <a:r>
              <a:rPr lang="en-US" altLang="x-none" dirty="0"/>
              <a:t>relies on complex substitutions, while </a:t>
            </a:r>
            <a:r>
              <a:rPr lang="en-US" altLang="x-none" dirty="0">
                <a:solidFill>
                  <a:schemeClr val="bg2"/>
                </a:solidFill>
              </a:rPr>
              <a:t>public-key cryptography</a:t>
            </a:r>
            <a:r>
              <a:rPr lang="en-US" altLang="x-none" dirty="0"/>
              <a:t> uses number theory</a:t>
            </a:r>
          </a:p>
          <a:p>
            <a:pPr lvl="1"/>
            <a:r>
              <a:rPr lang="en-US" altLang="x-none" dirty="0"/>
              <a:t>… and mathematical problems with no known efficient algorithms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Next: Proof by induction! (Start reading Chapter 5)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02B0094-B1B6-46FA-ADA7-0058FC3C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199" y="1058834"/>
            <a:ext cx="8229599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1500" i="1" dirty="0">
                <a:solidFill>
                  <a:schemeClr val="bg2"/>
                </a:solidFill>
              </a:rPr>
              <a:t>Problem:</a:t>
            </a:r>
            <a:r>
              <a:rPr lang="en-US" altLang="x-none" sz="1500" dirty="0">
                <a:solidFill>
                  <a:schemeClr val="bg2"/>
                </a:solidFill>
              </a:rPr>
              <a:t>  </a:t>
            </a:r>
            <a:r>
              <a:rPr lang="en-US" altLang="x-none" sz="1500" dirty="0"/>
              <a:t>Given a large collection of records, how can we find the one we want quickly?</a:t>
            </a:r>
          </a:p>
          <a:p>
            <a:pPr marL="557213" lvl="2" indent="0"/>
            <a:endParaRPr lang="en-US" altLang="x-none" sz="1050" b="1" i="1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00B050"/>
                </a:solidFill>
              </a:rPr>
              <a:t>Solution:  </a:t>
            </a:r>
            <a:r>
              <a:rPr lang="en-US" altLang="x-none" sz="1500" dirty="0"/>
              <a:t>Apply a </a:t>
            </a:r>
            <a:r>
              <a:rPr lang="en-US" altLang="x-none" sz="1500" dirty="0">
                <a:solidFill>
                  <a:srgbClr val="FF0000"/>
                </a:solidFill>
              </a:rPr>
              <a:t>hash function </a:t>
            </a:r>
            <a:r>
              <a:rPr lang="en-US" altLang="x-none" sz="1500" dirty="0"/>
              <a:t>that determines the storage location of the record based on the record</a:t>
            </a:r>
            <a:r>
              <a:rPr lang="en-US" altLang="ja-JP" sz="1500" dirty="0"/>
              <a:t>’s ID.  A common hash function is </a:t>
            </a:r>
            <a:r>
              <a:rPr lang="en-US" altLang="ja-JP" sz="1500" i="1" dirty="0"/>
              <a:t>h</a:t>
            </a:r>
            <a:r>
              <a:rPr lang="en-US" altLang="ja-JP" sz="1500" dirty="0"/>
              <a:t>(</a:t>
            </a:r>
            <a:r>
              <a:rPr lang="en-US" altLang="ja-JP" sz="1500" i="1" dirty="0"/>
              <a:t>k</a:t>
            </a:r>
            <a:r>
              <a:rPr lang="en-US" altLang="ja-JP" sz="1500" dirty="0"/>
              <a:t>) = </a:t>
            </a:r>
            <a:r>
              <a:rPr lang="en-US" altLang="ja-JP" sz="1500" i="1" dirty="0"/>
              <a:t>k</a:t>
            </a:r>
            <a:r>
              <a:rPr lang="en-US" altLang="ja-JP" sz="1500" dirty="0"/>
              <a:t> </a:t>
            </a:r>
            <a:r>
              <a:rPr lang="en-US" altLang="ja-JP" sz="1500" b="1" dirty="0"/>
              <a:t>mod</a:t>
            </a:r>
            <a:r>
              <a:rPr lang="en-US" altLang="ja-JP" sz="1500" dirty="0"/>
              <a:t> </a:t>
            </a:r>
            <a:r>
              <a:rPr lang="en-US" altLang="ja-JP" sz="1500" i="1" dirty="0"/>
              <a:t>n</a:t>
            </a:r>
            <a:r>
              <a:rPr lang="en-US" altLang="ja-JP" sz="1500" dirty="0"/>
              <a:t>, where </a:t>
            </a:r>
            <a:r>
              <a:rPr lang="en-US" altLang="ja-JP" sz="1500" i="1" dirty="0"/>
              <a:t>n</a:t>
            </a:r>
            <a:r>
              <a:rPr lang="en-US" altLang="ja-JP" sz="1500" dirty="0"/>
              <a:t> is the number of available storage locations.</a:t>
            </a:r>
            <a:endParaRPr lang="en-US" altLang="x-none" sz="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28850" y="2857500"/>
          <a:ext cx="4572000" cy="5143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13673" y="3886200"/>
            <a:ext cx="872728" cy="971550"/>
            <a:chOff x="4017610" y="5181600"/>
            <a:chExt cx="1163990" cy="1295400"/>
          </a:xfrm>
        </p:grpSpPr>
        <p:sp>
          <p:nvSpPr>
            <p:cNvPr id="35877" name="Folded Corner 4"/>
            <p:cNvSpPr>
              <a:spLocks noChangeArrowheads="1"/>
            </p:cNvSpPr>
            <p:nvPr/>
          </p:nvSpPr>
          <p:spPr bwMode="auto">
            <a:xfrm flipV="1">
              <a:off x="40386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8" name="TextBox 5"/>
            <p:cNvSpPr txBox="1">
              <a:spLocks noChangeArrowheads="1"/>
            </p:cNvSpPr>
            <p:nvPr/>
          </p:nvSpPr>
          <p:spPr bwMode="auto">
            <a:xfrm>
              <a:off x="4017610" y="5257800"/>
              <a:ext cx="107369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276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00700" y="3886200"/>
            <a:ext cx="872729" cy="971550"/>
            <a:chOff x="6379810" y="5181600"/>
            <a:chExt cx="1163990" cy="1295400"/>
          </a:xfrm>
        </p:grpSpPr>
        <p:sp>
          <p:nvSpPr>
            <p:cNvPr id="35875" name="Folded Corner 6"/>
            <p:cNvSpPr>
              <a:spLocks noChangeArrowheads="1"/>
            </p:cNvSpPr>
            <p:nvPr/>
          </p:nvSpPr>
          <p:spPr bwMode="auto">
            <a:xfrm flipV="1">
              <a:off x="6400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6" name="TextBox 7"/>
            <p:cNvSpPr txBox="1">
              <a:spLocks noChangeArrowheads="1"/>
            </p:cNvSpPr>
            <p:nvPr/>
          </p:nvSpPr>
          <p:spPr bwMode="auto">
            <a:xfrm>
              <a:off x="6379810" y="5257800"/>
              <a:ext cx="93045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23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13423" y="3886200"/>
            <a:ext cx="872728" cy="971550"/>
            <a:chOff x="1426810" y="5181600"/>
            <a:chExt cx="1163990" cy="1295400"/>
          </a:xfrm>
        </p:grpSpPr>
        <p:sp>
          <p:nvSpPr>
            <p:cNvPr id="6" name="Folded Corner 8"/>
            <p:cNvSpPr>
              <a:spLocks noChangeArrowheads="1"/>
            </p:cNvSpPr>
            <p:nvPr/>
          </p:nvSpPr>
          <p:spPr bwMode="auto">
            <a:xfrm flipV="1">
              <a:off x="1447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4" name="TextBox 9"/>
            <p:cNvSpPr txBox="1">
              <a:spLocks noChangeArrowheads="1"/>
            </p:cNvSpPr>
            <p:nvPr/>
          </p:nvSpPr>
          <p:spPr bwMode="auto">
            <a:xfrm>
              <a:off x="1426810" y="5257800"/>
              <a:ext cx="930451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42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cxnSp>
        <p:nvCxnSpPr>
          <p:cNvPr id="35867" name="Curved Connector 11"/>
          <p:cNvCxnSpPr>
            <a:cxnSpLocks noChangeShapeType="1"/>
          </p:cNvCxnSpPr>
          <p:nvPr/>
        </p:nvCxnSpPr>
        <p:spPr bwMode="auto">
          <a:xfrm rot="5400000" flipH="1" flipV="1">
            <a:off x="2957513" y="3300413"/>
            <a:ext cx="685800" cy="4857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Curved Connector 12"/>
          <p:cNvCxnSpPr>
            <a:cxnSpLocks noChangeShapeType="1"/>
            <a:stCxn id="35875" idx="2"/>
          </p:cNvCxnSpPr>
          <p:nvPr/>
        </p:nvCxnSpPr>
        <p:spPr bwMode="auto">
          <a:xfrm rot="5400000" flipH="1" flipV="1">
            <a:off x="5908477" y="3279577"/>
            <a:ext cx="742950" cy="4702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Curved Connector 15"/>
          <p:cNvCxnSpPr>
            <a:cxnSpLocks noChangeShapeType="1"/>
          </p:cNvCxnSpPr>
          <p:nvPr/>
        </p:nvCxnSpPr>
        <p:spPr bwMode="auto">
          <a:xfrm rot="16200000" flipV="1">
            <a:off x="4557713" y="3386138"/>
            <a:ext cx="685800" cy="3143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Box 21"/>
          <p:cNvSpPr txBox="1">
            <a:spLocks noChangeArrowheads="1"/>
          </p:cNvSpPr>
          <p:nvPr/>
        </p:nvSpPr>
        <p:spPr bwMode="auto">
          <a:xfrm>
            <a:off x="1284685" y="2938463"/>
            <a:ext cx="933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Memory:</a:t>
            </a:r>
          </a:p>
        </p:txBody>
      </p:sp>
      <p:sp>
        <p:nvSpPr>
          <p:cNvPr id="35871" name="TextBox 22"/>
          <p:cNvSpPr txBox="1">
            <a:spLocks noChangeArrowheads="1"/>
          </p:cNvSpPr>
          <p:nvPr/>
        </p:nvSpPr>
        <p:spPr bwMode="auto">
          <a:xfrm>
            <a:off x="1615678" y="3529013"/>
            <a:ext cx="13436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42 </a:t>
            </a:r>
            <a:r>
              <a:rPr lang="en-US" altLang="x-none" sz="1500" b="1"/>
              <a:t>mod</a:t>
            </a:r>
            <a:r>
              <a:rPr lang="en-US" altLang="x-none" sz="1500"/>
              <a:t> 8 = 2</a:t>
            </a:r>
          </a:p>
        </p:txBody>
      </p:sp>
      <p:sp>
        <p:nvSpPr>
          <p:cNvPr id="35872" name="TextBox 23"/>
          <p:cNvSpPr txBox="1">
            <a:spLocks noChangeArrowheads="1"/>
          </p:cNvSpPr>
          <p:nvPr/>
        </p:nvSpPr>
        <p:spPr bwMode="auto">
          <a:xfrm>
            <a:off x="3543300" y="3543300"/>
            <a:ext cx="14510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276 </a:t>
            </a:r>
            <a:r>
              <a:rPr lang="en-US" altLang="x-none" sz="1500" b="1"/>
              <a:t>mod</a:t>
            </a:r>
            <a:r>
              <a:rPr lang="en-US" altLang="x-none" sz="1500"/>
              <a:t> 8 = 4</a:t>
            </a:r>
          </a:p>
        </p:txBody>
      </p:sp>
      <p:sp>
        <p:nvSpPr>
          <p:cNvPr id="35873" name="TextBox 24"/>
          <p:cNvSpPr txBox="1">
            <a:spLocks noChangeArrowheads="1"/>
          </p:cNvSpPr>
          <p:nvPr/>
        </p:nvSpPr>
        <p:spPr bwMode="auto">
          <a:xfrm>
            <a:off x="6090048" y="3543300"/>
            <a:ext cx="1405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7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F5D0641A-28C5-B3A2-BC0E-AB8F36D7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D9491D-A00E-851C-6F4C-501721179E43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Hash functions, recap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A2FC5-B23F-58A2-1AE6-EEBA2C1AE4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example, say your IDs are alphanumeric strings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Thanks to base-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expansion, we can interpret these as integers!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, with digits 0–9 then A–Z</a:t>
                </a:r>
              </a:p>
              <a:p>
                <a:pPr lvl="1"/>
                <a:r>
                  <a:rPr lang="en-US" dirty="0"/>
                  <a:t>If case sensitive,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=62</m:t>
                    </m:r>
                  </m:oMath>
                </a14:m>
                <a:r>
                  <a:rPr lang="en-US" dirty="0"/>
                  <a:t> to include 0–9, A–Z, a–z</a:t>
                </a:r>
              </a:p>
              <a:p>
                <a:pPr lvl="1"/>
                <a:r>
                  <a:rPr lang="en-US" dirty="0"/>
                  <a:t>Base64 is a standard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using A–Z, a–z, 0–9, +, /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Why might this be preferred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even hash arbitrary binary data</a:t>
                </a:r>
              </a:p>
              <a:p>
                <a:pPr lvl="1"/>
                <a:r>
                  <a:rPr lang="en-US" dirty="0"/>
                  <a:t>Any binary data can be interpreted as a base-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integer!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Or, we can read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bits at a time (say, 1 byte = 8 bits)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interpreting each “block” as an integer in </a:t>
                </a:r>
                <a:r>
                  <a:rPr lang="en-US" b="1" dirty="0" err="1"/>
                  <a:t>Z</a:t>
                </a:r>
                <a:r>
                  <a:rPr lang="en-US" baseline="-25000" dirty="0" err="1"/>
                  <a:t>b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A2FC5-B23F-58A2-1AE6-EEBA2C1AE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201FAC0-0AD5-395A-C89F-56D32504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E9D751-B7A0-F923-0960-12A26567FF73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/>
              <a:t>What if we want to use non-numeric IDs?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10F64-AE80-5CC0-0431-C28718E49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9433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-digit string in base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large, values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are very time-consuming to calculate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Instead, we can use Horner’s method:</a:t>
                </a:r>
              </a:p>
              <a:p>
                <a:pPr marL="58864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((…(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88645" lvl="1" indent="0">
                  <a:buNone/>
                </a:pPr>
                <a:endParaRPr lang="en-US" dirty="0"/>
              </a:p>
              <a:p>
                <a:pPr marL="588645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procedure</a:t>
                </a:r>
                <a:r>
                  <a:rPr lang="en-US" dirty="0"/>
                  <a:t> </a:t>
                </a:r>
                <a:r>
                  <a:rPr lang="en-US" i="1" dirty="0"/>
                  <a:t>Horner</a:t>
                </a:r>
                <a:r>
                  <a:rPr lang="en-US" dirty="0"/>
                  <a:t>(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k</a:t>
                </a:r>
                <a:r>
                  <a:rPr lang="en-US" baseline="-25000" dirty="0"/>
                  <a:t>-1</a:t>
                </a:r>
                <a:r>
                  <a:rPr lang="en-US" dirty="0"/>
                  <a:t>)</a:t>
                </a:r>
              </a:p>
              <a:p>
                <a:pPr marL="522685" indent="0">
                  <a:buNone/>
                </a:pPr>
                <a:r>
                  <a:rPr lang="en-US" i="1" dirty="0"/>
                  <a:t>y</a:t>
                </a:r>
                <a:r>
                  <a:rPr lang="en-US" dirty="0"/>
                  <a:t> :=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k</a:t>
                </a:r>
                <a:r>
                  <a:rPr lang="en-US" baseline="-25000" dirty="0"/>
                  <a:t>-1</a:t>
                </a:r>
              </a:p>
              <a:p>
                <a:pPr marL="522685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dirty="0"/>
                  <a:t> : </a:t>
                </a:r>
                <a:r>
                  <a:rPr lang="en-US" i="1" dirty="0"/>
                  <a:t>k</a:t>
                </a:r>
                <a:r>
                  <a:rPr lang="en-US" dirty="0"/>
                  <a:t>–2 </a:t>
                </a:r>
                <a:r>
                  <a:rPr lang="en-US" b="1" dirty="0"/>
                  <a:t>to</a:t>
                </a:r>
                <a:r>
                  <a:rPr lang="en-US" dirty="0"/>
                  <a:t> 0</a:t>
                </a:r>
              </a:p>
              <a:p>
                <a:pPr marL="1035844" indent="0">
                  <a:buNone/>
                </a:pPr>
                <a:r>
                  <a:rPr lang="en-US" i="1" dirty="0"/>
                  <a:t>y</a:t>
                </a:r>
                <a:r>
                  <a:rPr lang="en-US" dirty="0"/>
                  <a:t> := </a:t>
                </a:r>
                <a:r>
                  <a:rPr lang="en-US" i="1" dirty="0"/>
                  <a:t>y </a:t>
                </a:r>
                <a:r>
                  <a:rPr lang="en-US" dirty="0"/>
                  <a:t>* </a:t>
                </a:r>
                <a:r>
                  <a:rPr lang="en-US" i="1" dirty="0"/>
                  <a:t>b</a:t>
                </a:r>
                <a:r>
                  <a:rPr lang="en-US" dirty="0"/>
                  <a:t> +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i</a:t>
                </a:r>
              </a:p>
              <a:p>
                <a:pPr marL="522685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i="1" dirty="0"/>
                  <a:t>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10F64-AE80-5CC0-0431-C28718E49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943350"/>
              </a:xfrm>
              <a:blipFill>
                <a:blip r:embed="rId2"/>
                <a:stretch>
                  <a:fillRect l="-617" t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3F1D46B-E76B-0DE7-2113-CACD0B8E8D6D}"/>
              </a:ext>
            </a:extLst>
          </p:cNvPr>
          <p:cNvGrpSpPr/>
          <p:nvPr/>
        </p:nvGrpSpPr>
        <p:grpSpPr>
          <a:xfrm>
            <a:off x="2926080" y="3943349"/>
            <a:ext cx="3650846" cy="467591"/>
            <a:chOff x="3962400" y="4481945"/>
            <a:chExt cx="4867795" cy="623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A580C7-B11C-8AEC-D1BD-13861C216D3E}"/>
                    </a:ext>
                  </a:extLst>
                </p:cNvPr>
                <p:cNvSpPr txBox="1"/>
                <p:nvPr/>
              </p:nvSpPr>
              <p:spPr>
                <a:xfrm>
                  <a:off x="5477395" y="4481945"/>
                  <a:ext cx="33528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05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 is multiplied by </a:t>
                  </a:r>
                  <a14:m>
                    <m:oMath xmlns:m="http://schemas.openxmlformats.org/officeDocument/2006/math">
                      <m:r>
                        <a:rPr lang="en-US" sz="105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 a total of </a:t>
                  </a:r>
                  <a14:m>
                    <m:oMath xmlns:m="http://schemas.openxmlformats.org/officeDocument/2006/math">
                      <m:r>
                        <a:rPr lang="en-US" sz="105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en-US" sz="1050" b="1" i="1" dirty="0">
                      <a:solidFill>
                        <a:srgbClr val="FF0000"/>
                      </a:solidFill>
                      <a:latin typeface="Comic Neue" panose="02000000000000000000" pitchFamily="2" charset="0"/>
                    </a:rPr>
                    <a:t> times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A580C7-B11C-8AEC-D1BD-13861C216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395" y="4481945"/>
                  <a:ext cx="3352800" cy="553998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45FE14A-9449-8E1D-688E-804355C6D0F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62400" y="4783951"/>
              <a:ext cx="1981200" cy="32144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79E138-FD90-0498-9520-2BAFD6CD9C3B}"/>
              </a:ext>
            </a:extLst>
          </p:cNvPr>
          <p:cNvGrpSpPr/>
          <p:nvPr/>
        </p:nvGrpSpPr>
        <p:grpSpPr>
          <a:xfrm>
            <a:off x="2983231" y="4582393"/>
            <a:ext cx="3423804" cy="587154"/>
            <a:chOff x="4381501" y="3860104"/>
            <a:chExt cx="4565072" cy="7828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04238C-1A5A-38BD-BB4D-049BD44C27AE}"/>
                </a:ext>
              </a:extLst>
            </p:cNvPr>
            <p:cNvSpPr txBox="1"/>
            <p:nvPr/>
          </p:nvSpPr>
          <p:spPr>
            <a:xfrm>
              <a:off x="5250873" y="4088978"/>
              <a:ext cx="36957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We can add “mod n” here if using this for hashing!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E495898-B537-3FA5-423B-67855BA620F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81501" y="3860104"/>
              <a:ext cx="1142999" cy="53700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5D0482EE-9021-1471-41EE-746920E9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1DAF01-D9D4-5538-E97C-3B40F08C8DB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To calculate these more efficiently, we can use Horner’s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88E2DB-4E1D-926E-C234-CD1CF54A0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4101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textbook describes parity bits and UPC/ISBN check digits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Luhn algorithm </a:t>
                </a:r>
                <a:r>
                  <a:rPr lang="en-US" dirty="0"/>
                  <a:t>is used for credit cards</a:t>
                </a:r>
              </a:p>
              <a:p>
                <a:pPr lvl="1"/>
                <a:r>
                  <a:rPr lang="en-US" dirty="0"/>
                  <a:t>Calculates the 16th digit based on the first 15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Double the rightmost digit and every second digit</a:t>
                </a:r>
                <a:r>
                  <a:rPr lang="en-US" dirty="0"/>
                  <a:t>, moving right to left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 the sum of the resulting digits</a:t>
                </a:r>
              </a:p>
              <a:p>
                <a:pPr lvl="1"/>
                <a:r>
                  <a:rPr lang="en-US" dirty="0"/>
                  <a:t>Set the check digit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10 −(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10)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=2+2+6+4+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+8+8+3+4+1+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88E2DB-4E1D-926E-C234-CD1CF54A0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4101084"/>
              </a:xfrm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F8591F-2B47-9AA7-8ECF-7B65E2EF11E4}"/>
              </a:ext>
            </a:extLst>
          </p:cNvPr>
          <p:cNvSpPr txBox="1"/>
          <p:nvPr/>
        </p:nvSpPr>
        <p:spPr>
          <a:xfrm>
            <a:off x="2499960" y="3233120"/>
            <a:ext cx="41440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 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 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 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sz="27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99993-21CF-DAEF-57B4-BE605CCDF6CB}"/>
              </a:ext>
            </a:extLst>
          </p:cNvPr>
          <p:cNvSpPr/>
          <p:nvPr/>
        </p:nvSpPr>
        <p:spPr bwMode="auto">
          <a:xfrm>
            <a:off x="6310491" y="3213909"/>
            <a:ext cx="40005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A02AC25-371E-39F7-7D10-FFB84759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4AE372-3495-52CB-6042-31CEF9B0D10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/>
              <a:t>Congruences are also used for check bits and check digits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3E297-27F7-20CE-6A5A-FFB88B03C253}"/>
              </a:ext>
            </a:extLst>
          </p:cNvPr>
          <p:cNvSpPr txBox="1"/>
          <p:nvPr/>
        </p:nvSpPr>
        <p:spPr>
          <a:xfrm>
            <a:off x="2594395" y="3728259"/>
            <a:ext cx="388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2 6 10 14  8 4 10 10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69FC-BE18-2852-6829-C5EFD5CAD2F8}"/>
              </a:ext>
            </a:extLst>
          </p:cNvPr>
          <p:cNvSpPr txBox="1"/>
          <p:nvPr/>
        </p:nvSpPr>
        <p:spPr>
          <a:xfrm>
            <a:off x="2762823" y="4114800"/>
            <a:ext cx="388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2 4  6  8  3 1  5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B25770-6F43-FF31-AA93-9D1CCFC0A333}"/>
              </a:ext>
            </a:extLst>
          </p:cNvPr>
          <p:cNvGrpSpPr/>
          <p:nvPr/>
        </p:nvGrpSpPr>
        <p:grpSpPr>
          <a:xfrm>
            <a:off x="2737660" y="3613268"/>
            <a:ext cx="3455322" cy="221672"/>
            <a:chOff x="2737660" y="3613268"/>
            <a:chExt cx="3455322" cy="22167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425DA93-477B-3A9C-98B4-7C1EC23C1052}"/>
                </a:ext>
              </a:extLst>
            </p:cNvPr>
            <p:cNvCxnSpPr/>
            <p:nvPr/>
          </p:nvCxnSpPr>
          <p:spPr>
            <a:xfrm>
              <a:off x="6192982" y="3632662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B958D77-FA8F-B962-A3DE-8CEE075B7BDF}"/>
                </a:ext>
              </a:extLst>
            </p:cNvPr>
            <p:cNvCxnSpPr/>
            <p:nvPr/>
          </p:nvCxnSpPr>
          <p:spPr>
            <a:xfrm>
              <a:off x="5755177" y="3635435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67033B-F902-6B7A-4DB1-341BB3D1C1F2}"/>
                </a:ext>
              </a:extLst>
            </p:cNvPr>
            <p:cNvCxnSpPr/>
            <p:nvPr/>
          </p:nvCxnSpPr>
          <p:spPr>
            <a:xfrm>
              <a:off x="5176059" y="3621581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1F757F-4317-A60B-328D-093370B81258}"/>
                </a:ext>
              </a:extLst>
            </p:cNvPr>
            <p:cNvCxnSpPr/>
            <p:nvPr/>
          </p:nvCxnSpPr>
          <p:spPr>
            <a:xfrm>
              <a:off x="4788131" y="3624351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EEF2E4-58A0-AA77-527C-9EF877A46A3F}"/>
                </a:ext>
              </a:extLst>
            </p:cNvPr>
            <p:cNvCxnSpPr/>
            <p:nvPr/>
          </p:nvCxnSpPr>
          <p:spPr>
            <a:xfrm>
              <a:off x="4134201" y="3627122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CCBEC5-5FEE-0505-4364-4E1772588C83}"/>
                </a:ext>
              </a:extLst>
            </p:cNvPr>
            <p:cNvCxnSpPr/>
            <p:nvPr/>
          </p:nvCxnSpPr>
          <p:spPr>
            <a:xfrm>
              <a:off x="3696396" y="3613268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91F5DA-01D4-4B47-61C7-743B9B1797CE}"/>
                </a:ext>
              </a:extLst>
            </p:cNvPr>
            <p:cNvCxnSpPr/>
            <p:nvPr/>
          </p:nvCxnSpPr>
          <p:spPr>
            <a:xfrm>
              <a:off x="3117276" y="3616039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FAF07D6-824E-CFF5-D348-A5DE854A672C}"/>
                </a:ext>
              </a:extLst>
            </p:cNvPr>
            <p:cNvCxnSpPr/>
            <p:nvPr/>
          </p:nvCxnSpPr>
          <p:spPr>
            <a:xfrm>
              <a:off x="2737660" y="3618809"/>
              <a:ext cx="0" cy="19950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A853C9-003A-9200-8D50-4A881F88A25B}"/>
              </a:ext>
            </a:extLst>
          </p:cNvPr>
          <p:cNvGrpSpPr/>
          <p:nvPr/>
        </p:nvGrpSpPr>
        <p:grpSpPr>
          <a:xfrm>
            <a:off x="2926080" y="3629890"/>
            <a:ext cx="3042454" cy="562805"/>
            <a:chOff x="2926080" y="3629890"/>
            <a:chExt cx="3042454" cy="56280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765C4D7-83D0-A54A-B5AE-7894E74F0FB7}"/>
                </a:ext>
              </a:extLst>
            </p:cNvPr>
            <p:cNvCxnSpPr/>
            <p:nvPr/>
          </p:nvCxnSpPr>
          <p:spPr>
            <a:xfrm>
              <a:off x="2926080" y="3632662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DC8BFC-7A26-F3BD-50E8-F8D3EC0BB8B9}"/>
                </a:ext>
              </a:extLst>
            </p:cNvPr>
            <p:cNvCxnSpPr/>
            <p:nvPr/>
          </p:nvCxnSpPr>
          <p:spPr>
            <a:xfrm>
              <a:off x="3311238" y="3635433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4C22D4-897C-A6E6-137D-29950C0B25B5}"/>
                </a:ext>
              </a:extLst>
            </p:cNvPr>
            <p:cNvCxnSpPr/>
            <p:nvPr/>
          </p:nvCxnSpPr>
          <p:spPr>
            <a:xfrm>
              <a:off x="3920836" y="3629891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EE7F6D-BD35-0DD8-AA15-E13B33DE2D1A}"/>
                </a:ext>
              </a:extLst>
            </p:cNvPr>
            <p:cNvCxnSpPr/>
            <p:nvPr/>
          </p:nvCxnSpPr>
          <p:spPr>
            <a:xfrm>
              <a:off x="4389116" y="3632660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EEC5F12-1513-E5A2-64CE-B51DC428E765}"/>
                </a:ext>
              </a:extLst>
            </p:cNvPr>
            <p:cNvCxnSpPr/>
            <p:nvPr/>
          </p:nvCxnSpPr>
          <p:spPr>
            <a:xfrm>
              <a:off x="4965464" y="3635432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A1545A-1D5D-A400-73B4-CF669C6F7EEF}"/>
                </a:ext>
              </a:extLst>
            </p:cNvPr>
            <p:cNvCxnSpPr/>
            <p:nvPr/>
          </p:nvCxnSpPr>
          <p:spPr>
            <a:xfrm>
              <a:off x="5367246" y="3629890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190F794-8D9D-F6AF-AC30-BCC04414ADC5}"/>
                </a:ext>
              </a:extLst>
            </p:cNvPr>
            <p:cNvCxnSpPr/>
            <p:nvPr/>
          </p:nvCxnSpPr>
          <p:spPr>
            <a:xfrm>
              <a:off x="5968534" y="3632662"/>
              <a:ext cx="0" cy="557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9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1A062-ADA8-6968-BE78-79E78760E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1827"/>
                <a:ext cx="8229600" cy="3771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Examples</a:t>
                </a:r>
                <a:r>
                  <a:rPr lang="en-US" dirty="0"/>
                  <a:t>: Optical media, QR codes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Goal</a:t>
                </a:r>
                <a:r>
                  <a:rPr lang="en-US" dirty="0"/>
                  <a:t>: 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digits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/>
                  <a:t> with extra check digits so that erasures/errors can be detected/corrected</a:t>
                </a:r>
              </a:p>
              <a:p>
                <a:pPr lvl="1"/>
                <a:r>
                  <a:rPr lang="en-US" dirty="0"/>
                  <a:t>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digits,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check digits</a:t>
                </a:r>
              </a:p>
              <a:p>
                <a:pPr lvl="1"/>
                <a:r>
                  <a:rPr lang="en-US" dirty="0"/>
                  <a:t>If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digits are lost</a:t>
                </a:r>
                <a:r>
                  <a:rPr lang="en-US" dirty="0"/>
                  <a:t>, they can be </a:t>
                </a:r>
                <a:r>
                  <a:rPr lang="en-US" dirty="0">
                    <a:solidFill>
                      <a:srgbClr val="00B0F0"/>
                    </a:solidFill>
                  </a:rPr>
                  <a:t>recovered</a:t>
                </a:r>
              </a:p>
              <a:p>
                <a:pPr lvl="1"/>
                <a:r>
                  <a:rPr lang="en-US" dirty="0"/>
                  <a:t>If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digits are changed</a:t>
                </a:r>
                <a:r>
                  <a:rPr lang="en-US" dirty="0"/>
                  <a:t>, it can be </a:t>
                </a:r>
                <a:r>
                  <a:rPr lang="en-US" dirty="0">
                    <a:solidFill>
                      <a:srgbClr val="00B0F0"/>
                    </a:solidFill>
                  </a:rPr>
                  <a:t>detected</a:t>
                </a:r>
              </a:p>
              <a:p>
                <a:pPr lvl="1"/>
                <a:r>
                  <a:rPr lang="en-US" dirty="0"/>
                  <a:t>If any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digits are changed</a:t>
                </a:r>
                <a:r>
                  <a:rPr lang="en-US" dirty="0"/>
                  <a:t>, it can be </a:t>
                </a:r>
                <a:r>
                  <a:rPr lang="en-US" dirty="0">
                    <a:solidFill>
                      <a:srgbClr val="00B0F0"/>
                    </a:solidFill>
                  </a:rPr>
                  <a:t>corrected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Reed–Solomon</a:t>
                </a:r>
                <a:r>
                  <a:rPr lang="en-US" dirty="0"/>
                  <a:t>: Let each digit represent a point on a curve</a:t>
                </a:r>
              </a:p>
              <a:p>
                <a:pPr lvl="1"/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identify 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)-degree polynomial</a:t>
                </a:r>
              </a:p>
              <a:p>
                <a:pPr lvl="1"/>
                <a:r>
                  <a:rPr lang="en-US" dirty="0"/>
                  <a:t>Extend the curve to generate check digits, </a:t>
                </a:r>
                <a:r>
                  <a:rPr lang="en-US" b="1" dirty="0">
                    <a:solidFill>
                      <a:schemeClr val="tx1"/>
                    </a:solidFill>
                  </a:rPr>
                  <a:t>interpolate to recover lost digits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1A062-ADA8-6968-BE78-79E78760E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1827"/>
                <a:ext cx="8229600" cy="3771900"/>
              </a:xfrm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0E121DE-D2D1-57BE-715B-E6B1FACE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4F8D9F-0548-402B-D902-1BB8BF10616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Error-correcting codes are used to store data when reading is error-prone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35433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charset="2"/>
                  <a:buNone/>
                </a:pPr>
                <a:r>
                  <a:rPr lang="en-US" altLang="x-none" dirty="0"/>
                  <a:t>To encode a message using the Caesar cipher:</a:t>
                </a:r>
              </a:p>
              <a:p>
                <a:pPr lvl="1"/>
                <a:r>
                  <a:rPr lang="en-US" altLang="x-none" dirty="0"/>
                  <a:t>Choose a shift index </a:t>
                </a:r>
                <a:r>
                  <a:rPr lang="en-US" altLang="x-none" i="1" dirty="0"/>
                  <a:t>s</a:t>
                </a:r>
                <a:endParaRPr lang="en-US" altLang="x-none" dirty="0"/>
              </a:p>
              <a:p>
                <a:pPr lvl="1"/>
                <a:r>
                  <a:rPr lang="en-US" altLang="x-none" dirty="0"/>
                  <a:t>Convert each letter A-Z into a number 0-25</a:t>
                </a:r>
              </a:p>
              <a:p>
                <a:pPr lvl="1"/>
                <a:r>
                  <a:rPr lang="en-US" altLang="x-none" dirty="0"/>
                  <a:t>Compute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x-none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26</m:t>
                    </m:r>
                  </m:oMath>
                </a14:m>
                <a:endParaRPr lang="en-US" altLang="x-none" dirty="0"/>
              </a:p>
              <a:p>
                <a:pPr lvl="1"/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/>
                  <a:t>Example:</a:t>
                </a:r>
                <a:r>
                  <a:rPr lang="en-US" altLang="x-none" dirty="0"/>
                  <a:t>  Let </a:t>
                </a:r>
                <a:r>
                  <a:rPr lang="en-US" altLang="x-none" i="1" dirty="0"/>
                  <a:t>s</a:t>
                </a:r>
                <a:r>
                  <a:rPr lang="en-US" altLang="x-none" dirty="0"/>
                  <a:t> = 9.  Encode </a:t>
                </a:r>
                <a:r>
                  <a:rPr lang="en-US" altLang="ja-JP" dirty="0"/>
                  <a:t>“ATTACK”.</a:t>
                </a:r>
              </a:p>
              <a:p>
                <a:pPr lvl="1"/>
                <a:r>
                  <a:rPr lang="en-US" altLang="x-none" dirty="0"/>
                  <a:t>ATTACK = 0 19 19 0 2 10</a:t>
                </a:r>
              </a:p>
              <a:p>
                <a:pPr lvl="1"/>
                <a:r>
                  <a:rPr lang="en-US" altLang="x-none" i="1" dirty="0"/>
                  <a:t>f</a:t>
                </a:r>
                <a:r>
                  <a:rPr lang="en-US" altLang="x-none" dirty="0"/>
                  <a:t>(0) = 9, </a:t>
                </a:r>
                <a:r>
                  <a:rPr lang="en-US" altLang="x-none" i="1" dirty="0"/>
                  <a:t>f</a:t>
                </a:r>
                <a:r>
                  <a:rPr lang="en-US" altLang="x-none" dirty="0"/>
                  <a:t>(19) = 2, </a:t>
                </a:r>
                <a:r>
                  <a:rPr lang="en-US" altLang="x-none" i="1" dirty="0"/>
                  <a:t>f</a:t>
                </a:r>
                <a:r>
                  <a:rPr lang="en-US" altLang="x-none" dirty="0"/>
                  <a:t>(2) = 11, </a:t>
                </a:r>
                <a:r>
                  <a:rPr lang="en-US" altLang="x-none" i="1" dirty="0"/>
                  <a:t>f</a:t>
                </a:r>
                <a:r>
                  <a:rPr lang="en-US" altLang="x-none" dirty="0"/>
                  <a:t>(10) = 19</a:t>
                </a:r>
              </a:p>
              <a:p>
                <a:pPr lvl="1"/>
                <a:r>
                  <a:rPr lang="en-US" altLang="x-none" dirty="0"/>
                  <a:t>Encrypted message: 9 2 2 9 11 19 = JCCJLT</a:t>
                </a:r>
              </a:p>
              <a:p>
                <a:pPr lvl="1"/>
                <a:endParaRPr lang="en-US" altLang="x-none" dirty="0"/>
              </a:p>
              <a:p>
                <a:pPr marL="0" indent="0">
                  <a:buNone/>
                </a:pPr>
                <a:r>
                  <a:rPr lang="en-US" altLang="x-none" dirty="0">
                    <a:solidFill>
                      <a:srgbClr val="FF0000"/>
                    </a:solidFill>
                  </a:rPr>
                  <a:t>Affine ciphers </a:t>
                </a:r>
                <a:r>
                  <a:rPr lang="en-US" altLang="x-none" dirty="0"/>
                  <a:t>use bijections of the form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x-none" b="1" i="0" smtClean="0"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26</m:t>
                    </m:r>
                  </m:oMath>
                </a14:m>
                <a:endParaRPr lang="en-US" altLang="x-none" b="0" dirty="0"/>
              </a:p>
              <a:p>
                <a:pPr lvl="1"/>
                <a:r>
                  <a:rPr lang="en-US" altLang="x-none" dirty="0"/>
                  <a:t>To be a bijection, requires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x-none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 26</m:t>
                            </m:r>
                          </m:e>
                        </m:d>
                      </m:e>
                    </m:func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x-none" dirty="0"/>
              </a:p>
            </p:txBody>
          </p:sp>
        </mc:Choice>
        <mc:Fallback xmlns="">
          <p:sp>
            <p:nvSpPr>
              <p:cNvPr id="430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3543300"/>
              </a:xfrm>
              <a:blipFill>
                <a:blip r:embed="rId3"/>
                <a:stretch>
                  <a:fillRect l="-617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7168915-8A50-6CB3-FAEF-6D63E9CA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5FB6D9-4A82-D629-B143-79F5778BC6D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Recall the Caesar cipher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57355-14C0-192C-1E47-55DB2BA52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229599" cy="3886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Patterns</a:t>
                </a:r>
                <a:r>
                  <a:rPr lang="en-US" dirty="0"/>
                  <a:t> become obvious even though the letters are replaced</a:t>
                </a:r>
              </a:p>
              <a:p>
                <a:pPr lvl="1"/>
                <a:r>
                  <a:rPr lang="en-US" dirty="0"/>
                  <a:t>Frequencies of letters, digraphs, trigraphs, etc.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 modern secure </a:t>
                </a:r>
                <a:r>
                  <a:rPr lang="en-US" dirty="0">
                    <a:solidFill>
                      <a:srgbClr val="FF0000"/>
                    </a:solidFill>
                  </a:rPr>
                  <a:t>block ciphers </a:t>
                </a:r>
                <a:r>
                  <a:rPr lang="en-US" dirty="0"/>
                  <a:t>might look similar at first!</a:t>
                </a:r>
              </a:p>
              <a:p>
                <a:pPr lvl="1"/>
                <a:r>
                  <a:rPr lang="en-US" dirty="0"/>
                  <a:t>Replace each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block with another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block</a:t>
                </a:r>
              </a:p>
              <a:p>
                <a:pPr lvl="2"/>
                <a:r>
                  <a:rPr lang="en-US" dirty="0"/>
                  <a:t>Say,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dirty="0"/>
                  <a:t>, as with Advanced Encryption Standard (AES)</a:t>
                </a:r>
              </a:p>
              <a:p>
                <a:pPr lvl="1"/>
                <a:r>
                  <a:rPr lang="en-US" dirty="0"/>
                  <a:t>Use a key (e.g., also 128 bits) to determine the substitution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possible blocks, similar number of keys, so there are way more combinations</a:t>
                </a:r>
              </a:p>
              <a:p>
                <a:pPr lvl="1"/>
                <a:r>
                  <a:rPr lang="en-US" dirty="0"/>
                  <a:t>Even so, to be used securely, a block cipher needs to be combined with a secure </a:t>
                </a:r>
                <a:r>
                  <a:rPr lang="en-US" dirty="0">
                    <a:solidFill>
                      <a:srgbClr val="FF0000"/>
                    </a:solidFill>
                  </a:rPr>
                  <a:t>mode of operation </a:t>
                </a:r>
                <a:r>
                  <a:rPr lang="en-US" dirty="0"/>
                  <a:t>(block mode)</a:t>
                </a:r>
              </a:p>
              <a:p>
                <a:pPr lvl="1"/>
                <a:r>
                  <a:rPr lang="en-US" dirty="0"/>
                  <a:t>A secure block mode ensures that the same block encrypts differently depending on its location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57355-14C0-192C-1E47-55DB2BA52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229599" cy="3886200"/>
              </a:xfrm>
              <a:blipFill>
                <a:blip r:embed="rId2"/>
                <a:stretch>
                  <a:fillRect l="-617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DBFC645-5F76-3C3B-AFB2-61506318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536D28-9980-A19E-276D-96E0B94206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These simple ciphers are not secure!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2773</Words>
  <Application>Microsoft Macintosh PowerPoint</Application>
  <PresentationFormat>On-screen Show (16:9)</PresentationFormat>
  <Paragraphs>349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Comic Neue</vt:lpstr>
      <vt:lpstr>Menlo</vt:lpstr>
      <vt:lpstr>Trebuchet MS</vt:lpstr>
      <vt:lpstr>Wingdings</vt:lpstr>
      <vt:lpstr>Brilho</vt:lpstr>
      <vt:lpstr>CS 441: Applications of Number Theory</vt:lpstr>
      <vt:lpstr>Today's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RSA cryptosystem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brief practical security note…</vt:lpstr>
      <vt:lpstr>Why is RSA secure?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673</cp:revision>
  <cp:lastPrinted>2025-03-31T17:52:42Z</cp:lastPrinted>
  <dcterms:created xsi:type="dcterms:W3CDTF">2011-07-05T14:46:51Z</dcterms:created>
  <dcterms:modified xsi:type="dcterms:W3CDTF">2025-03-31T17:52:44Z</dcterms:modified>
</cp:coreProperties>
</file>