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57" r:id="rId4"/>
    <p:sldId id="258" r:id="rId5"/>
    <p:sldId id="259" r:id="rId6"/>
    <p:sldId id="271" r:id="rId7"/>
    <p:sldId id="272" r:id="rId8"/>
    <p:sldId id="265" r:id="rId9"/>
    <p:sldId id="260" r:id="rId10"/>
    <p:sldId id="261" r:id="rId11"/>
    <p:sldId id="273" r:id="rId12"/>
    <p:sldId id="266" r:id="rId13"/>
    <p:sldId id="274" r:id="rId14"/>
    <p:sldId id="262" r:id="rId15"/>
    <p:sldId id="275" r:id="rId16"/>
    <p:sldId id="264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33" autoAdjust="0"/>
  </p:normalViewPr>
  <p:slideViewPr>
    <p:cSldViewPr>
      <p:cViewPr varScale="1">
        <p:scale>
          <a:sx n="68" d="100"/>
          <a:sy n="68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52C157-D0DC-483C-8A55-51DE94AB905A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826B28-5316-4494-9467-DC85B5B0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Within</a:t>
            </a:r>
            <a:r>
              <a:rPr lang="en-US" baseline="0" dirty="0" smtClean="0"/>
              <a:t> a broadcast audio stream, some items are of interest to the user and some are not.</a:t>
            </a:r>
          </a:p>
          <a:p>
            <a:r>
              <a:rPr lang="en-US" baseline="0" dirty="0" smtClean="0"/>
              <a:t>&lt;entry points&gt; </a:t>
            </a:r>
          </a:p>
          <a:p>
            <a:pPr>
              <a:buFontTx/>
              <a:buChar char="-"/>
            </a:pPr>
            <a:r>
              <a:rPr lang="en-US" baseline="0" dirty="0" smtClean="0"/>
              <a:t>Change of speaker</a:t>
            </a:r>
          </a:p>
          <a:p>
            <a:pPr>
              <a:buFontTx/>
              <a:buChar char="-"/>
            </a:pPr>
            <a:r>
              <a:rPr lang="en-US" baseline="0" dirty="0" smtClean="0"/>
              <a:t>Long pauses </a:t>
            </a:r>
            <a:r>
              <a:rPr lang="en-US" baseline="0" dirty="0" smtClean="0">
                <a:sym typeface="Wingdings" pitchFamily="2" charset="2"/>
              </a:rPr>
              <a:t> Short-time energy measurements were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Exclusive</a:t>
            </a:r>
            <a:r>
              <a:rPr lang="en-US" baseline="0" dirty="0" smtClean="0"/>
              <a:t> means that the union of specialized concepts (or sub concepts) is equal to the generalized concept. </a:t>
            </a:r>
          </a:p>
          <a:p>
            <a:r>
              <a:rPr lang="en-US" baseline="0" dirty="0" smtClean="0"/>
              <a:t>On the other hand, for non-exclusive relation, the union of specialized concepts is not equal to the generalized concept.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base, bat or gloves</a:t>
            </a:r>
            <a:r>
              <a:rPr lang="en-US" baseline="0" dirty="0" smtClean="0"/>
              <a:t> take together the intent, the meaning can be obvious. That is the </a:t>
            </a:r>
            <a:r>
              <a:rPr lang="en-US" baseline="0" dirty="0" err="1" smtClean="0"/>
              <a:t>cooccurence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</a:t>
            </a:r>
            <a:r>
              <a:rPr lang="en-US" baseline="0" dirty="0" smtClean="0"/>
              <a:t> several synonym lists, they try to choose the list having the largest match with user’ keywords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NPC</a:t>
            </a:r>
            <a:r>
              <a:rPr lang="en-US" baseline="0" dirty="0" smtClean="0"/>
              <a:t> concepts are expressed exhaustively as a collection of more specific concepts and non-leaf node concept has also the child concept.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A1A94C-57D8-4606-B322-4EFF626B08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26B28-5316-4494-9467-DC85B5B009B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E236-A7D7-4D4E-A96A-C179C5E3C05C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FFF0-275A-40EA-9CC8-6E6FAF354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0E08-8944-4F67-B917-9EE2A3D01C3D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CC13-17C5-41A4-8309-4DC3E6D3D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1870-0B76-401D-BCF3-C1D6BE404576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D274-87B6-4403-BB55-804AAD424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0FC4-9495-435F-A1AD-9CE520599097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0E38-33B1-4CCB-AFA4-E4B6268DB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31AB-382E-4C4D-9D8C-6B2B0DBCA527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2625-288F-419F-B377-009D643FE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BBAA-8AF4-43AD-8881-FBB64BC19FFD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2344-78D5-4795-AAED-0F697EF99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9465-A83E-4686-8585-F96942F6FAB2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A9A0-FD57-4C48-B4C2-A95B2FF99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E711-B8E7-4B08-8084-93C3F3D86D52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4ECA7-8F7F-4C5D-B2A9-75BA81743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EB45-5ED2-4083-A7EF-7131801DEC09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9EC88-128F-408C-A5E6-F3D36CD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6D7B5-FA5E-4CE0-9736-6E994E9D20A4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035E-3594-4A4C-87E8-113EFD61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E4B7-8662-44F6-893A-54CCCD384D78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DCAB-5B33-4FEA-B969-10E535028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BDECAB-AAF5-41DD-93C6-B97637E8CF37}" type="datetimeFigureOut">
              <a:rPr lang="en-US"/>
              <a:pPr>
                <a:defRPr/>
              </a:pPr>
              <a:t>9/28/2007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1FA50-1B71-48C5-80B2-06F5DA2E5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Retrieval Effectiveness of an Ontology-based Model for Information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Khan, L., McLeod, D. &amp; </a:t>
            </a:r>
            <a:r>
              <a:rPr lang="en-US" dirty="0" err="1" smtClean="0"/>
              <a:t>Hovy</a:t>
            </a:r>
            <a:r>
              <a:rPr lang="en-US" dirty="0" smtClean="0"/>
              <a:t>, E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 Danielle 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Mechanism (1)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keywords in the user request are matched to concepts,</a:t>
            </a:r>
            <a:r>
              <a:rPr lang="en-US" dirty="0" smtClean="0"/>
              <a:t> the generation of a DB query takes place. </a:t>
            </a:r>
          </a:p>
          <a:p>
            <a:r>
              <a:rPr lang="en-US" dirty="0" smtClean="0"/>
              <a:t>Through</a:t>
            </a:r>
            <a:r>
              <a:rPr lang="en-US" baseline="0" dirty="0" smtClean="0"/>
              <a:t> the list of synonyms of each keyword, the related concepts are found.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1) Pruning irrelevant concepts</a:t>
            </a:r>
          </a:p>
          <a:p>
            <a:pPr>
              <a:buNone/>
            </a:pPr>
            <a:r>
              <a:rPr lang="en-US" dirty="0" smtClean="0"/>
              <a:t>2) Query expansion and SQL query generation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Mechanism</a:t>
            </a:r>
            <a:r>
              <a:rPr lang="en-US" baseline="0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sz="2800" dirty="0" smtClean="0"/>
              <a:t>Pruning</a:t>
            </a:r>
            <a:r>
              <a:rPr lang="en-US" sz="2800" baseline="0" dirty="0" smtClean="0"/>
              <a:t> irrelevant concepts</a:t>
            </a:r>
          </a:p>
          <a:p>
            <a:pPr lvl="1"/>
            <a:r>
              <a:rPr lang="en-US" sz="2400" dirty="0" smtClean="0"/>
              <a:t>Element-score and Concept score : to choose the most appropriate concept. </a:t>
            </a:r>
          </a:p>
          <a:p>
            <a:pPr lvl="1"/>
            <a:endParaRPr lang="en-US" sz="2400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Semantic distance : the shortest path between two concepts in ontology</a:t>
            </a:r>
          </a:p>
          <a:p>
            <a:pPr lvl="1"/>
            <a:r>
              <a:rPr lang="en-US" sz="2400" dirty="0" smtClean="0"/>
              <a:t>Propagated-score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48000"/>
            <a:ext cx="4572000" cy="677977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1" y="5029200"/>
            <a:ext cx="3505200" cy="946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Partial Ontology of Selected Concepts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Oval 4"/>
          <p:cNvSpPr/>
          <p:nvPr/>
        </p:nvSpPr>
        <p:spPr>
          <a:xfrm>
            <a:off x="3352800" y="1981200"/>
            <a:ext cx="1524000" cy="609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NBA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35052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Vancouver Grizzlies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5052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Cleveland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Cavaliers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5052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Los Angeles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Lakers</a:t>
            </a:r>
          </a:p>
        </p:txBody>
      </p:sp>
      <p:sp>
        <p:nvSpPr>
          <p:cNvPr id="9" name="Oval 8"/>
          <p:cNvSpPr/>
          <p:nvPr/>
        </p:nvSpPr>
        <p:spPr>
          <a:xfrm>
            <a:off x="7010400" y="35052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New Jersey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Nets</a:t>
            </a:r>
          </a:p>
        </p:txBody>
      </p:sp>
      <p:sp>
        <p:nvSpPr>
          <p:cNvPr id="10" name="Oval 9"/>
          <p:cNvSpPr/>
          <p:nvPr/>
        </p:nvSpPr>
        <p:spPr>
          <a:xfrm>
            <a:off x="533400" y="49530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Bryant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Reeves</a:t>
            </a:r>
          </a:p>
        </p:txBody>
      </p:sp>
      <p:sp>
        <p:nvSpPr>
          <p:cNvPr id="11" name="Oval 10"/>
          <p:cNvSpPr/>
          <p:nvPr/>
        </p:nvSpPr>
        <p:spPr>
          <a:xfrm>
            <a:off x="2362200" y="49530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Mark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Bryant</a:t>
            </a:r>
          </a:p>
        </p:txBody>
      </p:sp>
      <p:sp>
        <p:nvSpPr>
          <p:cNvPr id="12" name="Oval 11"/>
          <p:cNvSpPr/>
          <p:nvPr/>
        </p:nvSpPr>
        <p:spPr>
          <a:xfrm>
            <a:off x="4191000" y="4953000"/>
            <a:ext cx="16002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Kobe Bryant</a:t>
            </a:r>
          </a:p>
        </p:txBody>
      </p:sp>
      <p:cxnSp>
        <p:nvCxnSpPr>
          <p:cNvPr id="14" name="Straight Arrow Connector 13"/>
          <p:cNvCxnSpPr>
            <a:stCxn id="5" idx="4"/>
            <a:endCxn id="8" idx="0"/>
          </p:cNvCxnSpPr>
          <p:nvPr/>
        </p:nvCxnSpPr>
        <p:spPr>
          <a:xfrm rot="16200000" flipH="1">
            <a:off x="4095750" y="2609850"/>
            <a:ext cx="914400" cy="876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7" idx="0"/>
          </p:cNvCxnSpPr>
          <p:nvPr/>
        </p:nvCxnSpPr>
        <p:spPr>
          <a:xfrm rot="5400000">
            <a:off x="2867819" y="2796381"/>
            <a:ext cx="1003300" cy="4143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rot="10800000" flipV="1">
            <a:off x="1333500" y="2286000"/>
            <a:ext cx="20193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6"/>
            <a:endCxn id="9" idx="0"/>
          </p:cNvCxnSpPr>
          <p:nvPr/>
        </p:nvCxnSpPr>
        <p:spPr>
          <a:xfrm>
            <a:off x="4876800" y="2286000"/>
            <a:ext cx="29337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  <a:endCxn id="12" idx="0"/>
          </p:cNvCxnSpPr>
          <p:nvPr/>
        </p:nvCxnSpPr>
        <p:spPr>
          <a:xfrm rot="5400000">
            <a:off x="4648201" y="4610100"/>
            <a:ext cx="6858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4"/>
            <a:endCxn id="11" idx="0"/>
          </p:cNvCxnSpPr>
          <p:nvPr/>
        </p:nvCxnSpPr>
        <p:spPr>
          <a:xfrm rot="5400000">
            <a:off x="2819401" y="4610100"/>
            <a:ext cx="6858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4"/>
            <a:endCxn id="10" idx="0"/>
          </p:cNvCxnSpPr>
          <p:nvPr/>
        </p:nvCxnSpPr>
        <p:spPr>
          <a:xfrm rot="5400000">
            <a:off x="990601" y="4610100"/>
            <a:ext cx="6858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1" name="TextBox 37"/>
          <p:cNvSpPr txBox="1">
            <a:spLocks noChangeArrowheads="1"/>
          </p:cNvSpPr>
          <p:nvPr/>
        </p:nvSpPr>
        <p:spPr bwMode="auto">
          <a:xfrm>
            <a:off x="5029200" y="4078288"/>
            <a:ext cx="236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Score = 0.5</a:t>
            </a:r>
          </a:p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Propagated Score = 1.5</a:t>
            </a:r>
          </a:p>
        </p:txBody>
      </p:sp>
      <p:sp>
        <p:nvSpPr>
          <p:cNvPr id="8212" name="TextBox 38"/>
          <p:cNvSpPr txBox="1">
            <a:spLocks noChangeArrowheads="1"/>
          </p:cNvSpPr>
          <p:nvPr/>
        </p:nvSpPr>
        <p:spPr bwMode="auto">
          <a:xfrm>
            <a:off x="5257800" y="5602288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Score = 1.0</a:t>
            </a:r>
          </a:p>
          <a:p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P-Score = 1.5</a:t>
            </a:r>
          </a:p>
        </p:txBody>
      </p:sp>
      <p:sp>
        <p:nvSpPr>
          <p:cNvPr id="8213" name="TextBox 39"/>
          <p:cNvSpPr txBox="1">
            <a:spLocks noChangeArrowheads="1"/>
          </p:cNvSpPr>
          <p:nvPr/>
        </p:nvSpPr>
        <p:spPr bwMode="auto">
          <a:xfrm>
            <a:off x="2438400" y="5602288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Score = 0.5</a:t>
            </a:r>
          </a:p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P-Score = 0.5</a:t>
            </a:r>
          </a:p>
        </p:txBody>
      </p:sp>
      <p:sp>
        <p:nvSpPr>
          <p:cNvPr id="8214" name="TextBox 40"/>
          <p:cNvSpPr txBox="1">
            <a:spLocks noChangeArrowheads="1"/>
          </p:cNvSpPr>
          <p:nvPr/>
        </p:nvSpPr>
        <p:spPr bwMode="auto">
          <a:xfrm>
            <a:off x="685800" y="5602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Score = 0.5</a:t>
            </a:r>
          </a:p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P-Score = 0.5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Mechanism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sz="2800" dirty="0" smtClean="0"/>
              <a:t>Query expansion and SQL query generation</a:t>
            </a:r>
          </a:p>
          <a:p>
            <a:r>
              <a:rPr lang="en-US" sz="2400" dirty="0" smtClean="0"/>
              <a:t>If the selected concept is not NPC type nor leaf node concept, no further progress. </a:t>
            </a:r>
          </a:p>
          <a:p>
            <a:r>
              <a:rPr lang="en-US" sz="2400" dirty="0" smtClean="0"/>
              <a:t>Otherwise each concept is added in disjunctive form. </a:t>
            </a:r>
          </a:p>
          <a:p>
            <a:r>
              <a:rPr lang="en-US" sz="2400" dirty="0" smtClean="0"/>
              <a:t>ex) Tell me about Los Angeles Lakers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dirty="0" err="1" smtClean="0"/>
              <a:t>Time_start</a:t>
            </a:r>
            <a:r>
              <a:rPr lang="en-US" sz="2400" dirty="0" smtClean="0"/>
              <a:t>, </a:t>
            </a:r>
            <a:r>
              <a:rPr lang="en-US" sz="2400" dirty="0" err="1" smtClean="0"/>
              <a:t>Time_end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 err="1" smtClean="0"/>
              <a:t>Audio_news</a:t>
            </a:r>
            <a:r>
              <a:rPr lang="en-US" sz="2400" dirty="0" smtClean="0"/>
              <a:t> a, </a:t>
            </a:r>
            <a:r>
              <a:rPr lang="en-US" sz="2400" dirty="0" err="1" smtClean="0"/>
              <a:t>Meta_news</a:t>
            </a:r>
            <a:r>
              <a:rPr lang="en-US" sz="2400" dirty="0" smtClean="0"/>
              <a:t> m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 err="1" smtClean="0"/>
              <a:t>a.Id</a:t>
            </a:r>
            <a:r>
              <a:rPr lang="en-US" sz="2400" dirty="0" smtClean="0"/>
              <a:t> = </a:t>
            </a:r>
            <a:r>
              <a:rPr lang="en-US" sz="2400" dirty="0" err="1" smtClean="0"/>
              <a:t>m.Id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AND</a:t>
            </a:r>
            <a:r>
              <a:rPr lang="en-US" sz="2400" dirty="0" smtClean="0"/>
              <a:t> (Label  = “</a:t>
            </a:r>
            <a:r>
              <a:rPr lang="en-US" sz="2400" dirty="0" err="1" smtClean="0"/>
              <a:t>NBATeam</a:t>
            </a:r>
            <a:r>
              <a:rPr lang="en-US" sz="2400" dirty="0" smtClean="0"/>
              <a:t> 11”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OR</a:t>
            </a:r>
            <a:r>
              <a:rPr lang="en-US" sz="2400" dirty="0" smtClean="0"/>
              <a:t> Label = “NBAPlayer9” </a:t>
            </a:r>
            <a:r>
              <a:rPr lang="en-US" sz="2400" b="1" dirty="0" smtClean="0"/>
              <a:t>OR</a:t>
            </a:r>
            <a:r>
              <a:rPr lang="en-US" sz="2400" dirty="0" smtClean="0"/>
              <a:t> Label = “NBAPlayer10” …)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Independent Variables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Search mechanism (Keyword based search vs. Query expansion using ontology)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Vector space model based keyword search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kind of queries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Broader/generic queries (ex. “tell me about basketball”)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Narrow/specific queries (ex. “tell me about Los Angeles Lakers”)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Context query formation (ex. “Tell me </a:t>
            </a:r>
            <a:r>
              <a:rPr lang="en-US" dirty="0" err="1" smtClean="0"/>
              <a:t>Laker’s</a:t>
            </a:r>
            <a:r>
              <a:rPr lang="en-US" dirty="0" smtClean="0"/>
              <a:t> Kobe/Boxer Mike Tyson”)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Dependent variables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Precision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Recall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 value (the combined value of precision and recall)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2481 Audio clips (usually less than 5 min .wav or .ram files with closed captions) and around 7000 concepts in ontology.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Results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sz="2000" dirty="0" smtClean="0"/>
              <a:t>The higher Only BOTH precision and recall are, the higher </a:t>
            </a:r>
            <a:r>
              <a:rPr lang="en-US" sz="2000" i="1" dirty="0" smtClean="0"/>
              <a:t>F </a:t>
            </a:r>
            <a:r>
              <a:rPr lang="en-US" sz="2000" dirty="0" smtClean="0"/>
              <a:t>score is</a:t>
            </a:r>
          </a:p>
          <a:p>
            <a:pPr lvl="1"/>
            <a:r>
              <a:rPr lang="en-US" sz="2000" dirty="0" smtClean="0"/>
              <a:t>When no relevant documents have been retrieved, the </a:t>
            </a:r>
            <a:r>
              <a:rPr lang="en-US" sz="2000" i="1" dirty="0" smtClean="0"/>
              <a:t>F </a:t>
            </a:r>
            <a:r>
              <a:rPr lang="en-US" sz="2000" dirty="0" smtClean="0"/>
              <a:t>score is 0.</a:t>
            </a:r>
          </a:p>
          <a:p>
            <a:pPr lvl="1"/>
            <a:r>
              <a:rPr lang="en-US" sz="2000" dirty="0" smtClean="0"/>
              <a:t>When all retrieved documents are relevant, the </a:t>
            </a:r>
            <a:r>
              <a:rPr lang="en-US" sz="2000" i="1" dirty="0" smtClean="0"/>
              <a:t>F </a:t>
            </a:r>
            <a:r>
              <a:rPr lang="en-US" sz="2000" dirty="0" smtClean="0"/>
              <a:t>score is 1.</a:t>
            </a:r>
            <a:endParaRPr lang="en-US" sz="20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19400"/>
            <a:ext cx="6684108" cy="838200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859280"/>
            <a:ext cx="6845300" cy="801702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810000"/>
            <a:ext cx="5029200" cy="82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(Recall)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2819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2" name="Group 10"/>
          <p:cNvGrpSpPr>
            <a:grpSpLocks/>
          </p:cNvGrpSpPr>
          <p:nvPr/>
        </p:nvGrpSpPr>
        <p:grpSpPr bwMode="auto">
          <a:xfrm>
            <a:off x="1981200" y="1371600"/>
            <a:ext cx="5029200" cy="990600"/>
            <a:chOff x="1981200" y="1371600"/>
            <a:chExt cx="5029200" cy="990600"/>
          </a:xfrm>
        </p:grpSpPr>
        <p:sp>
          <p:nvSpPr>
            <p:cNvPr id="5" name="Left Brace 4"/>
            <p:cNvSpPr/>
            <p:nvPr/>
          </p:nvSpPr>
          <p:spPr>
            <a:xfrm rot="5400000">
              <a:off x="26670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Left Brace 5"/>
            <p:cNvSpPr/>
            <p:nvPr/>
          </p:nvSpPr>
          <p:spPr>
            <a:xfrm rot="5400000">
              <a:off x="43434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rot="5400000">
              <a:off x="60198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96" name="TextBox 7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1755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Generic/Broader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2297" name="TextBox 8"/>
            <p:cNvSpPr txBox="1">
              <a:spLocks noChangeArrowheads="1"/>
            </p:cNvSpPr>
            <p:nvPr/>
          </p:nvSpPr>
          <p:spPr bwMode="auto">
            <a:xfrm>
              <a:off x="3689022" y="1371600"/>
              <a:ext cx="169168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Specific/Narrow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2298" name="TextBox 9"/>
            <p:cNvSpPr txBox="1">
              <a:spLocks noChangeArrowheads="1"/>
            </p:cNvSpPr>
            <p:nvPr/>
          </p:nvSpPr>
          <p:spPr bwMode="auto">
            <a:xfrm>
              <a:off x="5743136" y="1371600"/>
              <a:ext cx="9156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Context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 (Precision)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863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057400" y="1371600"/>
            <a:ext cx="5029200" cy="990600"/>
            <a:chOff x="1981200" y="1371600"/>
            <a:chExt cx="5029200" cy="990600"/>
          </a:xfrm>
        </p:grpSpPr>
        <p:sp>
          <p:nvSpPr>
            <p:cNvPr id="6" name="Left Brace 5"/>
            <p:cNvSpPr/>
            <p:nvPr/>
          </p:nvSpPr>
          <p:spPr>
            <a:xfrm rot="5400000">
              <a:off x="26670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rot="5400000">
              <a:off x="43434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Left Brace 7"/>
            <p:cNvSpPr/>
            <p:nvPr/>
          </p:nvSpPr>
          <p:spPr>
            <a:xfrm rot="5400000">
              <a:off x="6019800" y="1371600"/>
              <a:ext cx="381000" cy="1600200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20" name="TextBox 8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1755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Generic/Broader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3321" name="TextBox 9"/>
            <p:cNvSpPr txBox="1">
              <a:spLocks noChangeArrowheads="1"/>
            </p:cNvSpPr>
            <p:nvPr/>
          </p:nvSpPr>
          <p:spPr bwMode="auto">
            <a:xfrm>
              <a:off x="3689022" y="1371600"/>
              <a:ext cx="169168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Specific/Narrow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3322" name="TextBox 10"/>
            <p:cNvSpPr txBox="1">
              <a:spLocks noChangeArrowheads="1"/>
            </p:cNvSpPr>
            <p:nvPr/>
          </p:nvSpPr>
          <p:spPr bwMode="auto">
            <a:xfrm>
              <a:off x="5743136" y="1371600"/>
              <a:ext cx="9156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Context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 (</a:t>
            </a:r>
            <a:r>
              <a:rPr lang="en-US" i="1" smtClean="0"/>
              <a:t>F</a:t>
            </a:r>
            <a:r>
              <a:rPr lang="en-US" smtClean="0"/>
              <a:t> Score)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87026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752600" y="1295400"/>
            <a:ext cx="5257800" cy="990600"/>
            <a:chOff x="1981200" y="1371600"/>
            <a:chExt cx="5029200" cy="990600"/>
          </a:xfrm>
        </p:grpSpPr>
        <p:sp>
          <p:nvSpPr>
            <p:cNvPr id="6" name="Left Brace 5"/>
            <p:cNvSpPr/>
            <p:nvPr/>
          </p:nvSpPr>
          <p:spPr>
            <a:xfrm rot="5400000">
              <a:off x="2666862" y="1371461"/>
              <a:ext cx="381000" cy="1600476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rot="5400000">
              <a:off x="4343262" y="1371461"/>
              <a:ext cx="381000" cy="1600476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Left Brace 7"/>
            <p:cNvSpPr/>
            <p:nvPr/>
          </p:nvSpPr>
          <p:spPr>
            <a:xfrm rot="5400000">
              <a:off x="6019662" y="1371461"/>
              <a:ext cx="381000" cy="1600476"/>
            </a:xfrm>
            <a:prstGeom prst="leftBrace">
              <a:avLst>
                <a:gd name="adj1" fmla="val 8188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44" name="TextBox 8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1755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Generic/Broader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4345" name="TextBox 9"/>
            <p:cNvSpPr txBox="1">
              <a:spLocks noChangeArrowheads="1"/>
            </p:cNvSpPr>
            <p:nvPr/>
          </p:nvSpPr>
          <p:spPr bwMode="auto">
            <a:xfrm>
              <a:off x="3689022" y="1371600"/>
              <a:ext cx="169168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Specific/Narrow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  <p:sp>
          <p:nvSpPr>
            <p:cNvPr id="14346" name="TextBox 10"/>
            <p:cNvSpPr txBox="1">
              <a:spLocks noChangeArrowheads="1"/>
            </p:cNvSpPr>
            <p:nvPr/>
          </p:nvSpPr>
          <p:spPr bwMode="auto">
            <a:xfrm>
              <a:off x="5743136" y="1371600"/>
              <a:ext cx="9156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Context</a:t>
              </a:r>
            </a:p>
            <a:p>
              <a:pPr algn="ctr"/>
              <a:r>
                <a:rPr lang="en-US">
                  <a:latin typeface="Calibri" pitchFamily="34" charset="0"/>
                </a:rPr>
                <a:t>Queries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(Total)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10600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Study Purpose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Target Data Processing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Ontology Development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Metadata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Query Mechanism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Experiment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&amp; Discussion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Ontology-based query expansion outperformed over keyword based search in three kinds of query</a:t>
            </a:r>
          </a:p>
          <a:p>
            <a:r>
              <a:rPr lang="en-US" dirty="0" smtClean="0"/>
              <a:t>Fully automatic and applicable in some systems using ontology such as job recommender system. </a:t>
            </a:r>
          </a:p>
          <a:p>
            <a:r>
              <a:rPr lang="en-US" dirty="0" smtClean="0"/>
              <a:t>Precondition of this research is to have well defined </a:t>
            </a:r>
            <a:r>
              <a:rPr lang="en-US" dirty="0" smtClean="0"/>
              <a:t>ontology hierarchy.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Purpose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Keyword based search retrieves documents containing user’s specified</a:t>
            </a:r>
            <a:r>
              <a:rPr lang="en-US" sz="2800" baseline="0" dirty="0" smtClean="0"/>
              <a:t> keyword.</a:t>
            </a:r>
            <a:endParaRPr lang="en-US" sz="2000" baseline="0" dirty="0" smtClean="0"/>
          </a:p>
          <a:p>
            <a:r>
              <a:rPr lang="en-US" sz="2800" dirty="0" smtClean="0"/>
              <a:t>To find the documents containing the desired semantic information, even though they don’t have the user-specific keywords</a:t>
            </a:r>
          </a:p>
          <a:p>
            <a:r>
              <a:rPr lang="en-US" sz="2800" dirty="0" smtClean="0"/>
              <a:t>To develop and evaluate disambiguation algorithm pruning irrelevant concepts and expand information selection using ontology. </a:t>
            </a:r>
          </a:p>
          <a:p>
            <a:pPr lvl="1"/>
            <a:r>
              <a:rPr lang="en-US" sz="2400" dirty="0" smtClean="0"/>
              <a:t>Extraction of the semantic concepts from</a:t>
            </a:r>
            <a:r>
              <a:rPr lang="en-US" sz="2400" baseline="0" dirty="0" smtClean="0"/>
              <a:t> the keywords.</a:t>
            </a:r>
          </a:p>
          <a:p>
            <a:pPr lvl="1"/>
            <a:r>
              <a:rPr lang="en-US" sz="2400" dirty="0" smtClean="0"/>
              <a:t>Document Indexing.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Data Processing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Sports news audio clip from CNN and FOX. </a:t>
            </a:r>
          </a:p>
          <a:p>
            <a:pPr lvl="1"/>
            <a:r>
              <a:rPr lang="en-US" sz="2400" dirty="0" smtClean="0"/>
              <a:t>Segmentation of audio</a:t>
            </a:r>
          </a:p>
          <a:p>
            <a:pPr lvl="2"/>
            <a:r>
              <a:rPr lang="en-US" sz="2000" dirty="0" smtClean="0"/>
              <a:t>Identify entry points/jump location</a:t>
            </a:r>
            <a:r>
              <a:rPr lang="en-US" sz="2000" baseline="0" dirty="0" smtClean="0"/>
              <a:t> as </a:t>
            </a:r>
            <a:r>
              <a:rPr lang="en-US" sz="2000" dirty="0" smtClean="0"/>
              <a:t>the boundaries of news items of interest.</a:t>
            </a:r>
            <a:r>
              <a:rPr lang="en-US" sz="2000" baseline="0" dirty="0" smtClean="0"/>
              <a:t> </a:t>
            </a:r>
            <a:endParaRPr lang="en-US" sz="2000" dirty="0" smtClean="0"/>
          </a:p>
          <a:p>
            <a:pPr lvl="1"/>
            <a:r>
              <a:rPr lang="en-US" sz="2400" dirty="0" smtClean="0"/>
              <a:t>Content extraction</a:t>
            </a:r>
          </a:p>
          <a:p>
            <a:pPr lvl="2"/>
            <a:r>
              <a:rPr lang="en-US" sz="2000" dirty="0" smtClean="0"/>
              <a:t>Closed captions from CNN Web site and Fox Sports rather than labor intensive speech recognition</a:t>
            </a:r>
          </a:p>
          <a:p>
            <a:pPr lvl="1"/>
            <a:r>
              <a:rPr lang="en-US" sz="2400" dirty="0" smtClean="0"/>
              <a:t>Definition of an audio object</a:t>
            </a:r>
          </a:p>
          <a:p>
            <a:pPr lvl="2"/>
            <a:r>
              <a:rPr lang="en-US" sz="2000" dirty="0" smtClean="0"/>
              <a:t>To specify the content of segments. </a:t>
            </a:r>
          </a:p>
          <a:p>
            <a:pPr lvl="2"/>
            <a:r>
              <a:rPr lang="en-US" sz="2000" dirty="0" smtClean="0"/>
              <a:t>A sequence of contiguous segments is defined as an audio objects</a:t>
            </a:r>
          </a:p>
          <a:p>
            <a:pPr lvl="2"/>
            <a:r>
              <a:rPr lang="en-US" sz="2000" dirty="0" smtClean="0"/>
              <a:t>Each object specified as metadata such as object ID,  starting time, ending time, description.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Development (1)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600" dirty="0" smtClean="0"/>
              <a:t>Sport news domain dependent ontology</a:t>
            </a:r>
          </a:p>
          <a:p>
            <a:pPr>
              <a:lnSpc>
                <a:spcPts val="2700"/>
              </a:lnSpc>
            </a:pPr>
            <a:r>
              <a:rPr lang="en-US" sz="2600" dirty="0" smtClean="0"/>
              <a:t>Each concept has unique name and synonyms list</a:t>
            </a:r>
          </a:p>
          <a:p>
            <a:pPr lvl="1">
              <a:lnSpc>
                <a:spcPts val="2700"/>
              </a:lnSpc>
            </a:pPr>
            <a:r>
              <a:rPr lang="en-US" sz="2400" dirty="0" smtClean="0"/>
              <a:t>The synonyms list is used for disambiguation of keyword. </a:t>
            </a:r>
          </a:p>
          <a:p>
            <a:pPr>
              <a:lnSpc>
                <a:spcPts val="2700"/>
              </a:lnSpc>
            </a:pPr>
            <a:r>
              <a:rPr lang="en-US" sz="2600" dirty="0" smtClean="0"/>
              <a:t>Interrelationships</a:t>
            </a:r>
          </a:p>
          <a:p>
            <a:pPr lvl="1">
              <a:lnSpc>
                <a:spcPts val="2500"/>
              </a:lnSpc>
            </a:pPr>
            <a:r>
              <a:rPr lang="en-US" sz="2400" dirty="0" smtClean="0"/>
              <a:t>Specialization /concept inclusion (IS-A)</a:t>
            </a:r>
          </a:p>
          <a:p>
            <a:pPr lvl="2">
              <a:lnSpc>
                <a:spcPts val="2500"/>
              </a:lnSpc>
            </a:pPr>
            <a:r>
              <a:rPr lang="en-US" sz="2000" dirty="0" smtClean="0"/>
              <a:t>Exclusive and non-exclusive </a:t>
            </a:r>
          </a:p>
          <a:p>
            <a:pPr lvl="2">
              <a:lnSpc>
                <a:spcPts val="2500"/>
              </a:lnSpc>
            </a:pPr>
            <a:r>
              <a:rPr lang="en-US" sz="2000" dirty="0" smtClean="0"/>
              <a:t>Generalized concept (super concept) in exclusive relation is called as  nonparticipant concept (NPC), which is not utilized in metadata generation and SQL query generation</a:t>
            </a:r>
          </a:p>
          <a:p>
            <a:pPr lvl="2">
              <a:lnSpc>
                <a:spcPts val="2500"/>
              </a:lnSpc>
            </a:pPr>
            <a:r>
              <a:rPr lang="en-US" sz="2000" dirty="0" smtClean="0"/>
              <a:t>ex) “NFL” is a kind of “Professional” league. “Professional” is NPC. </a:t>
            </a:r>
          </a:p>
          <a:p>
            <a:pPr lvl="1">
              <a:lnSpc>
                <a:spcPts val="2500"/>
              </a:lnSpc>
            </a:pPr>
            <a:r>
              <a:rPr lang="en-US" sz="2400" dirty="0" smtClean="0"/>
              <a:t>Instantiation (Instance-Of)</a:t>
            </a:r>
          </a:p>
          <a:p>
            <a:pPr lvl="2">
              <a:lnSpc>
                <a:spcPts val="2500"/>
              </a:lnSpc>
            </a:pPr>
            <a:r>
              <a:rPr lang="en-US" sz="1600" dirty="0" smtClean="0"/>
              <a:t>ex) All players and teams are instances of the concepts “Player” and “Team.” </a:t>
            </a:r>
          </a:p>
          <a:p>
            <a:pPr lvl="1">
              <a:lnSpc>
                <a:spcPts val="2500"/>
              </a:lnSpc>
            </a:pPr>
            <a:r>
              <a:rPr lang="en-US" sz="2400" dirty="0" smtClean="0"/>
              <a:t>Component membership (Part-Of)</a:t>
            </a:r>
          </a:p>
          <a:p>
            <a:pPr lvl="2">
              <a:lnSpc>
                <a:spcPts val="2500"/>
              </a:lnSpc>
            </a:pPr>
            <a:r>
              <a:rPr lang="en-US" sz="2000" dirty="0" smtClean="0"/>
              <a:t>ex) “NFL” is part-of the concept </a:t>
            </a:r>
            <a:r>
              <a:rPr lang="en-US" sz="2000" dirty="0" smtClean="0"/>
              <a:t>“football.”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Development</a:t>
            </a:r>
            <a:r>
              <a:rPr lang="en-US" baseline="0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54563"/>
          </a:xfrm>
        </p:spPr>
        <p:txBody>
          <a:bodyPr/>
          <a:lstStyle/>
          <a:p>
            <a:r>
              <a:rPr lang="en-US" sz="2800" dirty="0" err="1" smtClean="0"/>
              <a:t>Disjunct</a:t>
            </a:r>
            <a:r>
              <a:rPr lang="en-US" sz="2800" dirty="0" smtClean="0"/>
              <a:t> concepts</a:t>
            </a:r>
          </a:p>
          <a:p>
            <a:pPr lvl="1"/>
            <a:r>
              <a:rPr lang="en-US" sz="2400" dirty="0" smtClean="0"/>
              <a:t>A number of concepts</a:t>
            </a:r>
            <a:r>
              <a:rPr lang="en-US" sz="2400" baseline="0" dirty="0" smtClean="0"/>
              <a:t> associated with a parent concept through IS-A interrelationships. </a:t>
            </a:r>
          </a:p>
          <a:p>
            <a:pPr lvl="1"/>
            <a:r>
              <a:rPr lang="en-US" sz="2400" dirty="0" smtClean="0"/>
              <a:t>Object having a </a:t>
            </a:r>
            <a:r>
              <a:rPr lang="en-US" sz="2400" dirty="0" err="1" smtClean="0"/>
              <a:t>disjunct</a:t>
            </a:r>
            <a:r>
              <a:rPr lang="en-US" sz="2400" dirty="0" smtClean="0"/>
              <a:t> concept as the metadata cannot associated with another object having another </a:t>
            </a:r>
            <a:r>
              <a:rPr lang="en-US" sz="2400" dirty="0" err="1" smtClean="0"/>
              <a:t>disjunct</a:t>
            </a:r>
            <a:r>
              <a:rPr lang="en-US" sz="2400" dirty="0" smtClean="0"/>
              <a:t> concept. </a:t>
            </a:r>
            <a:r>
              <a:rPr lang="en-US" sz="2400" dirty="0" smtClean="0">
                <a:sym typeface="Wingdings" pitchFamily="2" charset="2"/>
              </a:rPr>
              <a:t> this is helpful for disambiguation of concepts.</a:t>
            </a:r>
            <a:endParaRPr lang="en-US" sz="2400" dirty="0" smtClean="0"/>
          </a:p>
          <a:p>
            <a:pPr lvl="2"/>
            <a:r>
              <a:rPr lang="en-US" sz="2000" dirty="0" smtClean="0"/>
              <a:t>ex) Object having “NBA” and object having “NFL”.</a:t>
            </a:r>
          </a:p>
          <a:p>
            <a:pPr lvl="1"/>
            <a:r>
              <a:rPr lang="en-US" sz="2400" dirty="0" smtClean="0"/>
              <a:t>This grouping makes regions.  </a:t>
            </a:r>
          </a:p>
          <a:p>
            <a:r>
              <a:rPr lang="en-US" sz="2800" dirty="0" smtClean="0"/>
              <a:t>Creating an ontology</a:t>
            </a:r>
          </a:p>
          <a:p>
            <a:pPr lvl="1"/>
            <a:r>
              <a:rPr lang="en-US" sz="2400" dirty="0" smtClean="0"/>
              <a:t>All possible concepts are listed, concepts are grouped using Yahoo’s hierarchy (Team, player, manager, etc.)</a:t>
            </a:r>
          </a:p>
          <a:p>
            <a:pPr lvl="1"/>
            <a:r>
              <a:rPr lang="en-US" sz="2400" dirty="0" smtClean="0"/>
              <a:t>Max depth of concept is six, and max no. of branching factor is 28.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r>
              <a:rPr lang="en-US" baseline="0" dirty="0" smtClean="0"/>
              <a:t> for Ontology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: to select concepts from </a:t>
            </a:r>
            <a:r>
              <a:rPr lang="en-US" dirty="0" err="1" smtClean="0"/>
              <a:t>ontologies</a:t>
            </a:r>
            <a:r>
              <a:rPr lang="en-US" dirty="0" smtClean="0"/>
              <a:t> for the annotated text of audio clips from CNN and Fox sports news. </a:t>
            </a:r>
          </a:p>
          <a:p>
            <a:pPr lvl="1"/>
            <a:r>
              <a:rPr lang="en-US" dirty="0" smtClean="0"/>
              <a:t>90.5% of the clips are associated with concepts of </a:t>
            </a:r>
            <a:r>
              <a:rPr lang="en-US" dirty="0" err="1" smtClean="0"/>
              <a:t>ontologies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9.5% of the clips failed to find the relevant concepts. </a:t>
            </a:r>
          </a:p>
          <a:p>
            <a:pPr lvl="1"/>
            <a:r>
              <a:rPr lang="en-US" dirty="0" smtClean="0"/>
              <a:t>It is due to the incompleteness of ontology.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Ontology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208088"/>
            <a:ext cx="7772400" cy="5345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name the concepts of audio objects. </a:t>
            </a:r>
          </a:p>
          <a:p>
            <a:r>
              <a:rPr lang="en-US" dirty="0" smtClean="0"/>
              <a:t>Using a descriptive keywords acquired by content extraction, they made a connection the description with terms in ontology</a:t>
            </a:r>
          </a:p>
          <a:p>
            <a:pPr lvl="1"/>
            <a:r>
              <a:rPr lang="en-US" dirty="0" smtClean="0"/>
              <a:t>Descriptive keywords : concept = 1 : many</a:t>
            </a:r>
          </a:p>
          <a:p>
            <a:pPr lvl="1"/>
            <a:r>
              <a:rPr lang="en-US" dirty="0" smtClean="0"/>
              <a:t>Disambiguation algorithm is needed. </a:t>
            </a:r>
          </a:p>
          <a:p>
            <a:r>
              <a:rPr lang="en-US" dirty="0" smtClean="0"/>
              <a:t>Co-occurrence </a:t>
            </a:r>
          </a:p>
          <a:p>
            <a:r>
              <a:rPr lang="en-US" dirty="0" smtClean="0"/>
              <a:t>Semantic closeness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1078</Words>
  <Application>Microsoft Office PowerPoint</Application>
  <PresentationFormat>On-screen Show (4:3)</PresentationFormat>
  <Paragraphs>176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Retrieval Effectiveness of an Ontology-based Model for Information Selection</vt:lpstr>
      <vt:lpstr>Agenda</vt:lpstr>
      <vt:lpstr>Study Purpose</vt:lpstr>
      <vt:lpstr>Target Data Processing</vt:lpstr>
      <vt:lpstr>Ontology Development (1)</vt:lpstr>
      <vt:lpstr>Ontology Development (2)</vt:lpstr>
      <vt:lpstr>Test for Ontology Coverage</vt:lpstr>
      <vt:lpstr>Developed Ontology</vt:lpstr>
      <vt:lpstr>Metadata</vt:lpstr>
      <vt:lpstr>Query Mechanism (1)</vt:lpstr>
      <vt:lpstr>Query Mechanism (2)</vt:lpstr>
      <vt:lpstr>Partial Ontology of Selected Concepts</vt:lpstr>
      <vt:lpstr>Query Mechanism (3)</vt:lpstr>
      <vt:lpstr>Experiment</vt:lpstr>
      <vt:lpstr>Analytical Results Equation</vt:lpstr>
      <vt:lpstr>Result (Recall)</vt:lpstr>
      <vt:lpstr>Result (Precision)</vt:lpstr>
      <vt:lpstr>Result (F Score)</vt:lpstr>
      <vt:lpstr>Results (Total)</vt:lpstr>
      <vt:lpstr>Conclusion &amp;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Effectiveness of an Ontology-based Model for Information Selection</dc:title>
  <dc:creator>danielle</dc:creator>
  <cp:lastModifiedBy>danielle</cp:lastModifiedBy>
  <cp:revision>85</cp:revision>
  <dcterms:created xsi:type="dcterms:W3CDTF">2007-09-26T19:33:59Z</dcterms:created>
  <dcterms:modified xsi:type="dcterms:W3CDTF">2007-09-28T17:51:46Z</dcterms:modified>
</cp:coreProperties>
</file>