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76"/>
  </p:notesMasterIdLst>
  <p:sldIdLst>
    <p:sldId id="256" r:id="rId2"/>
    <p:sldId id="293" r:id="rId3"/>
    <p:sldId id="296" r:id="rId4"/>
    <p:sldId id="295" r:id="rId5"/>
    <p:sldId id="331" r:id="rId6"/>
    <p:sldId id="332" r:id="rId7"/>
    <p:sldId id="333" r:id="rId8"/>
    <p:sldId id="334" r:id="rId9"/>
    <p:sldId id="335" r:id="rId10"/>
    <p:sldId id="336" r:id="rId11"/>
    <p:sldId id="294" r:id="rId12"/>
    <p:sldId id="297" r:id="rId13"/>
    <p:sldId id="298" r:id="rId14"/>
    <p:sldId id="299" r:id="rId15"/>
    <p:sldId id="262" r:id="rId16"/>
    <p:sldId id="263" r:id="rId17"/>
    <p:sldId id="261" r:id="rId18"/>
    <p:sldId id="300" r:id="rId19"/>
    <p:sldId id="303" r:id="rId20"/>
    <p:sldId id="304" r:id="rId21"/>
    <p:sldId id="305" r:id="rId22"/>
    <p:sldId id="301" r:id="rId23"/>
    <p:sldId id="302" r:id="rId24"/>
    <p:sldId id="271" r:id="rId25"/>
    <p:sldId id="338" r:id="rId26"/>
    <p:sldId id="337" r:id="rId27"/>
    <p:sldId id="328" r:id="rId28"/>
    <p:sldId id="329" r:id="rId29"/>
    <p:sldId id="307" r:id="rId30"/>
    <p:sldId id="326" r:id="rId31"/>
    <p:sldId id="308" r:id="rId32"/>
    <p:sldId id="272" r:id="rId33"/>
    <p:sldId id="309" r:id="rId34"/>
    <p:sldId id="281" r:id="rId35"/>
    <p:sldId id="282" r:id="rId36"/>
    <p:sldId id="284" r:id="rId37"/>
    <p:sldId id="283" r:id="rId38"/>
    <p:sldId id="268" r:id="rId39"/>
    <p:sldId id="339" r:id="rId40"/>
    <p:sldId id="267" r:id="rId41"/>
    <p:sldId id="269" r:id="rId42"/>
    <p:sldId id="340" r:id="rId43"/>
    <p:sldId id="312" r:id="rId44"/>
    <p:sldId id="343" r:id="rId45"/>
    <p:sldId id="275" r:id="rId46"/>
    <p:sldId id="342" r:id="rId47"/>
    <p:sldId id="314" r:id="rId48"/>
    <p:sldId id="330" r:id="rId49"/>
    <p:sldId id="324" r:id="rId50"/>
    <p:sldId id="315" r:id="rId51"/>
    <p:sldId id="316" r:id="rId52"/>
    <p:sldId id="317" r:id="rId53"/>
    <p:sldId id="319" r:id="rId54"/>
    <p:sldId id="320" r:id="rId55"/>
    <p:sldId id="276" r:id="rId56"/>
    <p:sldId id="291" r:id="rId57"/>
    <p:sldId id="321" r:id="rId58"/>
    <p:sldId id="290" r:id="rId59"/>
    <p:sldId id="273" r:id="rId60"/>
    <p:sldId id="285" r:id="rId61"/>
    <p:sldId id="274" r:id="rId62"/>
    <p:sldId id="265" r:id="rId63"/>
    <p:sldId id="322" r:id="rId64"/>
    <p:sldId id="292" r:id="rId65"/>
    <p:sldId id="289" r:id="rId66"/>
    <p:sldId id="280" r:id="rId67"/>
    <p:sldId id="323" r:id="rId68"/>
    <p:sldId id="287" r:id="rId69"/>
    <p:sldId id="278" r:id="rId70"/>
    <p:sldId id="288" r:id="rId71"/>
    <p:sldId id="279" r:id="rId72"/>
    <p:sldId id="286" r:id="rId73"/>
    <p:sldId id="266" r:id="rId74"/>
    <p:sldId id="270"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CC33"/>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3245" autoAdjust="0"/>
  </p:normalViewPr>
  <p:slideViewPr>
    <p:cSldViewPr>
      <p:cViewPr varScale="1">
        <p:scale>
          <a:sx n="69" d="100"/>
          <a:sy n="69" d="100"/>
        </p:scale>
        <p:origin x="-1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D6E7154-E7F2-455E-96B8-496244B7B091}" type="datetimeFigureOut">
              <a:rPr lang="en-US"/>
              <a:pPr>
                <a:defRPr/>
              </a:pPr>
              <a:t>5/25/2009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00497B-EA4D-4CF1-A3FC-C9E448815A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3FF92C-9217-46B6-BFD3-E4EB3E3B68C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760536-6FB6-4966-A7D6-83842BB0F49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B784DF-2EB9-480F-A293-E0E96FE66AFB}"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1990FF-2A0D-4EC9-A89D-609DE4B976B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7BB841-823B-4C09-947A-87838C72C51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803386-036C-4B22-81C7-E61054574E17}"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482766-3043-4027-A49C-69E7DD8E5AC2}"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E66585-9BC0-45AA-A5B3-EBF4141B3C4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202CB9-6CA7-4213-B9D8-E808A5866D8D}"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139CF7-D750-407E-A0BB-8F606A13B6EF}"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F69428-A138-4702-9E40-AE04C4EDD0FC}"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ED336-3327-4DD8-9180-59DFAD9AA226}"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71164C-1D3F-4073-A6E4-7BA7425FB55F}"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4C955F-A9F3-4C6B-B341-2D694159079C}"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E8000F-6C75-47EF-AC8A-EA852D58FE79}"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582883-37FE-463E-B843-7F8C6F543727}"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F43E22-30EE-4C5A-A3C6-5DD57C85560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84FCD8-C4A3-4CFF-81A1-AAFC7E01DBCD}"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6314A3-47CD-4F98-8607-64D8DD0D5E45}"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DB63B8-3EFD-4611-8611-2F1E758DDFC8}"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CD6D0B-2CFA-40AB-82F4-D45A8E44CB34}"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45218-F616-4CB7-8CA4-22E06D567C69}"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B7BF4E-EE36-4DD7-AB6F-2A8CA304D0BF}"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7E3339-8FCB-49D5-9464-7824DDF3165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EF9F29-2661-4DF6-A65D-9AED3C27DAFC}"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216593-A80D-4A6B-99AD-B81C13985DFE}"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38E925-9DA6-4C2A-BE5D-DD4E55FD55FE}"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9963-4AF3-4BC9-9337-08527C6DAC3E}"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22203-3617-4AB7-841D-EEBA04B523A2}"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511E26-99EC-49A4-9628-C7EA66D7A925}"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071EC3-BF8E-4C66-8BBD-EECE44941A24}"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CF4489-A614-48DC-8C2A-6501141FDC44}"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845E29-9486-4E43-86DF-9FFE163F8835}"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D0FE6A-D9B7-4913-852B-78B8AAE4FFE9}"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F322F0-03B2-45AA-BEE8-EA40F3B1F793}"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20BB6-4F6E-40FB-B94C-56BE4F24DA5F}"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E22143-B176-4392-9699-835F23564E18}"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E4E282-5676-47EF-8612-04A0B692C733}"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8B0FB2-00E9-4000-8472-4AB6EBB44B27}"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2C30AB-17E0-4821-9317-CC9E091E1B06}"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2FB0EB-9279-4105-8AF9-D2E44B65DB0B}"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E20706-7A1F-47F7-8AA8-EF9B9D6884AA}"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3E2969-9C4A-404F-B272-57BD52D378E5}"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86DAE-9090-42FF-84CF-2D6C41E08006}"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5677F6-0D78-478C-9006-623333CCE628}"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198EF1-C0FB-4D1D-8FA4-7A08D23A4B16}"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C67AEE-ACF8-4538-84E4-F62FB56DEC1E}"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6B63E-E07A-4705-98AD-CF6178206DFA}"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6C2AF1-E36C-411A-8429-F24A24524DC8}"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D13C99-A1FA-452A-94FE-9548DD9C8E4F}"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847CED-E84B-4FD4-A308-47395DD0D7C7}"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04214-5A47-45D8-B1C2-522B5E7E7A98}"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20F1AF-9408-4AA5-81AE-DB3AE5F02446}"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C17C72-44F6-4651-94E9-14490840CD30}"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BAB9AB-29A8-41A9-B91C-E61993DE9B39}"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8953E-FCE4-4C05-8BF0-082AA0B28725}"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A847CF-183D-46FD-ADE7-77BD783C4D9B}"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0E5530-A72B-4939-8CD6-1A75AA0615D3}"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CBE34B-1B12-4739-9ADD-97FE8E37F302}"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83FEC6-8B8F-4994-A3B3-4B170AC7CA63}"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52B38E-5AD5-4132-8BE2-E80A3E07112E}"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21C93D-B8B0-4550-9CF4-D2929F6FF16D}"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8906FB-0B13-4BE6-95F6-19CA9D27D13F}"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3F2EDE-E63C-4C8A-BE52-918EF3C4EF2F}"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A4AD1D-1317-4D34-A5DB-D61E22CD1CDF}"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54BF6D-9FC2-4B13-89DF-3D416E5B288C}"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3A1536-10D5-4CC1-8668-0A72E9A9120E}"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A82157-96B3-4B95-ADE5-78A72CE17A4C}"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7ECD97-FD05-479E-A408-567A7C982586}"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9A8A6E-F76E-426D-A4B7-FAA34C34EAD6}"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EB97BC-DEC7-4F06-8C28-DF53C270E334}"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383B53-083A-46F5-A5C9-019B9F167969}" type="slidenum">
              <a:rPr lang="en-US" smtClean="0"/>
              <a:pPr/>
              <a:t>74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BE82FD-AAFB-4FD4-BC1A-0575F60C7E0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ADABEB-7167-43AA-83CC-268E5190DE2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245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2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093C8586-DF75-4D4E-91AC-F540055414C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BCAE50-C210-4A9B-B6B6-22DF0133067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BAD62F-0B67-458B-A540-0E9E5F15E80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2DF96C-175A-43E4-871E-6695F4647E93}"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0C3395F-E775-4883-837D-749E3B08267F}"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2A7ED7-7787-4A38-B0C3-E3DFBCE8C65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946AA39-E051-4792-97B2-CD8C284284C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FDCDD01-B8F4-4BF0-88C0-22FA4E0C8FD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FDE949F-5CE6-452C-8391-444CFA9BE7B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93704A2-1730-44FF-A850-B43A25FD0706}"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1C8A4E-36D4-494A-9FBF-DA8FFD4CB84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23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2355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5D3393A1-F607-490B-A850-C261D51C1267}" type="slidenum">
              <a:rPr lang="en-US" altLang="en-US"/>
              <a:pPr>
                <a:defRPr/>
              </a:pPr>
              <a:t>‹#›</a:t>
            </a:fld>
            <a:endParaRPr lang="en-US" altLang="en-US"/>
          </a:p>
        </p:txBody>
      </p:sp>
      <p:sp>
        <p:nvSpPr>
          <p:cNvPr id="235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2356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ga.gov/cgi-bin/pinfo?Object=41330+0+none"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esarchambaultdamerique.com/documents/recrue1653A.pdf.%20Downloaded%20May%201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ca6.uscourts.gov/lib_hist/Courts/district%20court/MI/EDMI/judges/fapbio-notes.htm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whitehouse.gov/history/presidents/fr32.htm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reepages.genealogy.rootsweb.ancestry.com/~picard/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Transitions</a:t>
            </a:r>
          </a:p>
        </p:txBody>
      </p:sp>
      <p:sp>
        <p:nvSpPr>
          <p:cNvPr id="3075" name="Rectangle 3"/>
          <p:cNvSpPr>
            <a:spLocks noGrp="1" noChangeArrowheads="1"/>
          </p:cNvSpPr>
          <p:nvPr>
            <p:ph type="subTitle" idx="1"/>
          </p:nvPr>
        </p:nvSpPr>
        <p:spPr/>
        <p:txBody>
          <a:bodyPr/>
          <a:lstStyle/>
          <a:p>
            <a:pPr eaLnBrk="1" hangingPunct="1">
              <a:lnSpc>
                <a:spcPct val="80000"/>
              </a:lnSpc>
            </a:pPr>
            <a:endParaRPr lang="en-US" sz="1600" smtClean="0"/>
          </a:p>
          <a:p>
            <a:pPr eaLnBrk="1" hangingPunct="1">
              <a:lnSpc>
                <a:spcPct val="80000"/>
              </a:lnSpc>
            </a:pPr>
            <a:endParaRPr lang="en-US" sz="1600" smtClean="0">
              <a:solidFill>
                <a:srgbClr val="33CC33"/>
              </a:solidFill>
            </a:endParaRPr>
          </a:p>
          <a:p>
            <a:pPr eaLnBrk="1" hangingPunct="1">
              <a:lnSpc>
                <a:spcPct val="80000"/>
              </a:lnSpc>
            </a:pPr>
            <a:endParaRPr lang="en-US" sz="1600" smtClean="0">
              <a:solidFill>
                <a:srgbClr val="33CC33"/>
              </a:solidFill>
            </a:endParaRPr>
          </a:p>
          <a:p>
            <a:pPr eaLnBrk="1" hangingPunct="1">
              <a:lnSpc>
                <a:spcPct val="80000"/>
              </a:lnSpc>
            </a:pPr>
            <a:endParaRPr lang="en-US" sz="1600" smtClean="0"/>
          </a:p>
          <a:p>
            <a:pPr eaLnBrk="1" hangingPunct="1">
              <a:lnSpc>
                <a:spcPct val="80000"/>
              </a:lnSpc>
            </a:pPr>
            <a:r>
              <a:rPr lang="en-US" sz="1600" b="1" smtClean="0"/>
              <a:t>Note: This is a draft document and should not be cited or quoted in any way.  All statements should be considered provisional at this point.</a:t>
            </a:r>
          </a:p>
        </p:txBody>
      </p:sp>
      <p:sp>
        <p:nvSpPr>
          <p:cNvPr id="3076" name="Rectangle 4"/>
          <p:cNvSpPr>
            <a:spLocks noChangeArrowheads="1"/>
          </p:cNvSpPr>
          <p:nvPr/>
        </p:nvSpPr>
        <p:spPr bwMode="auto">
          <a:xfrm>
            <a:off x="1704975" y="2298700"/>
            <a:ext cx="5835650" cy="2647950"/>
          </a:xfrm>
          <a:prstGeom prst="rect">
            <a:avLst/>
          </a:prstGeom>
          <a:noFill/>
          <a:ln w="9525">
            <a:noFill/>
            <a:miter lim="800000"/>
            <a:headEnd/>
            <a:tailEnd/>
          </a:ln>
        </p:spPr>
        <p:txBody>
          <a:bodyPr wrap="none" anchor="ctr">
            <a:spAutoFit/>
          </a:bodyPr>
          <a:lstStyle/>
          <a:p>
            <a:pPr algn="ctr"/>
            <a:r>
              <a:rPr lang="en-US" sz="2400" b="1">
                <a:solidFill>
                  <a:schemeClr val="accent2"/>
                </a:solidFill>
                <a:latin typeface="Garamond" pitchFamily="18" charset="0"/>
              </a:rPr>
              <a:t>The Biography of a North American Family</a:t>
            </a:r>
          </a:p>
          <a:p>
            <a:pPr algn="ctr"/>
            <a:r>
              <a:rPr lang="en-US" sz="2400" b="1">
                <a:solidFill>
                  <a:schemeClr val="accent2"/>
                </a:solidFill>
                <a:latin typeface="Garamond" pitchFamily="18" charset="0"/>
              </a:rPr>
              <a:t>An Illustrated History</a:t>
            </a:r>
          </a:p>
          <a:p>
            <a:pPr algn="ctr"/>
            <a:endParaRPr lang="en-US" sz="2400" b="1">
              <a:solidFill>
                <a:schemeClr val="accent2"/>
              </a:solidFill>
              <a:latin typeface="Garamond" pitchFamily="18" charset="0"/>
            </a:endParaRPr>
          </a:p>
          <a:p>
            <a:pPr algn="ctr"/>
            <a:r>
              <a:rPr lang="en-US" sz="2400" b="1">
                <a:solidFill>
                  <a:schemeClr val="accent2"/>
                </a:solidFill>
                <a:latin typeface="Garamond" pitchFamily="18" charset="0"/>
              </a:rPr>
              <a:t>The Photos and Plates</a:t>
            </a:r>
            <a:endParaRPr lang="en-US" sz="2400">
              <a:solidFill>
                <a:schemeClr val="accent2"/>
              </a:solidFill>
              <a:latin typeface="Garamond" pitchFamily="18" charset="0"/>
            </a:endParaRPr>
          </a:p>
          <a:p>
            <a:pPr algn="ctr"/>
            <a:r>
              <a:rPr lang="en-US" sz="2400" b="1">
                <a:solidFill>
                  <a:schemeClr val="accent2"/>
                </a:solidFill>
                <a:latin typeface="Garamond" pitchFamily="18" charset="0"/>
              </a:rPr>
              <a:t/>
            </a:r>
            <a:br>
              <a:rPr lang="en-US" sz="2400" b="1">
                <a:solidFill>
                  <a:schemeClr val="accent2"/>
                </a:solidFill>
                <a:latin typeface="Garamond" pitchFamily="18" charset="0"/>
              </a:rPr>
            </a:br>
            <a:r>
              <a:rPr lang="en-US" sz="2400" b="1">
                <a:solidFill>
                  <a:schemeClr val="accent2"/>
                </a:solidFill>
                <a:latin typeface="Garamond" pitchFamily="18" charset="0"/>
              </a:rPr>
              <a:t> </a:t>
            </a:r>
          </a:p>
          <a:p>
            <a:pPr algn="ctr"/>
            <a:r>
              <a:rPr lang="en-US" sz="2400" b="1">
                <a:solidFill>
                  <a:schemeClr val="accent2"/>
                </a:solidFill>
                <a:latin typeface="Garamond" pitchFamily="18" charset="0"/>
              </a:rPr>
              <a:t>Louis A. Picard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sz="3800" b="1" smtClean="0"/>
              <a:t>Chapter Two</a:t>
            </a:r>
            <a:br>
              <a:rPr lang="en-US" sz="3800" b="1" smtClean="0"/>
            </a:br>
            <a:r>
              <a:rPr lang="en-US" sz="3800" b="1" smtClean="0"/>
              <a:t>Gabriel Picard</a:t>
            </a:r>
          </a:p>
        </p:txBody>
      </p:sp>
      <p:sp>
        <p:nvSpPr>
          <p:cNvPr id="12291" name="Rectangle 3"/>
          <p:cNvSpPr>
            <a:spLocks noGrp="1" noChangeArrowheads="1"/>
          </p:cNvSpPr>
          <p:nvPr>
            <p:ph type="body" idx="1"/>
          </p:nvPr>
        </p:nvSpPr>
        <p:spPr/>
        <p:txBody>
          <a:bodyPr/>
          <a:lstStyle/>
          <a:p>
            <a:pPr algn="just" eaLnBrk="1" hangingPunct="1">
              <a:buFont typeface="Wingdings" pitchFamily="2" charset="2"/>
              <a:buNone/>
            </a:pPr>
            <a:r>
              <a:rPr lang="en-US" b="1" smtClean="0">
                <a:solidFill>
                  <a:schemeClr val="accent2"/>
                </a:solidFill>
                <a:latin typeface="Garamond" pitchFamily="18" charset="0"/>
              </a:rPr>
              <a:t>	</a:t>
            </a:r>
          </a:p>
          <a:p>
            <a:pPr algn="just" eaLnBrk="1" hangingPunct="1">
              <a:buFont typeface="Wingdings" pitchFamily="2" charset="2"/>
              <a:buNone/>
            </a:pPr>
            <a:r>
              <a:rPr lang="en-US" b="1" smtClean="0">
                <a:solidFill>
                  <a:schemeClr val="accent2"/>
                </a:solidFill>
                <a:latin typeface="Garamond" pitchFamily="18" charset="0"/>
              </a:rPr>
              <a:t>	Gabriel Picard was likely born about 1597 and lived and died in the small village</a:t>
            </a:r>
            <a:r>
              <a:rPr lang="en-US" smtClean="0">
                <a:solidFill>
                  <a:schemeClr val="accent2"/>
                </a:solidFill>
                <a:latin typeface="Garamond" pitchFamily="18" charset="0"/>
              </a:rPr>
              <a:t> </a:t>
            </a:r>
            <a:r>
              <a:rPr lang="en-US" b="1" smtClean="0">
                <a:solidFill>
                  <a:schemeClr val="accent2"/>
                </a:solidFill>
                <a:latin typeface="Garamond" pitchFamily="18" charset="0"/>
              </a:rPr>
              <a:t>of St. Colombin (en-Marche) du Pont James, near Nantes, which was then the capital of Brittany (Bretagne) and is now in the Loire-Atlantique region of France.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just" eaLnBrk="1" hangingPunct="1"/>
            <a:r>
              <a:rPr lang="en-US" sz="3500" b="1" smtClean="0">
                <a:solidFill>
                  <a:schemeClr val="accent2"/>
                </a:solidFill>
              </a:rPr>
              <a:t>	</a:t>
            </a:r>
            <a:br>
              <a:rPr lang="en-US" sz="3500" b="1" smtClean="0">
                <a:solidFill>
                  <a:schemeClr val="accent2"/>
                </a:solidFill>
              </a:rPr>
            </a:br>
            <a:r>
              <a:rPr lang="en-US" sz="3500" b="1" smtClean="0">
                <a:solidFill>
                  <a:schemeClr val="accent2"/>
                </a:solidFill>
              </a:rPr>
              <a:t>“The Wanderer Who Stayed Behind”</a:t>
            </a:r>
            <a:br>
              <a:rPr lang="en-US" sz="3500" b="1" smtClean="0">
                <a:solidFill>
                  <a:schemeClr val="accent2"/>
                </a:solidFill>
              </a:rPr>
            </a:br>
            <a:r>
              <a:rPr lang="en-US" sz="3500" b="1" smtClean="0">
                <a:solidFill>
                  <a:schemeClr val="accent2"/>
                </a:solidFill>
              </a:rPr>
              <a:t/>
            </a:r>
            <a:br>
              <a:rPr lang="en-US" sz="3500" b="1" smtClean="0">
                <a:solidFill>
                  <a:schemeClr val="accent2"/>
                </a:solidFill>
              </a:rPr>
            </a:br>
            <a:endParaRPr lang="en-US" sz="3500" b="1" smtClean="0">
              <a:solidFill>
                <a:schemeClr val="accent2"/>
              </a:solidFill>
            </a:endParaRPr>
          </a:p>
        </p:txBody>
      </p:sp>
      <p:sp>
        <p:nvSpPr>
          <p:cNvPr id="13315" name="Rectangle 3"/>
          <p:cNvSpPr>
            <a:spLocks noGrp="1" noChangeArrowheads="1"/>
          </p:cNvSpPr>
          <p:nvPr>
            <p:ph type="body" idx="1"/>
          </p:nvPr>
        </p:nvSpPr>
        <p:spPr/>
        <p:txBody>
          <a:bodyPr/>
          <a:lstStyle/>
          <a:p>
            <a:pPr algn="just" eaLnBrk="1" hangingPunct="1">
              <a:buFont typeface="Wingdings" pitchFamily="2" charset="2"/>
              <a:buNone/>
            </a:pPr>
            <a:r>
              <a:rPr lang="en-US" sz="2800" b="1" smtClean="0">
                <a:solidFill>
                  <a:schemeClr val="accent2"/>
                </a:solidFill>
                <a:latin typeface="Garamond" pitchFamily="18" charset="0"/>
              </a:rPr>
              <a:t>	</a:t>
            </a:r>
          </a:p>
          <a:p>
            <a:pPr algn="just" eaLnBrk="1" hangingPunct="1">
              <a:buFont typeface="Wingdings" pitchFamily="2" charset="2"/>
              <a:buNone/>
            </a:pPr>
            <a:r>
              <a:rPr lang="en-US" sz="2800" b="1" smtClean="0">
                <a:solidFill>
                  <a:schemeClr val="accent2"/>
                </a:solidFill>
                <a:latin typeface="Garamond" pitchFamily="18" charset="0"/>
              </a:rPr>
              <a:t>	I know little of Gabriel Picard at this point other than that he lived and worked in Nantes, France.  He was probably a skilled artisan and most likely worked with wood as did his son Hugues. Gabriel married Michelle Clavier c. 1631.  He likely died before 1660. His wife, Michelle died in June of 1660.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800" smtClean="0"/>
              <a:t/>
            </a:r>
            <a:br>
              <a:rPr lang="en-US" sz="3800" smtClean="0"/>
            </a:br>
            <a:r>
              <a:rPr lang="en-US" sz="3800" b="1" smtClean="0"/>
              <a:t>Gabriel Picard- A Mental Image</a:t>
            </a:r>
          </a:p>
        </p:txBody>
      </p:sp>
      <p:sp>
        <p:nvSpPr>
          <p:cNvPr id="1433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000" b="1" smtClean="0"/>
              <a:t>	</a:t>
            </a:r>
          </a:p>
          <a:p>
            <a:pPr algn="just" eaLnBrk="1" hangingPunct="1">
              <a:lnSpc>
                <a:spcPct val="90000"/>
              </a:lnSpc>
              <a:buFont typeface="Wingdings" pitchFamily="2" charset="2"/>
              <a:buNone/>
            </a:pPr>
            <a:r>
              <a:rPr lang="en-US" sz="2000" b="1" smtClean="0"/>
              <a:t>	I imagine that Gabriel wore a black or brown floppy hat and a white blouse, somewhat worn, and a red waist shirt. He often appeared unkempt with his white hair and his beard windblown. To keep away the cold he often wore or carried a brown tunic or cape. His white collar was plain and slightly frayed. His pants were often baggy and loose. He wore his beard full.  It was dark gray and sometimes unkempt. His hair was thinning around the temples.  Gabriel was stout, fond of cheap red wine and ale. He was a skilled worker who aspired upward to the gentler classes but lacked the money for the fur lining or the soft cloth. In an austere sort of way, he often attracted children to him.</a:t>
            </a:r>
          </a:p>
          <a:p>
            <a:pPr algn="just" eaLnBrk="1" hangingPunct="1">
              <a:lnSpc>
                <a:spcPct val="90000"/>
              </a:lnSpc>
              <a:buFont typeface="Wingdings" pitchFamily="2" charset="2"/>
              <a:buNone/>
            </a:pPr>
            <a:endParaRPr lang="en-US" sz="2000" smtClean="0"/>
          </a:p>
          <a:p>
            <a:pPr algn="just" eaLnBrk="1" hangingPunct="1">
              <a:lnSpc>
                <a:spcPct val="90000"/>
              </a:lnSpc>
              <a:buFont typeface="Wingdings" pitchFamily="2" charset="2"/>
              <a:buNone/>
            </a:pPr>
            <a:r>
              <a:rPr lang="en-US" sz="2000" b="1" smtClean="0"/>
              <a:t>	Note: This description is based upon paintings and images of the Eighteenth Century.  </a:t>
            </a:r>
            <a:r>
              <a:rPr lang="en-US" sz="200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smtClean="0"/>
              <a:t/>
            </a:r>
            <a:br>
              <a:rPr lang="en-US" sz="3800" smtClean="0"/>
            </a:br>
            <a:r>
              <a:rPr lang="en-US" sz="3800" smtClean="0"/>
              <a:t>From Normandy to Nantes</a:t>
            </a:r>
          </a:p>
        </p:txBody>
      </p:sp>
      <p:sp>
        <p:nvSpPr>
          <p:cNvPr id="15363" name="Rectangle 3"/>
          <p:cNvSpPr>
            <a:spLocks noGrp="1" noChangeArrowheads="1"/>
          </p:cNvSpPr>
          <p:nvPr>
            <p:ph type="body" idx="1"/>
          </p:nvPr>
        </p:nvSpPr>
        <p:spPr/>
        <p:txBody>
          <a:bodyPr/>
          <a:lstStyle/>
          <a:p>
            <a:pPr algn="just" eaLnBrk="1" hangingPunct="1">
              <a:lnSpc>
                <a:spcPct val="90000"/>
              </a:lnSpc>
              <a:buFont typeface="Wingdings" pitchFamily="2" charset="2"/>
              <a:buNone/>
            </a:pPr>
            <a:r>
              <a:rPr lang="en-US" sz="2100" b="1" smtClean="0"/>
              <a:t>	I do not believe that Gabriel was native to Nantes but that is a guess.  Either Gabriel’s father or one of his ancestors probably moved to Nantes from Normandy or Picardie, the historical lands of the Picard clan. It was not uncommon for artisans to move around during the sixteenth century.  Nantes was of course a major city and port then as it is today. Michelle may also have come from the far north of France (Picardie) and it is not clear that Gabriel was born in Brittany since there continued to be much movement among the artisan classes</a:t>
            </a:r>
            <a:r>
              <a:rPr lang="en-US" sz="2100" b="1" smtClean="0">
                <a:hlinkClick r:id="" action="ppaction://noaction"/>
              </a:rPr>
              <a:t>[i]</a:t>
            </a:r>
            <a:r>
              <a:rPr lang="en-US" sz="2100" b="1" smtClean="0"/>
              <a:t>  by young men in search of work in seventeenth century Europe.</a:t>
            </a:r>
            <a:endParaRPr lang="en-US" sz="2100" smtClean="0"/>
          </a:p>
          <a:p>
            <a:pPr eaLnBrk="1" hangingPunct="1">
              <a:lnSpc>
                <a:spcPct val="90000"/>
              </a:lnSpc>
              <a:buFont typeface="Wingdings" pitchFamily="2" charset="2"/>
              <a:buNone/>
            </a:pPr>
            <a:r>
              <a:rPr lang="en-US" sz="2100" smtClean="0"/>
              <a:t>	</a:t>
            </a:r>
            <a:br>
              <a:rPr lang="en-US" sz="2100" smtClean="0"/>
            </a:br>
            <a:r>
              <a:rPr lang="en-US" sz="2100" b="1" smtClean="0">
                <a:hlinkClick r:id="" action="ppaction://noaction"/>
              </a:rPr>
              <a:t>[i]</a:t>
            </a:r>
            <a:r>
              <a:rPr lang="en-US" sz="2100" b="1" smtClean="0"/>
              <a:t>  Leslie Choquette, </a:t>
            </a:r>
            <a:r>
              <a:rPr lang="en-US" sz="2100" b="1" u="sng" smtClean="0"/>
              <a:t>Frenchmen into Peasants: Modernity and Tradition in the Peopling of French Canada</a:t>
            </a:r>
            <a:r>
              <a:rPr lang="en-US" sz="2100" b="1" smtClean="0"/>
              <a:t> (Cambridge, MA: Harvard University Press, 1997), pp. 184-185.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800" smtClean="0"/>
              <a:t>The Picard Tribe</a:t>
            </a:r>
            <a:br>
              <a:rPr lang="en-US" sz="3800" smtClean="0"/>
            </a:br>
            <a:endParaRPr lang="en-US" sz="3800" smtClean="0"/>
          </a:p>
        </p:txBody>
      </p:sp>
      <p:sp>
        <p:nvSpPr>
          <p:cNvPr id="16387" name="Rectangle 3"/>
          <p:cNvSpPr>
            <a:spLocks noGrp="1" noChangeArrowheads="1"/>
          </p:cNvSpPr>
          <p:nvPr>
            <p:ph type="body" idx="1"/>
          </p:nvPr>
        </p:nvSpPr>
        <p:spPr/>
        <p:txBody>
          <a:bodyPr/>
          <a:lstStyle/>
          <a:p>
            <a:pPr algn="just" eaLnBrk="1" hangingPunct="1">
              <a:buFont typeface="Wingdings" pitchFamily="2" charset="2"/>
              <a:buNone/>
            </a:pPr>
            <a:r>
              <a:rPr lang="en-US" sz="2600" b="1" smtClean="0"/>
              <a:t>	My own belief then is that Gabriel’s branch of the Picard family was originally either from Normandy or Picardy (Picardie) or perhaps Wallonia in what is now Belgium. We are part of a French “tribe” which spoke one of the Oil languages, regional dialects related to French. Many people in Northern France and Southern Belgium still speak a dialect or patois self-styled as </a:t>
            </a:r>
            <a:r>
              <a:rPr lang="en-US" sz="2600" b="1" u="sng" smtClean="0"/>
              <a:t>chti</a:t>
            </a:r>
            <a:r>
              <a:rPr lang="en-US" sz="2600" b="1" smtClean="0"/>
              <a:t>, </a:t>
            </a:r>
            <a:r>
              <a:rPr lang="en-US" sz="2600" b="1" u="sng" smtClean="0"/>
              <a:t>chtimi</a:t>
            </a:r>
            <a:r>
              <a:rPr lang="en-US" sz="2600" b="1" smtClean="0"/>
              <a:t> or </a:t>
            </a:r>
            <a:r>
              <a:rPr lang="en-US" sz="2600" b="1" u="sng" smtClean="0"/>
              <a:t>rouche</a:t>
            </a:r>
            <a:r>
              <a:rPr lang="en-US" sz="2600" b="1" smtClean="0"/>
              <a:t> or labeled informally as “Picard” after the ancient French province of Picardy.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800" smtClean="0"/>
              <a:t/>
            </a:r>
            <a:br>
              <a:rPr lang="en-US" sz="3800" smtClean="0"/>
            </a:br>
            <a:r>
              <a:rPr lang="en-US" sz="3800" b="1" smtClean="0"/>
              <a:t>French Artisan Family- mid-17</a:t>
            </a:r>
            <a:r>
              <a:rPr lang="en-US" sz="3800" b="1" baseline="30000" smtClean="0"/>
              <a:t>th</a:t>
            </a:r>
            <a:r>
              <a:rPr lang="en-US" sz="3800" b="1" smtClean="0"/>
              <a:t> Century</a:t>
            </a:r>
          </a:p>
        </p:txBody>
      </p:sp>
      <p:sp>
        <p:nvSpPr>
          <p:cNvPr id="17411" name="Rectangle 3"/>
          <p:cNvSpPr>
            <a:spLocks noGrp="1" noChangeArrowheads="1"/>
          </p:cNvSpPr>
          <p:nvPr>
            <p:ph type="body" idx="1"/>
          </p:nvPr>
        </p:nvSpPr>
        <p:spPr/>
        <p:txBody>
          <a:bodyPr/>
          <a:lstStyle/>
          <a:p>
            <a:pPr eaLnBrk="1" hangingPunct="1"/>
            <a:endParaRPr lang="en-US" smtClean="0"/>
          </a:p>
          <a:p>
            <a:pPr algn="just" eaLnBrk="1" hangingPunct="1">
              <a:buFont typeface="Wingdings" pitchFamily="2" charset="2"/>
              <a:buNone/>
            </a:pPr>
            <a:r>
              <a:rPr lang="en-US" b="1" smtClean="0">
                <a:solidFill>
                  <a:schemeClr val="accent2"/>
                </a:solidFill>
                <a:latin typeface="Garamond" pitchFamily="18" charset="0"/>
              </a:rPr>
              <a:t>	The work of Louis Le Nain and his family, who were painters from Laon in Normandy, was essentially unparalleled anywhere in the seventeenth century for its portrayal of ordinary life. Louis Le Nain most often painted family life around meagerly furnished tables, peasant life without plenty, occasionally outdoors, on the way back from the fields.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800" smtClean="0"/>
              <a:t/>
            </a:r>
            <a:br>
              <a:rPr lang="en-US" sz="3800" smtClean="0"/>
            </a:br>
            <a:r>
              <a:rPr lang="en-US" sz="3800" b="1" smtClean="0"/>
              <a:t>Images of Northern France</a:t>
            </a:r>
          </a:p>
        </p:txBody>
      </p:sp>
      <p:sp>
        <p:nvSpPr>
          <p:cNvPr id="18435" name="Rectangle 3"/>
          <p:cNvSpPr>
            <a:spLocks noGrp="1" noChangeArrowheads="1"/>
          </p:cNvSpPr>
          <p:nvPr>
            <p:ph type="body" idx="1"/>
          </p:nvPr>
        </p:nvSpPr>
        <p:spPr/>
        <p:txBody>
          <a:bodyPr/>
          <a:lstStyle/>
          <a:p>
            <a:pPr eaLnBrk="1" hangingPunct="1"/>
            <a:endParaRPr lang="en-US" smtClean="0"/>
          </a:p>
          <a:p>
            <a:pPr eaLnBrk="1" hangingPunct="1">
              <a:buFont typeface="Wingdings" pitchFamily="2" charset="2"/>
              <a:buNone/>
            </a:pPr>
            <a:r>
              <a:rPr lang="en-US" smtClean="0">
                <a:latin typeface="Garamond" pitchFamily="18" charset="0"/>
              </a:rPr>
              <a:t>	</a:t>
            </a:r>
          </a:p>
          <a:p>
            <a:pPr algn="just" eaLnBrk="1" hangingPunct="1">
              <a:buFont typeface="Wingdings" pitchFamily="2" charset="2"/>
              <a:buNone/>
            </a:pPr>
            <a:r>
              <a:rPr lang="en-US" b="1" smtClean="0">
                <a:latin typeface="Garamond" pitchFamily="18" charset="0"/>
              </a:rPr>
              <a:t>	</a:t>
            </a:r>
            <a:r>
              <a:rPr lang="en-US" b="1" smtClean="0">
                <a:solidFill>
                  <a:schemeClr val="accent2"/>
                </a:solidFill>
                <a:latin typeface="Garamond" pitchFamily="18" charset="0"/>
              </a:rPr>
              <a:t>Images in this painting suggest to me that of how Gabriel Picard and part of his family might look some eighteen years before Hughes Picard emigrated to Quebec for the first time.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800" b="1" i="1" smtClean="0">
                <a:hlinkClick r:id="rId3"/>
              </a:rPr>
              <a:t>A French Interior</a:t>
            </a:r>
            <a:r>
              <a:rPr lang="en-US" sz="3800" smtClean="0"/>
              <a:t>, c. 1645, oil on canvas, Louis Le Nain</a:t>
            </a:r>
          </a:p>
        </p:txBody>
      </p:sp>
      <p:pic>
        <p:nvPicPr>
          <p:cNvPr id="19459" name="Picture 3" descr="a0000d75"/>
          <p:cNvPicPr>
            <a:picLocks noChangeAspect="1" noChangeArrowheads="1"/>
          </p:cNvPicPr>
          <p:nvPr/>
        </p:nvPicPr>
        <p:blipFill>
          <a:blip r:embed="rId4" cstate="print"/>
          <a:srcRect/>
          <a:stretch>
            <a:fillRect/>
          </a:stretch>
        </p:blipFill>
        <p:spPr bwMode="auto">
          <a:xfrm>
            <a:off x="1676400" y="1371600"/>
            <a:ext cx="5867400" cy="480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Picard: A Patois or a Language</a:t>
            </a:r>
          </a:p>
        </p:txBody>
      </p:sp>
      <p:sp>
        <p:nvSpPr>
          <p:cNvPr id="20483" name="Rectangle 3"/>
          <p:cNvSpPr>
            <a:spLocks noGrp="1" noChangeArrowheads="1"/>
          </p:cNvSpPr>
          <p:nvPr>
            <p:ph type="body" idx="1"/>
          </p:nvPr>
        </p:nvSpPr>
        <p:spPr/>
        <p:txBody>
          <a:bodyPr/>
          <a:lstStyle/>
          <a:p>
            <a:pPr algn="just" eaLnBrk="1" hangingPunct="1">
              <a:lnSpc>
                <a:spcPct val="90000"/>
              </a:lnSpc>
              <a:buFont typeface="Wingdings" pitchFamily="2" charset="2"/>
              <a:buNone/>
            </a:pPr>
            <a:r>
              <a:rPr lang="en-US" sz="2100" b="1" smtClean="0"/>
              <a:t>	</a:t>
            </a:r>
          </a:p>
          <a:p>
            <a:pPr algn="just" eaLnBrk="1" hangingPunct="1">
              <a:lnSpc>
                <a:spcPct val="90000"/>
              </a:lnSpc>
              <a:buFont typeface="Wingdings" pitchFamily="2" charset="2"/>
              <a:buNone/>
            </a:pPr>
            <a:r>
              <a:rPr lang="en-US" sz="2100" b="1" smtClean="0"/>
              <a:t>	This Northern dialect of French came to influence the </a:t>
            </a:r>
            <a:r>
              <a:rPr lang="en-US" sz="2100" b="1" u="sng" smtClean="0"/>
              <a:t>patois</a:t>
            </a:r>
            <a:r>
              <a:rPr lang="en-US" sz="2100" b="1" smtClean="0"/>
              <a:t> that characterized Quebec French prior to their move back to standard French at the beginning of the twentieth century and more importantly after World War II. In the 16th century, the natives of what is now Canada called the settlers, “Normans.”</a:t>
            </a:r>
            <a:r>
              <a:rPr lang="en-US" sz="2100" b="1" smtClean="0">
                <a:hlinkClick r:id="" action="ppaction://noaction"/>
              </a:rPr>
              <a:t>[i]</a:t>
            </a:r>
            <a:r>
              <a:rPr lang="en-US" sz="2100" b="1" smtClean="0"/>
              <a:t> It is not unfair to say that French Canadian culture has been strongly influenced by the peoples of Northern France.</a:t>
            </a:r>
            <a:endParaRPr lang="en-US" sz="2100" smtClean="0"/>
          </a:p>
          <a:p>
            <a:pPr eaLnBrk="1" hangingPunct="1">
              <a:lnSpc>
                <a:spcPct val="90000"/>
              </a:lnSpc>
              <a:buFont typeface="Wingdings" pitchFamily="2" charset="2"/>
              <a:buNone/>
            </a:pPr>
            <a:r>
              <a:rPr lang="en-US" sz="2100" smtClean="0"/>
              <a:t/>
            </a:r>
            <a:br>
              <a:rPr lang="en-US" sz="2100" smtClean="0"/>
            </a:br>
            <a:r>
              <a:rPr lang="en-US" sz="2100" b="1" smtClean="0">
                <a:hlinkClick r:id="" action="ppaction://noaction"/>
              </a:rPr>
              <a:t>[i]</a:t>
            </a:r>
            <a:r>
              <a:rPr lang="en-US" sz="2100" b="1" smtClean="0"/>
              <a:t>  See the Preface to Brian Moore’s fine, if bleak novel of sixteenth century Quebec, </a:t>
            </a:r>
            <a:r>
              <a:rPr lang="en-US" sz="2100" b="1" u="sng" smtClean="0"/>
              <a:t>The Black Robe</a:t>
            </a:r>
            <a:r>
              <a:rPr lang="en-US" sz="2100" b="1" smtClean="0"/>
              <a:t>  (New York: Plume Books, 1997 edition), p. viii.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800" b="1" smtClean="0"/>
              <a:t>Village</a:t>
            </a:r>
            <a:r>
              <a:rPr lang="en-US" sz="3800" smtClean="0"/>
              <a:t> </a:t>
            </a:r>
            <a:r>
              <a:rPr lang="en-US" sz="3800" b="1" smtClean="0"/>
              <a:t>of St. Colombin (en-Marche) du Pont James, near Nantes, c. 1910</a:t>
            </a:r>
          </a:p>
        </p:txBody>
      </p:sp>
      <p:sp>
        <p:nvSpPr>
          <p:cNvPr id="21507" name="Rectangle 3"/>
          <p:cNvSpPr>
            <a:spLocks noGrp="1" noChangeArrowheads="1"/>
          </p:cNvSpPr>
          <p:nvPr>
            <p:ph type="body" idx="1"/>
          </p:nvPr>
        </p:nvSpPr>
        <p:spPr/>
        <p:txBody>
          <a:bodyPr/>
          <a:lstStyle/>
          <a:p>
            <a:pPr eaLnBrk="1" hangingPunct="1">
              <a:buFont typeface="Wingdings" pitchFamily="2" charset="2"/>
              <a:buNone/>
            </a:pPr>
            <a:r>
              <a:rPr lang="en-US" smtClean="0"/>
              <a:t>The Main Street</a:t>
            </a:r>
          </a:p>
        </p:txBody>
      </p:sp>
      <p:pic>
        <p:nvPicPr>
          <p:cNvPr id="21508" name="Picture 4" descr="Nantes Village"/>
          <p:cNvPicPr>
            <a:picLocks noChangeAspect="1" noChangeArrowheads="1"/>
          </p:cNvPicPr>
          <p:nvPr/>
        </p:nvPicPr>
        <p:blipFill>
          <a:blip r:embed="rId3" cstate="print"/>
          <a:srcRect/>
          <a:stretch>
            <a:fillRect/>
          </a:stretch>
        </p:blipFill>
        <p:spPr bwMode="auto">
          <a:xfrm>
            <a:off x="1371600" y="2057400"/>
            <a:ext cx="6629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sz="3800" b="1" smtClean="0"/>
              <a:t>Chapter One</a:t>
            </a:r>
            <a:br>
              <a:rPr lang="en-US" sz="3800" b="1" smtClean="0"/>
            </a:br>
            <a:r>
              <a:rPr lang="en-US" sz="3800" b="1" smtClean="0"/>
              <a:t>Overview</a:t>
            </a:r>
          </a:p>
        </p:txBody>
      </p:sp>
      <p:sp>
        <p:nvSpPr>
          <p:cNvPr id="4099" name="Rectangle 3"/>
          <p:cNvSpPr>
            <a:spLocks noGrp="1" noChangeArrowheads="1"/>
          </p:cNvSpPr>
          <p:nvPr>
            <p:ph type="body" idx="1"/>
          </p:nvPr>
        </p:nvSpPr>
        <p:spPr/>
        <p:txBody>
          <a:bodyPr/>
          <a:lstStyle/>
          <a:p>
            <a:pPr algn="just" eaLnBrk="1" hangingPunct="1">
              <a:buFont typeface="Wingdings" pitchFamily="2" charset="2"/>
              <a:buNone/>
            </a:pPr>
            <a:r>
              <a:rPr lang="en-US" sz="2600" b="1" smtClean="0"/>
              <a:t>	</a:t>
            </a:r>
          </a:p>
          <a:p>
            <a:pPr algn="just" eaLnBrk="1" hangingPunct="1">
              <a:buFont typeface="Wingdings" pitchFamily="2" charset="2"/>
              <a:buNone/>
            </a:pPr>
            <a:r>
              <a:rPr lang="en-US" sz="2600" b="1" smtClean="0">
                <a:latin typeface="Garamond" pitchFamily="18" charset="0"/>
              </a:rPr>
              <a:t>	For the last five years, I have been working on a biographical history of my family and what brought the family to North America and eventually to the United States.  Though there is much that remains to be done on this e-book, I now have defined its major parameters and wish to share them with selected readers. What follows is tentative and incomplete illustrated history but is intended to define the parameters of this project.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antes Bridge"/>
          <p:cNvPicPr>
            <a:picLocks noChangeAspect="1" noChangeArrowheads="1"/>
          </p:cNvPicPr>
          <p:nvPr/>
        </p:nvPicPr>
        <p:blipFill>
          <a:blip r:embed="rId3" cstate="print"/>
          <a:srcRect/>
          <a:stretch>
            <a:fillRect/>
          </a:stretch>
        </p:blipFill>
        <p:spPr bwMode="auto">
          <a:xfrm>
            <a:off x="609600" y="1371600"/>
            <a:ext cx="8077200" cy="4786313"/>
          </a:xfrm>
          <a:prstGeom prst="rect">
            <a:avLst/>
          </a:prstGeom>
          <a:noFill/>
          <a:ln w="9525">
            <a:noFill/>
            <a:miter lim="800000"/>
            <a:headEnd/>
            <a:tailEnd/>
          </a:ln>
        </p:spPr>
      </p:pic>
      <p:sp>
        <p:nvSpPr>
          <p:cNvPr id="22531" name="Rectangle 3"/>
          <p:cNvSpPr>
            <a:spLocks noGrp="1" noChangeArrowheads="1"/>
          </p:cNvSpPr>
          <p:nvPr>
            <p:ph type="title"/>
          </p:nvPr>
        </p:nvSpPr>
        <p:spPr>
          <a:xfrm>
            <a:off x="533400" y="228600"/>
            <a:ext cx="8229600" cy="1139825"/>
          </a:xfrm>
        </p:spPr>
        <p:txBody>
          <a:bodyPr/>
          <a:lstStyle/>
          <a:p>
            <a:pPr eaLnBrk="1" hangingPunct="1"/>
            <a:r>
              <a:rPr lang="en-US" b="1" smtClean="0"/>
              <a:t>Pont James c. 1910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Nantes, 2007</a:t>
            </a:r>
          </a:p>
        </p:txBody>
      </p:sp>
      <p:pic>
        <p:nvPicPr>
          <p:cNvPr id="23555" name="Picture 3"/>
          <p:cNvPicPr>
            <a:picLocks noChangeAspect="1" noChangeArrowheads="1"/>
          </p:cNvPicPr>
          <p:nvPr>
            <p:ph type="body" idx="1"/>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sz="3800" b="1" smtClean="0"/>
              <a:t>Chapter Three</a:t>
            </a:r>
            <a:br>
              <a:rPr lang="en-US" sz="3800" b="1" smtClean="0"/>
            </a:br>
            <a:r>
              <a:rPr lang="en-US" sz="3800" b="1" smtClean="0"/>
              <a:t>New France</a:t>
            </a:r>
          </a:p>
        </p:txBody>
      </p:sp>
      <p:sp>
        <p:nvSpPr>
          <p:cNvPr id="24579" name="Rectangle 3"/>
          <p:cNvSpPr>
            <a:spLocks noGrp="1" noChangeArrowheads="1"/>
          </p:cNvSpPr>
          <p:nvPr>
            <p:ph type="body" idx="1"/>
          </p:nvPr>
        </p:nvSpPr>
        <p:spPr/>
        <p:txBody>
          <a:bodyPr/>
          <a:lstStyle/>
          <a:p>
            <a:pPr eaLnBrk="1" hangingPunct="1">
              <a:buFont typeface="Wingdings" pitchFamily="2" charset="2"/>
              <a:buNone/>
            </a:pPr>
            <a:r>
              <a:rPr lang="en-US" b="1" smtClean="0"/>
              <a:t>	</a:t>
            </a:r>
          </a:p>
          <a:p>
            <a:pPr algn="just" eaLnBrk="1" hangingPunct="1">
              <a:buFont typeface="Wingdings" pitchFamily="2" charset="2"/>
              <a:buNone/>
            </a:pPr>
            <a:r>
              <a:rPr lang="en-US" b="1" smtClean="0"/>
              <a:t>	The Descendents of Gabriel Picard family lived in New France and Canada between 1653 and the present. Gabriel’s son, Jaques Hugues Picard dit LaFortune, was born about 1618 in Nantes.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smtClean="0"/>
              <a:t>A Mental Picture from New France</a:t>
            </a:r>
          </a:p>
        </p:txBody>
      </p:sp>
      <p:sp>
        <p:nvSpPr>
          <p:cNvPr id="25603" name="Rectangle 3"/>
          <p:cNvSpPr>
            <a:spLocks noGrp="1" noChangeArrowheads="1"/>
          </p:cNvSpPr>
          <p:nvPr>
            <p:ph type="body" idx="1"/>
          </p:nvPr>
        </p:nvSpPr>
        <p:spPr/>
        <p:txBody>
          <a:bodyPr/>
          <a:lstStyle/>
          <a:p>
            <a:pPr algn="just" eaLnBrk="1" hangingPunct="1">
              <a:lnSpc>
                <a:spcPct val="90000"/>
              </a:lnSpc>
              <a:buFont typeface="Wingdings" pitchFamily="2" charset="2"/>
              <a:buNone/>
            </a:pPr>
            <a:r>
              <a:rPr lang="en-US" sz="2100" b="1" smtClean="0"/>
              <a:t>	Hugues Picard apprenticed as a wood worker, most likely working with his father for the better part of ten years. He was likely short, muscular, corpulent later in life.  He often wore a dark brown cape, used a walking stick and favored his left foot, which was slightly shorter than his right leg. His hat was round with a thin rope above the brim and he often wore a feather in it. His workpants were made of heavy brown cotton.</a:t>
            </a:r>
          </a:p>
          <a:p>
            <a:pPr algn="just" eaLnBrk="1" hangingPunct="1">
              <a:lnSpc>
                <a:spcPct val="90000"/>
              </a:lnSpc>
              <a:buFont typeface="Wingdings" pitchFamily="2" charset="2"/>
              <a:buNone/>
            </a:pPr>
            <a:r>
              <a:rPr lang="en-US" sz="2100" b="1" smtClean="0"/>
              <a:t>	</a:t>
            </a:r>
          </a:p>
          <a:p>
            <a:pPr algn="just" eaLnBrk="1" hangingPunct="1">
              <a:lnSpc>
                <a:spcPct val="90000"/>
              </a:lnSpc>
              <a:buFont typeface="Wingdings" pitchFamily="2" charset="2"/>
              <a:buNone/>
            </a:pPr>
            <a:r>
              <a:rPr lang="en-US" sz="2100" b="1" smtClean="0"/>
              <a:t>	One pictures his wife in a white head scarf, a red jacket, a long brown dress with a white full blouse. Her hair was triple braided.  In the kitchen she wore a yellow and brown apron.  In the evenings she wore a white laced shawl with a red bow-neck.</a:t>
            </a:r>
            <a:r>
              <a:rPr lang="en-US" sz="210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smtClean="0"/>
              <a:t>Emigration to Canada</a:t>
            </a:r>
          </a:p>
        </p:txBody>
      </p:sp>
      <p:sp>
        <p:nvSpPr>
          <p:cNvPr id="26627" name="Rectangle 3"/>
          <p:cNvSpPr>
            <a:spLocks noGrp="1" noChangeArrowheads="1"/>
          </p:cNvSpPr>
          <p:nvPr>
            <p:ph type="body" idx="1"/>
          </p:nvPr>
        </p:nvSpPr>
        <p:spPr/>
        <p:txBody>
          <a:bodyPr/>
          <a:lstStyle/>
          <a:p>
            <a:pPr eaLnBrk="1" hangingPunct="1">
              <a:buFont typeface="Wingdings" pitchFamily="2" charset="2"/>
              <a:buNone/>
            </a:pPr>
            <a:r>
              <a:rPr lang="en-US" b="1" smtClean="0"/>
              <a:t>	</a:t>
            </a:r>
          </a:p>
          <a:p>
            <a:pPr algn="just" eaLnBrk="1" hangingPunct="1">
              <a:buFont typeface="Wingdings" pitchFamily="2" charset="2"/>
              <a:buNone/>
            </a:pPr>
            <a:r>
              <a:rPr lang="en-US" b="1" smtClean="0">
                <a:latin typeface="Garamond" pitchFamily="18" charset="0"/>
              </a:rPr>
              <a:t>	</a:t>
            </a:r>
          </a:p>
          <a:p>
            <a:pPr algn="just" eaLnBrk="1" hangingPunct="1">
              <a:buFont typeface="Wingdings" pitchFamily="2" charset="2"/>
              <a:buNone/>
            </a:pPr>
            <a:r>
              <a:rPr lang="en-US" b="1" smtClean="0">
                <a:latin typeface="Garamond" pitchFamily="18" charset="0"/>
              </a:rPr>
              <a:t>	In 1653, our ancestor, Jacques Hugues Picard, left Nantes, France as part of the “Great Recruitment” on a three year contract to go to Villa Marie (now Montreal). </a:t>
            </a:r>
            <a:endParaRPr lang="en-US" smtClean="0">
              <a:latin typeface="Garamon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The Saint-Nicolas du Nantes</a:t>
            </a:r>
          </a:p>
        </p:txBody>
      </p:sp>
      <p:grpSp>
        <p:nvGrpSpPr>
          <p:cNvPr id="27651" name="Group 3"/>
          <p:cNvGrpSpPr>
            <a:grpSpLocks noChangeAspect="1"/>
          </p:cNvGrpSpPr>
          <p:nvPr/>
        </p:nvGrpSpPr>
        <p:grpSpPr bwMode="auto">
          <a:xfrm>
            <a:off x="304800" y="1066800"/>
            <a:ext cx="8229600" cy="5095875"/>
            <a:chOff x="172" y="672"/>
            <a:chExt cx="5184" cy="3210"/>
          </a:xfrm>
        </p:grpSpPr>
        <p:sp>
          <p:nvSpPr>
            <p:cNvPr id="27652" name="AutoShape 4"/>
            <p:cNvSpPr>
              <a:spLocks noChangeAspect="1" noChangeArrowheads="1" noTextEdit="1"/>
            </p:cNvSpPr>
            <p:nvPr/>
          </p:nvSpPr>
          <p:spPr bwMode="auto">
            <a:xfrm>
              <a:off x="172" y="672"/>
              <a:ext cx="5184" cy="3210"/>
            </a:xfrm>
            <a:prstGeom prst="rect">
              <a:avLst/>
            </a:prstGeom>
            <a:noFill/>
            <a:ln w="9525">
              <a:noFill/>
              <a:miter lim="800000"/>
              <a:headEnd/>
              <a:tailEnd/>
            </a:ln>
          </p:spPr>
          <p:txBody>
            <a:bodyPr/>
            <a:lstStyle/>
            <a:p>
              <a:endParaRPr lang="en-US"/>
            </a:p>
          </p:txBody>
        </p:sp>
        <p:pic>
          <p:nvPicPr>
            <p:cNvPr id="27653" name="Picture 5"/>
            <p:cNvPicPr>
              <a:picLocks noChangeAspect="1" noChangeArrowheads="1"/>
            </p:cNvPicPr>
            <p:nvPr/>
          </p:nvPicPr>
          <p:blipFill>
            <a:blip r:embed="rId3" cstate="print"/>
            <a:srcRect/>
            <a:stretch>
              <a:fillRect/>
            </a:stretch>
          </p:blipFill>
          <p:spPr bwMode="auto">
            <a:xfrm>
              <a:off x="172" y="672"/>
              <a:ext cx="5196" cy="3220"/>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800" smtClean="0"/>
              <a:t/>
            </a:r>
            <a:br>
              <a:rPr lang="en-US" sz="3800" smtClean="0"/>
            </a:br>
            <a:r>
              <a:rPr lang="en-US" sz="3800" smtClean="0"/>
              <a:t>The Great Recruitment</a:t>
            </a:r>
          </a:p>
        </p:txBody>
      </p:sp>
      <p:sp>
        <p:nvSpPr>
          <p:cNvPr id="28675" name="Rectangle 3"/>
          <p:cNvSpPr>
            <a:spLocks noGrp="1" noChangeArrowheads="1"/>
          </p:cNvSpPr>
          <p:nvPr>
            <p:ph type="body" idx="1"/>
          </p:nvPr>
        </p:nvSpPr>
        <p:spPr/>
        <p:txBody>
          <a:bodyPr/>
          <a:lstStyle/>
          <a:p>
            <a:pPr algn="just" eaLnBrk="1" hangingPunct="1">
              <a:lnSpc>
                <a:spcPct val="80000"/>
              </a:lnSpc>
              <a:buFont typeface="Wingdings" pitchFamily="2" charset="2"/>
              <a:buNone/>
            </a:pPr>
            <a:r>
              <a:rPr lang="en-US" sz="1800" b="1" smtClean="0">
                <a:latin typeface="Garamond" pitchFamily="18" charset="0"/>
              </a:rPr>
              <a:t>	</a:t>
            </a:r>
          </a:p>
          <a:p>
            <a:pPr algn="just" eaLnBrk="1" hangingPunct="1">
              <a:lnSpc>
                <a:spcPct val="80000"/>
              </a:lnSpc>
              <a:buFont typeface="Wingdings" pitchFamily="2" charset="2"/>
              <a:buNone/>
            </a:pPr>
            <a:r>
              <a:rPr lang="en-US" sz="1800" b="1" smtClean="0">
                <a:latin typeface="Garamond" pitchFamily="18" charset="0"/>
              </a:rPr>
              <a:t>	Artisans, particularly carpenters and wood workers were in particularly high demand in New France. In 1653, our ancestor, Jacques Hugues Picard, left Nantes, France as part of the “Great Recruitment” on a three year contract to go to Villa Marie (now Montreal). According to Ellen Picard, "Hugues Picard hired to clear land and as a sawyer in the spring of 1653 at 75 french [livre symbol] a year. He returned to France at the end of his contract but returned to Ville Marie (Montreal) in 1659 as a carpenter fo the Supician Fathers.“</a:t>
            </a:r>
            <a:r>
              <a:rPr lang="en-US" sz="1800" b="1" smtClean="0">
                <a:latin typeface="Garamond" pitchFamily="18" charset="0"/>
                <a:hlinkClick r:id="" action="ppaction://noaction"/>
              </a:rPr>
              <a:t>[i]</a:t>
            </a:r>
            <a:r>
              <a:rPr lang="en-US" sz="1800" b="1" smtClean="0">
                <a:latin typeface="Garamond" pitchFamily="18" charset="0"/>
              </a:rPr>
              <a:t> Hugues left his father Gabriel and his mother Michelle Clavier behind in France and set off on a harrowing journey to the new world. Hugues and his fellow immigrants “must have been an unusually adventurous, enterprising, even innovative group….”</a:t>
            </a:r>
            <a:r>
              <a:rPr lang="en-US" sz="1800" b="1" smtClean="0">
                <a:latin typeface="Garamond" pitchFamily="18" charset="0"/>
                <a:hlinkClick r:id="" action="ppaction://noaction"/>
              </a:rPr>
              <a:t>[ii]</a:t>
            </a:r>
            <a:endParaRPr lang="en-US" sz="1800" smtClean="0">
              <a:latin typeface="Garamond" pitchFamily="18" charset="0"/>
            </a:endParaRPr>
          </a:p>
          <a:p>
            <a:pPr eaLnBrk="1" hangingPunct="1">
              <a:lnSpc>
                <a:spcPct val="80000"/>
              </a:lnSpc>
            </a:pPr>
            <a:r>
              <a:rPr lang="en-US" sz="1800" smtClean="0">
                <a:latin typeface="Garamond" pitchFamily="18" charset="0"/>
              </a:rPr>
              <a:t/>
            </a:r>
            <a:br>
              <a:rPr lang="en-US" sz="1800" smtClean="0">
                <a:latin typeface="Garamond" pitchFamily="18" charset="0"/>
              </a:rPr>
            </a:br>
            <a:r>
              <a:rPr lang="en-US" sz="1800" b="1" smtClean="0">
                <a:latin typeface="Garamond" pitchFamily="18" charset="0"/>
                <a:hlinkClick r:id="" action="ppaction://noaction"/>
              </a:rPr>
              <a:t>[i]</a:t>
            </a:r>
            <a:r>
              <a:rPr lang="en-US" sz="1800" b="1" smtClean="0">
                <a:latin typeface="Garamond" pitchFamily="18" charset="0"/>
              </a:rPr>
              <a:t>http://freepages.genealogy.rootsweb.ancestry.com/~picard/HuguesPicardditLaFortune.html</a:t>
            </a:r>
          </a:p>
          <a:p>
            <a:pPr eaLnBrk="1" hangingPunct="1">
              <a:lnSpc>
                <a:spcPct val="80000"/>
              </a:lnSpc>
            </a:pPr>
            <a:endParaRPr lang="en-US" sz="1800" b="1" smtClean="0">
              <a:latin typeface="Garamond" pitchFamily="18" charset="0"/>
            </a:endParaRPr>
          </a:p>
          <a:p>
            <a:pPr eaLnBrk="1" hangingPunct="1">
              <a:lnSpc>
                <a:spcPct val="80000"/>
              </a:lnSpc>
            </a:pPr>
            <a:r>
              <a:rPr lang="en-US" sz="1800" smtClean="0">
                <a:latin typeface="Garamond" pitchFamily="18" charset="0"/>
                <a:hlinkClick r:id="" action="ppaction://noaction"/>
              </a:rPr>
              <a:t>[ii]</a:t>
            </a:r>
            <a:r>
              <a:rPr lang="en-US" sz="1800" smtClean="0">
                <a:latin typeface="Garamond" pitchFamily="18" charset="0"/>
              </a:rPr>
              <a:t> </a:t>
            </a:r>
            <a:r>
              <a:rPr lang="en-US" sz="1800" b="1" smtClean="0">
                <a:latin typeface="Garamond" pitchFamily="18" charset="0"/>
              </a:rPr>
              <a:t>Choquette, </a:t>
            </a:r>
            <a:r>
              <a:rPr lang="en-US" sz="1800" b="1" u="sng" smtClean="0">
                <a:latin typeface="Garamond" pitchFamily="18" charset="0"/>
              </a:rPr>
              <a:t>Frenchmen</a:t>
            </a:r>
            <a:r>
              <a:rPr lang="en-US" sz="1800" b="1" smtClean="0">
                <a:latin typeface="Garamond" pitchFamily="18" charset="0"/>
              </a:rPr>
              <a:t>, p. 159</a:t>
            </a:r>
            <a:r>
              <a:rPr lang="en-US" sz="1800" smtClean="0">
                <a:latin typeface="Garamond" pitchFamily="18" charset="0"/>
              </a:rPr>
              <a:t>.</a:t>
            </a:r>
            <a:r>
              <a:rPr lang="en-US" sz="120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Departure</a:t>
            </a:r>
          </a:p>
        </p:txBody>
      </p:sp>
      <p:sp>
        <p:nvSpPr>
          <p:cNvPr id="29699" name="Rectangle 3"/>
          <p:cNvSpPr>
            <a:spLocks noGrp="1" noChangeArrowheads="1"/>
          </p:cNvSpPr>
          <p:nvPr>
            <p:ph type="body" idx="1"/>
          </p:nvPr>
        </p:nvSpPr>
        <p:spPr/>
        <p:txBody>
          <a:bodyPr/>
          <a:lstStyle/>
          <a:p>
            <a:pPr algn="just" eaLnBrk="1" hangingPunct="1">
              <a:buFont typeface="Wingdings" pitchFamily="2" charset="2"/>
              <a:buNone/>
            </a:pPr>
            <a:r>
              <a:rPr lang="en-US" b="1" smtClean="0">
                <a:latin typeface="Garamond" pitchFamily="18" charset="0"/>
              </a:rPr>
              <a:t>	The Voyage of the Saint-Nicolas:</a:t>
            </a:r>
          </a:p>
          <a:p>
            <a:pPr algn="just" eaLnBrk="1" hangingPunct="1">
              <a:buFont typeface="Wingdings" pitchFamily="2" charset="2"/>
              <a:buNone/>
            </a:pPr>
            <a:endParaRPr lang="en-US" b="1" smtClean="0">
              <a:latin typeface="Garamond" pitchFamily="18" charset="0"/>
            </a:endParaRPr>
          </a:p>
          <a:p>
            <a:pPr algn="just" eaLnBrk="1" hangingPunct="1">
              <a:buFont typeface="Wingdings" pitchFamily="2" charset="2"/>
              <a:buNone/>
            </a:pPr>
            <a:r>
              <a:rPr lang="en-US" b="1" smtClean="0">
                <a:latin typeface="Garamond" pitchFamily="18" charset="0"/>
              </a:rPr>
              <a:t>	“The departure from Saint-Nazaire takes place on June 20, 1653. It is the beginning of a harsh and tragic crossing. As soon as they leave the shore, the passengers find out that the Saint-Nicolas is nothing but an old tub.”</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“The Saint-Nicolas”</a:t>
            </a:r>
          </a:p>
        </p:txBody>
      </p:sp>
      <p:sp>
        <p:nvSpPr>
          <p:cNvPr id="30723" name="Rectangle 3"/>
          <p:cNvSpPr>
            <a:spLocks noGrp="1" noChangeArrowheads="1"/>
          </p:cNvSpPr>
          <p:nvPr>
            <p:ph type="body" idx="1"/>
          </p:nvPr>
        </p:nvSpPr>
        <p:spPr>
          <a:xfrm>
            <a:off x="457200" y="1219200"/>
            <a:ext cx="8229600" cy="4530725"/>
          </a:xfrm>
        </p:spPr>
        <p:txBody>
          <a:bodyPr/>
          <a:lstStyle/>
          <a:p>
            <a:pPr algn="just" eaLnBrk="1" hangingPunct="1">
              <a:buFont typeface="Wingdings" pitchFamily="2" charset="2"/>
              <a:buNone/>
            </a:pPr>
            <a:r>
              <a:rPr lang="en-US" sz="2400" smtClean="0">
                <a:solidFill>
                  <a:schemeClr val="accent1"/>
                </a:solidFill>
                <a:latin typeface="Garamond" pitchFamily="18" charset="0"/>
              </a:rPr>
              <a:t>Marguerite Bourgeoys writes of the Situation:    “I was most</a:t>
            </a:r>
          </a:p>
          <a:p>
            <a:pPr algn="just" eaLnBrk="1" hangingPunct="1">
              <a:buFont typeface="Wingdings" pitchFamily="2" charset="2"/>
              <a:buNone/>
            </a:pPr>
            <a:r>
              <a:rPr lang="en-US" sz="2400" smtClean="0">
                <a:solidFill>
                  <a:schemeClr val="accent1"/>
                </a:solidFill>
                <a:latin typeface="Garamond" pitchFamily="18" charset="0"/>
              </a:rPr>
              <a:t>distressed to see us in this dangerous situation… Our people</a:t>
            </a:r>
          </a:p>
          <a:p>
            <a:pPr algn="just" eaLnBrk="1" hangingPunct="1">
              <a:buFont typeface="Wingdings" pitchFamily="2" charset="2"/>
              <a:buNone/>
            </a:pPr>
            <a:r>
              <a:rPr lang="en-US" sz="2400" smtClean="0">
                <a:solidFill>
                  <a:schemeClr val="accent1"/>
                </a:solidFill>
                <a:latin typeface="Garamond" pitchFamily="18" charset="0"/>
              </a:rPr>
              <a:t>were ill prepared to die…  Monsieur de Maisonneuve left all</a:t>
            </a:r>
          </a:p>
          <a:p>
            <a:pPr algn="just" eaLnBrk="1" hangingPunct="1">
              <a:buFont typeface="Wingdings" pitchFamily="2" charset="2"/>
              <a:buNone/>
            </a:pPr>
            <a:r>
              <a:rPr lang="en-US" sz="2400" smtClean="0">
                <a:solidFill>
                  <a:schemeClr val="accent1"/>
                </a:solidFill>
                <a:latin typeface="Garamond" pitchFamily="18" charset="0"/>
              </a:rPr>
              <a:t>of his soldiers on an island from which it was impossible to</a:t>
            </a:r>
          </a:p>
          <a:p>
            <a:pPr algn="just" eaLnBrk="1" hangingPunct="1">
              <a:buFont typeface="Wingdings" pitchFamily="2" charset="2"/>
              <a:buNone/>
            </a:pPr>
            <a:r>
              <a:rPr lang="en-US" sz="2400" smtClean="0">
                <a:solidFill>
                  <a:schemeClr val="accent1"/>
                </a:solidFill>
                <a:latin typeface="Garamond" pitchFamily="18" charset="0"/>
              </a:rPr>
              <a:t>escape. Otherwise none would have stayed with us. A few of</a:t>
            </a:r>
          </a:p>
          <a:p>
            <a:pPr algn="just" eaLnBrk="1" hangingPunct="1">
              <a:buFont typeface="Wingdings" pitchFamily="2" charset="2"/>
              <a:buNone/>
            </a:pPr>
            <a:r>
              <a:rPr lang="en-US" sz="2400" smtClean="0">
                <a:solidFill>
                  <a:schemeClr val="accent1"/>
                </a:solidFill>
                <a:latin typeface="Garamond" pitchFamily="18" charset="0"/>
              </a:rPr>
              <a:t>them try to escape by throwing themselves into the water.</a:t>
            </a:r>
          </a:p>
          <a:p>
            <a:pPr algn="just" eaLnBrk="1" hangingPunct="1">
              <a:buFont typeface="Wingdings" pitchFamily="2" charset="2"/>
              <a:buNone/>
            </a:pPr>
            <a:r>
              <a:rPr lang="en-US" sz="2400" smtClean="0">
                <a:solidFill>
                  <a:schemeClr val="accent1"/>
                </a:solidFill>
                <a:latin typeface="Garamond" pitchFamily="18" charset="0"/>
              </a:rPr>
              <a:t>They became crazy and accused us of leading them to their</a:t>
            </a:r>
          </a:p>
          <a:p>
            <a:pPr algn="just" eaLnBrk="1" hangingPunct="1">
              <a:buFont typeface="Wingdings" pitchFamily="2" charset="2"/>
              <a:buNone/>
            </a:pPr>
            <a:r>
              <a:rPr lang="en-US" sz="2400" smtClean="0">
                <a:solidFill>
                  <a:schemeClr val="accent1"/>
                </a:solidFill>
                <a:latin typeface="Garamond" pitchFamily="18" charset="0"/>
              </a:rPr>
              <a:t>perdition.” </a:t>
            </a:r>
          </a:p>
          <a:p>
            <a:pPr algn="just" eaLnBrk="1" hangingPunct="1">
              <a:buFont typeface="Wingdings" pitchFamily="2" charset="2"/>
              <a:buNone/>
            </a:pPr>
            <a:endParaRPr lang="en-US" sz="2400" smtClean="0">
              <a:solidFill>
                <a:schemeClr val="accent1"/>
              </a:solidFill>
              <a:latin typeface="Garamond" pitchFamily="18" charset="0"/>
            </a:endParaRPr>
          </a:p>
          <a:p>
            <a:pPr algn="just" eaLnBrk="1" hangingPunct="1">
              <a:buFont typeface="Wingdings" pitchFamily="2" charset="2"/>
              <a:buNone/>
            </a:pPr>
            <a:r>
              <a:rPr lang="en-US" sz="1800" smtClean="0">
                <a:solidFill>
                  <a:schemeClr val="accent1"/>
                </a:solidFill>
                <a:latin typeface="Garamond" pitchFamily="18" charset="0"/>
              </a:rPr>
              <a:t>	Note both quotes from : “</a:t>
            </a:r>
            <a:r>
              <a:rPr lang="en-US" sz="2000" smtClean="0">
                <a:solidFill>
                  <a:schemeClr val="accent1"/>
                </a:solidFill>
                <a:latin typeface="Garamond" pitchFamily="18" charset="0"/>
              </a:rPr>
              <a:t>Near 350 years ago</a:t>
            </a:r>
            <a:r>
              <a:rPr lang="en-US" sz="1800" smtClean="0">
                <a:solidFill>
                  <a:schemeClr val="accent1"/>
                </a:solidFill>
                <a:latin typeface="Garamond" pitchFamily="18" charset="0"/>
              </a:rPr>
              <a:t>: THE GREAT RECRUITEMENT OF 1653” </a:t>
            </a:r>
            <a:r>
              <a:rPr lang="en-US" sz="1800" smtClean="0">
                <a:solidFill>
                  <a:schemeClr val="accent1"/>
                </a:solidFill>
                <a:latin typeface="Garamond" pitchFamily="18" charset="0"/>
                <a:hlinkClick r:id="rId3"/>
              </a:rPr>
              <a:t>http://www.lesarchambaultdamerique.com/documents/recrue1653A.pdf. Downloaded May 18</a:t>
            </a:r>
            <a:r>
              <a:rPr lang="en-US" sz="1800" smtClean="0">
                <a:solidFill>
                  <a:schemeClr val="accent1"/>
                </a:solidFill>
                <a:latin typeface="Garamond" pitchFamily="18" charset="0"/>
              </a:rPr>
              <a:t>, 2008.</a:t>
            </a:r>
          </a:p>
          <a:p>
            <a:pPr algn="just" eaLnBrk="1" hangingPunct="1">
              <a:buFont typeface="Wingdings" pitchFamily="2" charset="2"/>
              <a:buNone/>
            </a:pPr>
            <a:endParaRPr lang="en-US" sz="1800" smtClean="0">
              <a:latin typeface="Garamond"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152400"/>
            <a:ext cx="8153400" cy="1265238"/>
          </a:xfrm>
        </p:spPr>
        <p:txBody>
          <a:bodyPr/>
          <a:lstStyle/>
          <a:p>
            <a:pPr eaLnBrk="1" hangingPunct="1"/>
            <a:r>
              <a:rPr lang="en-US" smtClean="0"/>
              <a:t>The Sawyer</a:t>
            </a:r>
          </a:p>
        </p:txBody>
      </p:sp>
      <p:sp>
        <p:nvSpPr>
          <p:cNvPr id="31747" name="Rectangle 3"/>
          <p:cNvSpPr>
            <a:spLocks noGrp="1" noChangeArrowheads="1"/>
          </p:cNvSpPr>
          <p:nvPr>
            <p:ph type="body" idx="1"/>
          </p:nvPr>
        </p:nvSpPr>
        <p:spPr>
          <a:xfrm>
            <a:off x="457200" y="838200"/>
            <a:ext cx="8229600" cy="5064125"/>
          </a:xfrm>
        </p:spPr>
        <p:txBody>
          <a:bodyPr/>
          <a:lstStyle/>
          <a:p>
            <a:pPr algn="just" eaLnBrk="1" hangingPunct="1">
              <a:lnSpc>
                <a:spcPct val="90000"/>
              </a:lnSpc>
              <a:buFont typeface="Wingdings" pitchFamily="2" charset="2"/>
              <a:buNone/>
            </a:pPr>
            <a:r>
              <a:rPr lang="en-US" sz="2400" b="1" smtClean="0">
                <a:latin typeface="Garamond" pitchFamily="18" charset="0"/>
              </a:rPr>
              <a:t>	Hugues Picard was a Sawyer (he cut logs into planks) a skill no doubt needed to clear the forests in New France.  He likely worked on the construction of the wooden Fort at Ville Marie.  At the end of his three year contract he returned to Nantes where he stayed for three years and then for reasons that are not clear (though his father’s death about that time may have been a factor) he returned to Montreal in 1659 to work for the Sulpician Fathers who were the feudal lords of Montreal. </a:t>
            </a:r>
            <a:endParaRPr lang="fr-FR" sz="2400" b="1" smtClean="0">
              <a:latin typeface="Garamond" pitchFamily="18" charset="0"/>
            </a:endParaRPr>
          </a:p>
          <a:p>
            <a:pPr algn="just" eaLnBrk="1" hangingPunct="1">
              <a:lnSpc>
                <a:spcPct val="90000"/>
              </a:lnSpc>
              <a:buFont typeface="Wingdings" pitchFamily="2" charset="2"/>
              <a:buNone/>
            </a:pPr>
            <a:r>
              <a:rPr lang="fr-FR" sz="2400" b="1" smtClean="0">
                <a:latin typeface="Garamond" pitchFamily="18" charset="0"/>
              </a:rPr>
              <a:t>	</a:t>
            </a:r>
            <a:r>
              <a:rPr lang="en-US" sz="2400" b="1" smtClean="0">
                <a:latin typeface="Garamond" pitchFamily="18" charset="0"/>
              </a:rPr>
              <a:t>In the census of 1666 Hugues is listed as 48 years old, as a farmer and plowman (habitant) and one of 627 Europeans living in Montreal that year. He was granted land by the Sulpicians and purchased additional acreage which he cleared and farmed.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Overview- 2</a:t>
            </a:r>
          </a:p>
        </p:txBody>
      </p:sp>
      <p:sp>
        <p:nvSpPr>
          <p:cNvPr id="5123" name="Rectangle 3"/>
          <p:cNvSpPr>
            <a:spLocks noGrp="1" noChangeArrowheads="1"/>
          </p:cNvSpPr>
          <p:nvPr>
            <p:ph type="body" idx="1"/>
          </p:nvPr>
        </p:nvSpPr>
        <p:spPr/>
        <p:txBody>
          <a:bodyPr/>
          <a:lstStyle/>
          <a:p>
            <a:pPr algn="just" eaLnBrk="1" hangingPunct="1">
              <a:buFont typeface="Wingdings" pitchFamily="2" charset="2"/>
              <a:buNone/>
            </a:pPr>
            <a:r>
              <a:rPr lang="en-US" sz="2600" b="1" smtClean="0"/>
              <a:t>	</a:t>
            </a:r>
            <a:r>
              <a:rPr lang="en-US" sz="2600" b="1" smtClean="0">
                <a:latin typeface="Garamond" pitchFamily="18" charset="0"/>
              </a:rPr>
              <a:t>This book focuses on France and Francophone North America and French Canadian immigration to the United States and is tentatively entitled </a:t>
            </a:r>
            <a:r>
              <a:rPr lang="en-US" sz="2600" b="1" u="sng" smtClean="0">
                <a:latin typeface="Garamond" pitchFamily="18" charset="0"/>
              </a:rPr>
              <a:t>Transitions: The Biography of a North American Family</a:t>
            </a:r>
            <a:r>
              <a:rPr lang="en-US" sz="2600" b="1" smtClean="0">
                <a:latin typeface="Garamond" pitchFamily="18" charset="0"/>
              </a:rPr>
              <a:t>. The book will be a cross between genealogy, memoir and cultural history focusing on the clash between Anglo-Saxon and French cultures and on the nature of North America as a settler society. It differs from genealogy since it will include much speculation on origins, descriptions and motives.</a:t>
            </a:r>
            <a:r>
              <a:rPr lang="en-US" sz="260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Marriage</a:t>
            </a:r>
          </a:p>
        </p:txBody>
      </p:sp>
      <p:sp>
        <p:nvSpPr>
          <p:cNvPr id="32771" name="Rectangle 3"/>
          <p:cNvSpPr>
            <a:spLocks noGrp="1" noChangeArrowheads="1"/>
          </p:cNvSpPr>
          <p:nvPr>
            <p:ph type="body" idx="1"/>
          </p:nvPr>
        </p:nvSpPr>
        <p:spPr/>
        <p:txBody>
          <a:bodyPr/>
          <a:lstStyle/>
          <a:p>
            <a:pPr algn="just" eaLnBrk="1" hangingPunct="1">
              <a:lnSpc>
                <a:spcPct val="80000"/>
              </a:lnSpc>
              <a:buFont typeface="Wingdings" pitchFamily="2" charset="2"/>
              <a:buNone/>
            </a:pPr>
            <a:r>
              <a:rPr lang="fr-FR" sz="2400" b="1" smtClean="0">
                <a:latin typeface="Garamond" pitchFamily="18" charset="0"/>
              </a:rPr>
              <a:t>	Hugues married Anne Antoinette de Liercourt on Jun 30, 1660 at Notre Dame de Montreal, Quebec. Sir Paul de Chomedey the Governor of Montreal stood up for the couple. </a:t>
            </a:r>
            <a:r>
              <a:rPr lang="en-US" sz="2600" b="1" smtClean="0">
                <a:latin typeface="Garamond" pitchFamily="18" charset="0"/>
              </a:rPr>
              <a:t>Hugues had two sons, Jean Gabriel and Jacques Picard who were born in Ville Marie in 1669 and 1672 respectively. </a:t>
            </a:r>
            <a:endParaRPr lang="fr-FR" sz="2400" b="1" smtClean="0">
              <a:latin typeface="Garamond" pitchFamily="18" charset="0"/>
            </a:endParaRPr>
          </a:p>
          <a:p>
            <a:pPr algn="just" eaLnBrk="1" hangingPunct="1">
              <a:lnSpc>
                <a:spcPct val="80000"/>
              </a:lnSpc>
              <a:buFont typeface="Wingdings" pitchFamily="2" charset="2"/>
              <a:buNone/>
            </a:pPr>
            <a:endParaRPr lang="fr-FR" sz="2400" b="1" smtClean="0">
              <a:latin typeface="Garamond" pitchFamily="18" charset="0"/>
            </a:endParaRPr>
          </a:p>
          <a:p>
            <a:pPr algn="just" eaLnBrk="1" hangingPunct="1">
              <a:lnSpc>
                <a:spcPct val="80000"/>
              </a:lnSpc>
              <a:buFont typeface="Wingdings" pitchFamily="2" charset="2"/>
              <a:buNone/>
            </a:pPr>
            <a:r>
              <a:rPr lang="fr-FR" sz="2400" b="1" smtClean="0">
                <a:latin typeface="Garamond" pitchFamily="18" charset="0"/>
              </a:rPr>
              <a:t>	As a reward for his service, Hugues received a land grant from the S</a:t>
            </a:r>
            <a:r>
              <a:rPr lang="en-US" sz="2400" b="1" smtClean="0">
                <a:latin typeface="Garamond" pitchFamily="18" charset="0"/>
              </a:rPr>
              <a:t>ulpician Fathers on April 4, 1667 on the shores of the Lake St. Louis rapids in the LaChine/Dorval area. On April 26, 1693, Hugues sold the land to his sons Jean-Gabriel and Jacques Picard. Hugues died Dec 22, 1707 in Notre Dame de Montreal, Quebec.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800" smtClean="0"/>
              <a:t/>
            </a:r>
            <a:br>
              <a:rPr lang="en-US" sz="3800" smtClean="0"/>
            </a:br>
            <a:r>
              <a:rPr lang="en-US" sz="3800" smtClean="0"/>
              <a:t>From Ville Marie to LaChine/Dorval</a:t>
            </a:r>
          </a:p>
        </p:txBody>
      </p:sp>
      <p:sp>
        <p:nvSpPr>
          <p:cNvPr id="33795" name="Rectangle 3"/>
          <p:cNvSpPr>
            <a:spLocks noGrp="1" noChangeArrowheads="1"/>
          </p:cNvSpPr>
          <p:nvPr>
            <p:ph type="body" idx="1"/>
          </p:nvPr>
        </p:nvSpPr>
        <p:spPr/>
        <p:txBody>
          <a:bodyPr/>
          <a:lstStyle/>
          <a:p>
            <a:pPr algn="just" eaLnBrk="1" hangingPunct="1">
              <a:buFont typeface="Wingdings" pitchFamily="2" charset="2"/>
              <a:buNone/>
            </a:pPr>
            <a:r>
              <a:rPr lang="fr-FR" b="1" smtClean="0">
                <a:latin typeface="Garamond" pitchFamily="18" charset="0"/>
              </a:rPr>
              <a:t>	</a:t>
            </a:r>
            <a:r>
              <a:rPr lang="en-US" b="1" smtClean="0">
                <a:latin typeface="Garamond" pitchFamily="18" charset="0"/>
              </a:rPr>
              <a:t>Both Jean-Gabriel and Jacques lived in in LaChine/ Dorval in what is now western Montreal. They both farmed but also were “engaged in the west” as fur traders (Voyagers), travelling to Michilimakinac to trade furs with the Indians.</a:t>
            </a:r>
            <a:r>
              <a:rPr lang="en-US" smtClean="0">
                <a:latin typeface="Garamond" pitchFamily="18" charset="0"/>
              </a:rPr>
              <a:t> </a:t>
            </a:r>
            <a:r>
              <a:rPr lang="en-US" b="1" smtClean="0">
                <a:latin typeface="Garamond" pitchFamily="18" charset="0"/>
              </a:rPr>
              <a:t>Their descendents lived in LaChine/Dorval and later Pointe St. Claire on Lake St. Louis for more than 150 years.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800" smtClean="0"/>
              <a:t/>
            </a:r>
            <a:br>
              <a:rPr lang="en-US" sz="3800" smtClean="0"/>
            </a:br>
            <a:r>
              <a:rPr lang="en-US" sz="4400" smtClean="0"/>
              <a:t>Quebec Picards</a:t>
            </a:r>
          </a:p>
        </p:txBody>
      </p:sp>
      <p:sp>
        <p:nvSpPr>
          <p:cNvPr id="34819" name="Rectangle 3"/>
          <p:cNvSpPr>
            <a:spLocks noGrp="1" noChangeArrowheads="1"/>
          </p:cNvSpPr>
          <p:nvPr>
            <p:ph type="body" idx="1"/>
          </p:nvPr>
        </p:nvSpPr>
        <p:spPr/>
        <p:txBody>
          <a:bodyPr/>
          <a:lstStyle/>
          <a:p>
            <a:pPr algn="just" eaLnBrk="1" hangingPunct="1">
              <a:lnSpc>
                <a:spcPct val="90000"/>
              </a:lnSpc>
              <a:buFont typeface="Wingdings" pitchFamily="2" charset="2"/>
              <a:buNone/>
            </a:pPr>
            <a:endParaRPr lang="en-US" smtClean="0">
              <a:latin typeface="Garamond" pitchFamily="18" charset="0"/>
            </a:endParaRPr>
          </a:p>
          <a:p>
            <a:pPr algn="just" eaLnBrk="1" hangingPunct="1">
              <a:lnSpc>
                <a:spcPct val="90000"/>
              </a:lnSpc>
              <a:buFont typeface="Wingdings" pitchFamily="2" charset="2"/>
              <a:buNone/>
            </a:pPr>
            <a:r>
              <a:rPr lang="en-US" b="1" smtClean="0">
                <a:latin typeface="Garamond" pitchFamily="18" charset="0"/>
              </a:rPr>
              <a:t>	In 1697 Jacques brought back a ten year old Indian boy with him from Michilimakinac, had him baptized and presumably raised him.  The story that there was “Indian” blood in the family (a legend confirmed by Richard Picard) may go back to this incident.</a:t>
            </a:r>
            <a:r>
              <a:rPr lang="en-US" b="1" smtClean="0">
                <a:latin typeface="Garamond" pitchFamily="18" charset="0"/>
                <a:hlinkClick r:id="" action="ppaction://noaction"/>
              </a:rPr>
              <a:t>[i]</a:t>
            </a:r>
            <a:endParaRPr lang="en-US" smtClean="0">
              <a:latin typeface="Garamond" pitchFamily="18" charset="0"/>
            </a:endParaRPr>
          </a:p>
          <a:p>
            <a:pPr eaLnBrk="1" hangingPunct="1">
              <a:lnSpc>
                <a:spcPct val="90000"/>
              </a:lnSpc>
            </a:pPr>
            <a:r>
              <a:rPr lang="en-US" smtClean="0"/>
              <a:t/>
            </a:r>
            <a:br>
              <a:rPr lang="en-US" smtClean="0"/>
            </a:br>
            <a:r>
              <a:rPr lang="en-US" b="1" smtClean="0">
                <a:latin typeface="Garamond" pitchFamily="18" charset="0"/>
                <a:hlinkClick r:id="" action="ppaction://noaction"/>
              </a:rPr>
              <a:t>[i]</a:t>
            </a:r>
            <a:r>
              <a:rPr lang="en-US" b="1" smtClean="0">
                <a:latin typeface="Garamond" pitchFamily="18" charset="0"/>
              </a:rPr>
              <a:t>   In a telephone conversation with the present author, November, 2007.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800" smtClean="0"/>
              <a:t/>
            </a:r>
            <a:br>
              <a:rPr lang="en-US" sz="3800" smtClean="0"/>
            </a:br>
            <a:r>
              <a:rPr lang="en-US" sz="3800" b="1" smtClean="0"/>
              <a:t>Jean-Gabriel</a:t>
            </a:r>
          </a:p>
        </p:txBody>
      </p:sp>
      <p:sp>
        <p:nvSpPr>
          <p:cNvPr id="35843" name="Rectangle 3"/>
          <p:cNvSpPr>
            <a:spLocks noGrp="1" noChangeArrowheads="1"/>
          </p:cNvSpPr>
          <p:nvPr>
            <p:ph type="body" idx="1"/>
          </p:nvPr>
        </p:nvSpPr>
        <p:spPr/>
        <p:txBody>
          <a:bodyPr/>
          <a:lstStyle/>
          <a:p>
            <a:pPr eaLnBrk="1" hangingPunct="1">
              <a:buFont typeface="Wingdings" pitchFamily="2" charset="2"/>
              <a:buNone/>
            </a:pPr>
            <a:r>
              <a:rPr lang="en-US" b="1" smtClean="0"/>
              <a:t>	</a:t>
            </a:r>
          </a:p>
          <a:p>
            <a:pPr algn="just" eaLnBrk="1" hangingPunct="1">
              <a:buFont typeface="Wingdings" pitchFamily="2" charset="2"/>
              <a:buNone/>
            </a:pPr>
            <a:r>
              <a:rPr lang="en-US" b="1" smtClean="0"/>
              <a:t>	</a:t>
            </a:r>
            <a:r>
              <a:rPr lang="en-US" b="1" smtClean="0">
                <a:latin typeface="Garamond" pitchFamily="18" charset="0"/>
              </a:rPr>
              <a:t>Mental images of Jean Gabriel show him in Black work boots, blue work pants, a pull over light brown shirt and a red felt cap.  His pipe was long and thin. He liked his tobacco strong and pungent.</a:t>
            </a:r>
            <a:r>
              <a:rPr lang="en-US" smtClean="0">
                <a:latin typeface="Garamond"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smtClean="0"/>
              <a:t>Maison Jean-Gabriel Picard</a:t>
            </a:r>
          </a:p>
        </p:txBody>
      </p:sp>
      <p:sp>
        <p:nvSpPr>
          <p:cNvPr id="36867" name="Rectangle 3"/>
          <p:cNvSpPr>
            <a:spLocks noGrp="1" noChangeArrowheads="1"/>
          </p:cNvSpPr>
          <p:nvPr>
            <p:ph type="body" idx="1"/>
          </p:nvPr>
        </p:nvSpPr>
        <p:spPr/>
        <p:txBody>
          <a:bodyPr/>
          <a:lstStyle/>
          <a:p>
            <a:pPr algn="just" eaLnBrk="1" hangingPunct="1">
              <a:buFont typeface="Wingdings" pitchFamily="2" charset="2"/>
              <a:buNone/>
            </a:pPr>
            <a:r>
              <a:rPr lang="en-US" sz="2800" b="1" smtClean="0">
                <a:latin typeface="Garamond" pitchFamily="18" charset="0"/>
              </a:rPr>
              <a:t>5430 boulevard Saint-Joseph, Dorval</a:t>
            </a:r>
          </a:p>
          <a:p>
            <a:pPr algn="just" eaLnBrk="1" hangingPunct="1">
              <a:buFont typeface="Wingdings" pitchFamily="2" charset="2"/>
              <a:buNone/>
            </a:pPr>
            <a:endParaRPr lang="en-US" sz="2800" b="1" smtClean="0">
              <a:latin typeface="Garamond" pitchFamily="18" charset="0"/>
            </a:endParaRPr>
          </a:p>
          <a:p>
            <a:pPr algn="just" eaLnBrk="1" hangingPunct="1"/>
            <a:r>
              <a:rPr lang="en-US" sz="2800" b="1" smtClean="0">
                <a:latin typeface="Garamond" pitchFamily="18" charset="0"/>
              </a:rPr>
              <a:t>This remains a private residence. Built in 1719-1720, it is a typical 18th century Montréal farm house. It is recognizable by the pitch of its roof (over 45 degrees), its chimneys centered symmetrically on the crest of the roof and the four openings in its facade. It is one of Lachine’s two oldest houses</a:t>
            </a:r>
            <a:r>
              <a:rPr lang="en-US" b="1" smtClean="0">
                <a:latin typeface="Garamond" pitchFamily="18"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smtClean="0"/>
              <a:t>Maison Jean-Gabriel Picard</a:t>
            </a:r>
          </a:p>
        </p:txBody>
      </p:sp>
      <p:pic>
        <p:nvPicPr>
          <p:cNvPr id="37891" name="Picture 3"/>
          <p:cNvPicPr>
            <a:picLocks noChangeAspect="1" noChangeArrowheads="1"/>
          </p:cNvPicPr>
          <p:nvPr>
            <p:ph type="body" idx="1"/>
          </p:nvPr>
        </p:nvPicPr>
        <p:blipFill>
          <a:blip r:embed="rId3" cstate="print"/>
          <a:srcRect/>
          <a:stretch>
            <a:fillRect/>
          </a:stretch>
        </p:blipFill>
        <p:spPr>
          <a:xfrm>
            <a:off x="914400" y="1600200"/>
            <a:ext cx="7315200" cy="453072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smtClean="0"/>
              <a:t>Maison Jean-Gabriel Picard</a:t>
            </a:r>
          </a:p>
        </p:txBody>
      </p:sp>
      <p:sp>
        <p:nvSpPr>
          <p:cNvPr id="38915" name="Rectangle 3"/>
          <p:cNvSpPr>
            <a:spLocks noGrp="1" noChangeArrowheads="1"/>
          </p:cNvSpPr>
          <p:nvPr>
            <p:ph type="body" idx="1"/>
          </p:nvPr>
        </p:nvSpPr>
        <p:spPr/>
        <p:txBody>
          <a:bodyPr/>
          <a:lstStyle/>
          <a:p>
            <a:pPr algn="just" eaLnBrk="1" hangingPunct="1">
              <a:buFont typeface="Wingdings" pitchFamily="2" charset="2"/>
              <a:buNone/>
            </a:pPr>
            <a:r>
              <a:rPr lang="en-US" smtClean="0">
                <a:solidFill>
                  <a:srgbClr val="33CC33"/>
                </a:solidFill>
                <a:latin typeface="Garamond" pitchFamily="18" charset="0"/>
              </a:rPr>
              <a:t>	</a:t>
            </a:r>
            <a:r>
              <a:rPr lang="en-US" smtClean="0">
                <a:solidFill>
                  <a:schemeClr val="accent2"/>
                </a:solidFill>
                <a:latin typeface="Garamond" pitchFamily="18" charset="0"/>
              </a:rPr>
              <a:t>"The one [house] that still stands, was built in 1719-1720 by your ancestor Jean Gabriel Picard. It is situated at 5430 St. Joseph St. ... The house is situated on lot #885-8 of the Parish of Lachine." [my NOTE: old cadaster # given as 431 or 432.] </a:t>
            </a:r>
          </a:p>
          <a:p>
            <a:pPr eaLnBrk="1" hangingPunct="1">
              <a:buFont typeface="Wingdings" pitchFamily="2" charset="2"/>
              <a:buNone/>
            </a:pPr>
            <a:endParaRPr lang="en-US" smtClean="0">
              <a:solidFill>
                <a:schemeClr val="accent2"/>
              </a:solidFill>
              <a:latin typeface="Garamond" pitchFamily="18" charset="0"/>
            </a:endParaRPr>
          </a:p>
          <a:p>
            <a:pPr eaLnBrk="1" hangingPunct="1">
              <a:buFont typeface="Wingdings" pitchFamily="2" charset="2"/>
              <a:buNone/>
            </a:pPr>
            <a:r>
              <a:rPr lang="en-US" smtClean="0">
                <a:solidFill>
                  <a:srgbClr val="33CC33"/>
                </a:solidFill>
                <a:latin typeface="Garamond" pitchFamily="18" charset="0"/>
              </a:rPr>
              <a:t>	</a:t>
            </a:r>
            <a:r>
              <a:rPr lang="en-US" smtClean="0">
                <a:solidFill>
                  <a:schemeClr val="accent2"/>
                </a:solidFill>
                <a:latin typeface="Garamond" pitchFamily="18" charset="0"/>
              </a:rPr>
              <a:t>Source:  Ellen Picard Website</a:t>
            </a:r>
          </a:p>
          <a:p>
            <a:pPr eaLnBrk="1" hangingPunct="1">
              <a:buFont typeface="Wingdings" pitchFamily="2" charset="2"/>
              <a:buNone/>
            </a:pPr>
            <a:r>
              <a:rPr lang="en-US" smtClean="0">
                <a:solidFill>
                  <a:schemeClr val="accent2"/>
                </a:solidFill>
                <a:latin typeface="Garamond" pitchFamily="18" charset="0"/>
              </a:rPr>
              <a:t>	http://freepages.genealogy.rootsweb.ancestry.com/~picard/HuguesPicardditLaFortune.html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457200"/>
            <a:ext cx="8229600" cy="2206625"/>
          </a:xfrm>
        </p:spPr>
        <p:txBody>
          <a:bodyPr/>
          <a:lstStyle/>
          <a:p>
            <a:pPr eaLnBrk="1" hangingPunct="1"/>
            <a:r>
              <a:rPr lang="en-US" b="1" smtClean="0"/>
              <a:t>Maison Jean-Gabriel Picard, 2007</a:t>
            </a:r>
          </a:p>
        </p:txBody>
      </p:sp>
      <p:sp>
        <p:nvSpPr>
          <p:cNvPr id="39939" name="Rectangle 3"/>
          <p:cNvSpPr>
            <a:spLocks noGrp="1" noChangeArrowheads="1"/>
          </p:cNvSpPr>
          <p:nvPr>
            <p:ph type="body" idx="1"/>
          </p:nvPr>
        </p:nvSpPr>
        <p:spPr/>
        <p:txBody>
          <a:bodyPr/>
          <a:lstStyle/>
          <a:p>
            <a:pPr eaLnBrk="1" hangingPunct="1"/>
            <a:endParaRPr lang="en-US" smtClean="0"/>
          </a:p>
        </p:txBody>
      </p:sp>
      <p:pic>
        <p:nvPicPr>
          <p:cNvPr id="39940" name="Picture 4" descr="Montreal April 2007 044"/>
          <p:cNvPicPr>
            <a:picLocks noChangeAspect="1" noChangeArrowheads="1"/>
          </p:cNvPicPr>
          <p:nvPr/>
        </p:nvPicPr>
        <p:blipFill>
          <a:blip r:embed="rId3" cstate="print"/>
          <a:srcRect/>
          <a:stretch>
            <a:fillRect/>
          </a:stretch>
        </p:blipFill>
        <p:spPr bwMode="auto">
          <a:xfrm>
            <a:off x="914400" y="1371600"/>
            <a:ext cx="7900988" cy="5486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Dorval, Quebec</a:t>
            </a:r>
          </a:p>
        </p:txBody>
      </p:sp>
      <p:sp>
        <p:nvSpPr>
          <p:cNvPr id="40963" name="Rectangle 3"/>
          <p:cNvSpPr>
            <a:spLocks noGrp="1" noChangeArrowheads="1"/>
          </p:cNvSpPr>
          <p:nvPr>
            <p:ph type="body" idx="1"/>
          </p:nvPr>
        </p:nvSpPr>
        <p:spPr/>
        <p:txBody>
          <a:bodyPr/>
          <a:lstStyle/>
          <a:p>
            <a:pPr algn="just" eaLnBrk="1" hangingPunct="1">
              <a:lnSpc>
                <a:spcPct val="80000"/>
              </a:lnSpc>
              <a:buFont typeface="Wingdings" pitchFamily="2" charset="2"/>
              <a:buNone/>
            </a:pPr>
            <a:r>
              <a:rPr lang="en-US" sz="2400" b="1" smtClean="0">
                <a:solidFill>
                  <a:schemeClr val="accent2"/>
                </a:solidFill>
                <a:latin typeface="Garamond" pitchFamily="18" charset="0"/>
              </a:rPr>
              <a:t>	Jean Gabriel Picard’s descendents included his son Antoine Picard born in St. Agnes Church in La Chine/Dorval.  Antoine had a son Antoine Picard (also born in La Chine) but was married to Marie Angelique Duquet on November 4, 1760 in Chateauguay south of the St. Lawrence River. Antoine (father and sons) were farmers (Habitant) </a:t>
            </a:r>
          </a:p>
          <a:p>
            <a:pPr algn="just" eaLnBrk="1" hangingPunct="1">
              <a:lnSpc>
                <a:spcPct val="80000"/>
              </a:lnSpc>
              <a:buFont typeface="Wingdings" pitchFamily="2" charset="2"/>
              <a:buNone/>
            </a:pPr>
            <a:endParaRPr lang="en-US" sz="2400" b="1" smtClean="0">
              <a:solidFill>
                <a:schemeClr val="accent2"/>
              </a:solidFill>
              <a:latin typeface="Garamond" pitchFamily="18" charset="0"/>
            </a:endParaRPr>
          </a:p>
          <a:p>
            <a:pPr algn="just" eaLnBrk="1" hangingPunct="1">
              <a:lnSpc>
                <a:spcPct val="80000"/>
              </a:lnSpc>
              <a:buFont typeface="Wingdings" pitchFamily="2" charset="2"/>
              <a:buNone/>
            </a:pPr>
            <a:r>
              <a:rPr lang="en-US" sz="2400" b="1" smtClean="0">
                <a:solidFill>
                  <a:schemeClr val="accent2"/>
                </a:solidFill>
                <a:latin typeface="Garamond" pitchFamily="18" charset="0"/>
              </a:rPr>
              <a:t>	The son appears to have lived in Chateuguay. Jean Gabriel, his brothers and sons were founding fathers of the borough of Dorval near Montreal.  Several of their houses still stand in the Dorval/LaChine area.</a:t>
            </a:r>
            <a:r>
              <a:rPr lang="en-US" sz="2400" b="1" smtClean="0">
                <a:solidFill>
                  <a:schemeClr val="accent2"/>
                </a:solidFill>
                <a:latin typeface="Garamond" pitchFamily="18" charset="0"/>
                <a:hlinkClick r:id="" action="ppaction://noaction"/>
              </a:rPr>
              <a:t>[i]</a:t>
            </a:r>
            <a:r>
              <a:rPr lang="en-US" sz="2000" b="1" smtClean="0">
                <a:solidFill>
                  <a:schemeClr val="accent2"/>
                </a:solidFill>
                <a:latin typeface="Garamond" pitchFamily="18" charset="0"/>
              </a:rPr>
              <a:t> </a:t>
            </a:r>
          </a:p>
          <a:p>
            <a:pPr eaLnBrk="1" hangingPunct="1">
              <a:lnSpc>
                <a:spcPct val="80000"/>
              </a:lnSpc>
              <a:buFont typeface="Wingdings" pitchFamily="2" charset="2"/>
              <a:buNone/>
            </a:pPr>
            <a:endParaRPr lang="en-US" sz="2000" smtClean="0">
              <a:solidFill>
                <a:schemeClr val="accent2"/>
              </a:solidFill>
              <a:latin typeface="Garamond" pitchFamily="18" charset="0"/>
            </a:endParaRPr>
          </a:p>
          <a:p>
            <a:pPr eaLnBrk="1" hangingPunct="1">
              <a:lnSpc>
                <a:spcPct val="80000"/>
              </a:lnSpc>
              <a:buFont typeface="Wingdings" pitchFamily="2" charset="2"/>
              <a:buNone/>
            </a:pPr>
            <a:r>
              <a:rPr lang="en-US" sz="2000" smtClean="0">
                <a:hlinkClick r:id="" action="ppaction://noaction"/>
              </a:rPr>
              <a:t>[i]</a:t>
            </a:r>
            <a:r>
              <a:rPr lang="en-US" sz="2000" smtClean="0"/>
              <a:t>  Andre Duval, </a:t>
            </a:r>
            <a:r>
              <a:rPr lang="en-US" sz="2000" u="sng" smtClean="0"/>
              <a:t>Dorval: Three Hundred Years of History</a:t>
            </a:r>
            <a:r>
              <a:rPr lang="en-US" sz="2000" smtClean="0"/>
              <a:t> (Dorval: City of Dorval,Quebec 1989), pp. 155-163-165.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smtClean="0"/>
              <a:t>The Dorval Picards</a:t>
            </a:r>
          </a:p>
        </p:txBody>
      </p:sp>
      <p:sp>
        <p:nvSpPr>
          <p:cNvPr id="41987" name="Rectangle 3"/>
          <p:cNvSpPr>
            <a:spLocks noGrp="1" noChangeArrowheads="1"/>
          </p:cNvSpPr>
          <p:nvPr>
            <p:ph type="body" idx="1"/>
          </p:nvPr>
        </p:nvSpPr>
        <p:spPr/>
        <p:txBody>
          <a:bodyPr/>
          <a:lstStyle/>
          <a:p>
            <a:pPr eaLnBrk="1" hangingPunct="1">
              <a:lnSpc>
                <a:spcPct val="80000"/>
              </a:lnSpc>
            </a:pPr>
            <a:endParaRPr lang="en-US" sz="2000" b="1" smtClean="0"/>
          </a:p>
          <a:p>
            <a:pPr algn="just" eaLnBrk="1" hangingPunct="1">
              <a:lnSpc>
                <a:spcPct val="80000"/>
              </a:lnSpc>
              <a:buFont typeface="Wingdings" pitchFamily="2" charset="2"/>
              <a:buNone/>
            </a:pPr>
            <a:r>
              <a:rPr lang="en-US" sz="2000" b="1" smtClean="0"/>
              <a:t>	No traces currently remain of the early wooden houses built on what is now Pointe Picard in Dorval by either Jacques Morin (1685), Jean-Baptiste Bouchard Dorval (1691) or Antoine Picard (1732).  The first stone house was built by Antoine's son, Jean-Baptiste Picard, in 1803.  From 1874 on, it was enlarged by the latter's grandson Désiré Girouard, lawyer, historian, M.P., first Mayor of Dorval in 1892 and Supreme Court Judge.  What is left of this stone manor, “The Anchorage,” is now included in the southern part of the modern convent which serves as a tranquil retirement home for members of Marguerite Bourgeoys' Congregation of Notre-Dame.</a:t>
            </a:r>
          </a:p>
          <a:p>
            <a:pPr algn="just" eaLnBrk="1" hangingPunct="1">
              <a:lnSpc>
                <a:spcPct val="80000"/>
              </a:lnSpc>
              <a:buFont typeface="Wingdings" pitchFamily="2" charset="2"/>
              <a:buNone/>
            </a:pPr>
            <a:endParaRPr lang="en-US" sz="2000" smtClean="0"/>
          </a:p>
          <a:p>
            <a:pPr algn="just" eaLnBrk="1" hangingPunct="1">
              <a:lnSpc>
                <a:spcPct val="80000"/>
              </a:lnSpc>
              <a:buFont typeface="Wingdings" pitchFamily="2" charset="2"/>
              <a:buNone/>
            </a:pPr>
            <a:r>
              <a:rPr lang="en-US" sz="2000" b="1" smtClean="0">
                <a:latin typeface="Garamond" pitchFamily="18" charset="0"/>
              </a:rPr>
              <a:t>	</a:t>
            </a:r>
            <a:r>
              <a:rPr lang="en-US" sz="2400" b="1" smtClean="0">
                <a:latin typeface="Garamond" pitchFamily="18" charset="0"/>
              </a:rPr>
              <a:t>Source:</a:t>
            </a:r>
            <a:r>
              <a:rPr lang="en-US" sz="2000" smtClean="0"/>
              <a:t> </a:t>
            </a:r>
            <a:r>
              <a:rPr lang="en-US" sz="2000" b="1" smtClean="0"/>
              <a:t>Richard Picard, “The Picards: A Family of Pioneers,” in </a:t>
            </a:r>
            <a:r>
              <a:rPr lang="en-US" sz="2000" b="1" u="sng" smtClean="0"/>
              <a:t>Heritage Dorval</a:t>
            </a:r>
            <a:r>
              <a:rPr lang="en-US" sz="2000" b="1" smtClean="0"/>
              <a:t>, vol. 12, no. 1 (2001) pp.39-43 and “2 Martin Avenue,” </a:t>
            </a:r>
            <a:r>
              <a:rPr lang="en-US" sz="2000" b="1" u="sng" smtClean="0"/>
              <a:t>Heritage Dorval</a:t>
            </a:r>
            <a:r>
              <a:rPr lang="en-US" sz="2000" b="1" smtClean="0"/>
              <a:t>, vol. 11, no. 1 (2000), pp. 72-76. Publication of the Dorval Historical Society.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Overview-3</a:t>
            </a:r>
          </a:p>
        </p:txBody>
      </p:sp>
      <p:sp>
        <p:nvSpPr>
          <p:cNvPr id="6147" name="Rectangle 3"/>
          <p:cNvSpPr>
            <a:spLocks noGrp="1" noChangeArrowheads="1"/>
          </p:cNvSpPr>
          <p:nvPr>
            <p:ph type="body" idx="1"/>
          </p:nvPr>
        </p:nvSpPr>
        <p:spPr>
          <a:xfrm>
            <a:off x="457200" y="762000"/>
            <a:ext cx="8229600" cy="4987925"/>
          </a:xfrm>
        </p:spPr>
        <p:txBody>
          <a:bodyPr/>
          <a:lstStyle/>
          <a:p>
            <a:pPr eaLnBrk="1" hangingPunct="1">
              <a:lnSpc>
                <a:spcPct val="80000"/>
              </a:lnSpc>
              <a:buFont typeface="Wingdings" pitchFamily="2" charset="2"/>
              <a:buNone/>
            </a:pPr>
            <a:r>
              <a:rPr lang="en-US" sz="2400" b="1" smtClean="0">
                <a:latin typeface="Garamond" pitchFamily="18" charset="0"/>
              </a:rPr>
              <a:t>	</a:t>
            </a:r>
          </a:p>
          <a:p>
            <a:pPr algn="just" eaLnBrk="1" hangingPunct="1">
              <a:lnSpc>
                <a:spcPct val="80000"/>
              </a:lnSpc>
              <a:buFont typeface="Wingdings" pitchFamily="2" charset="2"/>
              <a:buNone/>
            </a:pPr>
            <a:r>
              <a:rPr lang="en-US" sz="2400" b="1" smtClean="0">
                <a:latin typeface="Garamond" pitchFamily="18" charset="0"/>
              </a:rPr>
              <a:t>	The </a:t>
            </a:r>
            <a:r>
              <a:rPr lang="en-US" sz="2400" b="1" u="sng" smtClean="0">
                <a:latin typeface="Garamond" pitchFamily="18" charset="0"/>
              </a:rPr>
              <a:t>first</a:t>
            </a:r>
            <a:r>
              <a:rPr lang="en-US" sz="2400" b="1" smtClean="0">
                <a:latin typeface="Garamond" pitchFamily="18" charset="0"/>
              </a:rPr>
              <a:t> section of the book will focus on the French origins and culture of the Picard family which eventually settled in Saginaw in Eastern Michigan. Only ten people (generations) separate my generation from Northern France. I’ve been able to confirm that the genealogy in my possession of the Eastern Michigan Picard Family, founded by Alfred Picard (my great grandfather) is accurate as far back as circa 1598 and Nantes, France and one Hugues Picard dit LaFortune who migrated to Quebec from Nantes in 1653. His father, Gabriel, who remained in France, is our oldest family link thus far.</a:t>
            </a:r>
            <a:r>
              <a:rPr lang="en-US" sz="2400" smtClean="0">
                <a:latin typeface="Garamond" pitchFamily="18" charset="0"/>
              </a:rPr>
              <a:t> </a:t>
            </a:r>
            <a:r>
              <a:rPr lang="en-US" sz="2400" b="1" smtClean="0">
                <a:latin typeface="Garamond" pitchFamily="18" charset="0"/>
              </a:rPr>
              <a:t>The </a:t>
            </a:r>
            <a:r>
              <a:rPr lang="en-US" sz="2400" b="1" u="sng" smtClean="0">
                <a:latin typeface="Garamond" pitchFamily="18" charset="0"/>
              </a:rPr>
              <a:t>second section</a:t>
            </a:r>
            <a:r>
              <a:rPr lang="en-US" sz="2400" b="1" smtClean="0">
                <a:latin typeface="Garamond" pitchFamily="18" charset="0"/>
              </a:rPr>
              <a:t> of this book places the Picard family within the context of the history of New France and Canada between 1653 and the present.</a:t>
            </a:r>
            <a:r>
              <a:rPr lang="en-US" sz="2400" smtClean="0">
                <a:latin typeface="Garamond" pitchFamily="18" charset="0"/>
              </a:rPr>
              <a:t> </a:t>
            </a:r>
            <a:r>
              <a:rPr lang="en-US" sz="2400" b="1" smtClean="0">
                <a:latin typeface="Garamond" pitchFamily="18" charset="0"/>
              </a:rPr>
              <a:t>The </a:t>
            </a:r>
            <a:r>
              <a:rPr lang="en-US" sz="2400" b="1" u="sng" smtClean="0">
                <a:latin typeface="Garamond" pitchFamily="18" charset="0"/>
              </a:rPr>
              <a:t>third section</a:t>
            </a:r>
            <a:r>
              <a:rPr lang="en-US" sz="2400" b="1" smtClean="0">
                <a:latin typeface="Garamond" pitchFamily="18" charset="0"/>
              </a:rPr>
              <a:t> of the book (and a focal point of this research) is on the descendents of Alfred, my immediate family who migrated from Beauharnois County, Quebec in the nineteenth century to Eastern Michigan (Saginaw).</a:t>
            </a:r>
            <a:endParaRPr lang="en-US" sz="2400" smtClean="0">
              <a:latin typeface="Garamond"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800" b="1" smtClean="0"/>
              <a:t>Martin Avenue, Maison Paul Picard</a:t>
            </a:r>
            <a:br>
              <a:rPr lang="en-US" sz="3800" b="1" smtClean="0"/>
            </a:br>
            <a:r>
              <a:rPr lang="en-US" sz="3800" b="1" smtClean="0"/>
              <a:t>“The Anchorage” (1802)</a:t>
            </a:r>
          </a:p>
        </p:txBody>
      </p:sp>
      <p:pic>
        <p:nvPicPr>
          <p:cNvPr id="43011" name="Picture 3"/>
          <p:cNvPicPr>
            <a:picLocks noChangeAspect="1" noChangeArrowheads="1"/>
          </p:cNvPicPr>
          <p:nvPr>
            <p:ph type="body" idx="1"/>
          </p:nvPr>
        </p:nvPicPr>
        <p:blipFill>
          <a:blip r:embed="rId3" cstate="print"/>
          <a:srcRect/>
          <a:stretch>
            <a:fillRect/>
          </a:stretch>
        </p:blipFill>
        <p:spPr>
          <a:xfrm>
            <a:off x="2286000" y="1600200"/>
            <a:ext cx="3352800" cy="4530725"/>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800" b="1" smtClean="0"/>
              <a:t>2 Martin Avenue, Maison Paul Picard</a:t>
            </a:r>
            <a:br>
              <a:rPr lang="en-US" sz="3800" b="1" smtClean="0"/>
            </a:br>
            <a:r>
              <a:rPr lang="en-US" sz="3800" b="1" smtClean="0"/>
              <a:t>“The Anchorage” (1802) </a:t>
            </a:r>
            <a:r>
              <a:rPr lang="en-US" sz="3800" smtClean="0"/>
              <a:t> </a:t>
            </a:r>
          </a:p>
        </p:txBody>
      </p:sp>
      <p:sp>
        <p:nvSpPr>
          <p:cNvPr id="44035" name="Rectangle 3"/>
          <p:cNvSpPr>
            <a:spLocks noGrp="1" noChangeArrowheads="1"/>
          </p:cNvSpPr>
          <p:nvPr>
            <p:ph type="body" idx="1"/>
          </p:nvPr>
        </p:nvSpPr>
        <p:spPr/>
        <p:txBody>
          <a:bodyPr/>
          <a:lstStyle/>
          <a:p>
            <a:pPr eaLnBrk="1" hangingPunct="1">
              <a:buFont typeface="Wingdings" pitchFamily="2" charset="2"/>
              <a:buNone/>
            </a:pPr>
            <a:r>
              <a:rPr lang="en-US" b="1" smtClean="0">
                <a:solidFill>
                  <a:schemeClr val="accent2"/>
                </a:solidFill>
              </a:rPr>
              <a:t>	</a:t>
            </a:r>
          </a:p>
          <a:p>
            <a:pPr algn="just" eaLnBrk="1" hangingPunct="1">
              <a:buFont typeface="Wingdings" pitchFamily="2" charset="2"/>
              <a:buNone/>
            </a:pPr>
            <a:r>
              <a:rPr lang="en-US" b="1" smtClean="0">
                <a:solidFill>
                  <a:schemeClr val="accent2"/>
                </a:solidFill>
              </a:rPr>
              <a:t>	</a:t>
            </a:r>
            <a:r>
              <a:rPr lang="en-US" b="1" smtClean="0">
                <a:solidFill>
                  <a:schemeClr val="accent2"/>
                </a:solidFill>
                <a:latin typeface="Garamond" pitchFamily="18" charset="0"/>
              </a:rPr>
              <a:t>This attractive fieldstone house, hardly visible from the street, is typical of early 19th Century rural architecture.  Built in 1802 by Paul Picard on a broad piece of land granted to his ancestor, Antoine Picard, in 1732, there are several other houses built around it now but the area is still known as Pointe Picard. </a:t>
            </a:r>
            <a:r>
              <a:rPr lang="en-US" b="1" smtClean="0">
                <a:solidFill>
                  <a:schemeClr val="folHlink"/>
                </a:solidFill>
                <a:latin typeface="Garamond" pitchFamily="18" charset="0"/>
              </a:rPr>
              <a:t> </a:t>
            </a:r>
            <a:r>
              <a:rPr lang="en-US" smtClean="0">
                <a:solidFill>
                  <a:schemeClr val="folHlink"/>
                </a:solidFill>
                <a:latin typeface="Garamond" pitchFamily="18"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sz="3800" smtClean="0"/>
              <a:t>Chapter Four</a:t>
            </a:r>
            <a:br>
              <a:rPr lang="en-US" sz="3800" smtClean="0"/>
            </a:br>
            <a:r>
              <a:rPr lang="en-US" sz="3800" smtClean="0"/>
              <a:t>Paul Picard</a:t>
            </a:r>
          </a:p>
        </p:txBody>
      </p:sp>
      <p:sp>
        <p:nvSpPr>
          <p:cNvPr id="45059"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1800" b="1" smtClean="0"/>
              <a:t>	</a:t>
            </a:r>
            <a:endParaRPr lang="en-US" sz="2000" b="1" smtClean="0">
              <a:latin typeface="Garamond" pitchFamily="18" charset="0"/>
            </a:endParaRPr>
          </a:p>
          <a:p>
            <a:pPr algn="just" eaLnBrk="1" hangingPunct="1">
              <a:lnSpc>
                <a:spcPct val="80000"/>
              </a:lnSpc>
              <a:buFont typeface="Wingdings" pitchFamily="2" charset="2"/>
              <a:buNone/>
            </a:pPr>
            <a:r>
              <a:rPr lang="en-US" sz="2000" b="1" smtClean="0">
                <a:latin typeface="Garamond" pitchFamily="18" charset="0"/>
              </a:rPr>
              <a:t>	Antoine and Angelique had had a son Paul Picard who was born and lived in Pointe Claire (Point Picard) on Lake St. Louis near Montreal. Paul married Veronique Theoret on September </a:t>
            </a:r>
            <a:r>
              <a:rPr lang="fr-FR" sz="2000" b="1" smtClean="0">
                <a:latin typeface="Garamond" pitchFamily="18" charset="0"/>
              </a:rPr>
              <a:t>23, 1805, at Pointe Claire, Quebec, the LaChine/Dorval area.  Antoine most likely built the house that is now known as  ‘The Anchorage’ in 1802. </a:t>
            </a:r>
          </a:p>
          <a:p>
            <a:pPr algn="just" eaLnBrk="1" hangingPunct="1">
              <a:lnSpc>
                <a:spcPct val="80000"/>
              </a:lnSpc>
              <a:buFont typeface="Wingdings" pitchFamily="2" charset="2"/>
              <a:buNone/>
            </a:pPr>
            <a:endParaRPr lang="fr-FR" sz="2000" b="1" smtClean="0">
              <a:latin typeface="Garamond" pitchFamily="18" charset="0"/>
            </a:endParaRPr>
          </a:p>
          <a:p>
            <a:pPr algn="just" eaLnBrk="1" hangingPunct="1">
              <a:lnSpc>
                <a:spcPct val="80000"/>
              </a:lnSpc>
              <a:buFont typeface="Wingdings" pitchFamily="2" charset="2"/>
              <a:buNone/>
            </a:pPr>
            <a:r>
              <a:rPr lang="fr-FR" sz="2000" b="1" smtClean="0">
                <a:latin typeface="Garamond" pitchFamily="18" charset="0"/>
              </a:rPr>
              <a:t>	Paul and Veronique Picard had four sons, </a:t>
            </a:r>
            <a:r>
              <a:rPr lang="en-US" sz="2000" b="1" smtClean="0">
                <a:latin typeface="Garamond" pitchFamily="18" charset="0"/>
              </a:rPr>
              <a:t>Joseph Abraham, Paul, Jean Baptiste Picard and Isaac Picard, who was born 1817 in approximately 1881. Isaac married Emelie Legault Feb 02, 1841 in Pointe Claire, Quebec. Paul Picard left his house to his two sons, Paul Junior and Jean Baptiste (brothers of Isaac). The house was later purchased by Désiré Girouard known locally as the  Father of Dorval, a Conservative MP and later Justice of the Canadian Supreme Court.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800" smtClean="0"/>
              <a:t/>
            </a:r>
            <a:br>
              <a:rPr lang="en-US" sz="3800" smtClean="0"/>
            </a:br>
            <a:r>
              <a:rPr lang="en-US" sz="3800" smtClean="0"/>
              <a:t>The Nineteenth Century: South of the River</a:t>
            </a:r>
          </a:p>
        </p:txBody>
      </p:sp>
      <p:sp>
        <p:nvSpPr>
          <p:cNvPr id="46083" name="Rectangle 3"/>
          <p:cNvSpPr>
            <a:spLocks noGrp="1" noChangeArrowheads="1"/>
          </p:cNvSpPr>
          <p:nvPr>
            <p:ph type="body" idx="1"/>
          </p:nvPr>
        </p:nvSpPr>
        <p:spPr/>
        <p:txBody>
          <a:bodyPr/>
          <a:lstStyle/>
          <a:p>
            <a:pPr eaLnBrk="1" hangingPunct="1">
              <a:buFont typeface="Wingdings" pitchFamily="2" charset="2"/>
              <a:buNone/>
            </a:pPr>
            <a:r>
              <a:rPr lang="en-US" sz="2600" b="1" smtClean="0"/>
              <a:t>	</a:t>
            </a:r>
          </a:p>
          <a:p>
            <a:pPr algn="just" eaLnBrk="1" hangingPunct="1">
              <a:buFont typeface="Wingdings" pitchFamily="2" charset="2"/>
              <a:buNone/>
            </a:pPr>
            <a:r>
              <a:rPr lang="en-US" sz="2600" b="1" smtClean="0">
                <a:solidFill>
                  <a:srgbClr val="0066FF"/>
                </a:solidFill>
                <a:latin typeface="Garamond" pitchFamily="18" charset="0"/>
              </a:rPr>
              <a:t>	The Picard family played a prominent role in the founding of Pointe Claire, La Chine and Dorval and the family lived there from 1703 to 1800 and after 1760 a branch of the family was among those who opened up the South bank of the St. Lawrence River. The family moved first to Chateauguay County and then to Beuharnois County. Chateauguay is located south of the LaChine/Dorval area of greater Montreal and is near to the Kahnawake</a:t>
            </a:r>
            <a:r>
              <a:rPr lang="en-US" sz="2600" smtClean="0"/>
              <a:t> </a:t>
            </a:r>
            <a:r>
              <a:rPr lang="en-US" sz="2600" b="1" smtClean="0">
                <a:solidFill>
                  <a:srgbClr val="0066FF"/>
                </a:solidFill>
                <a:latin typeface="Garamond" pitchFamily="18" charset="0"/>
              </a:rPr>
              <a:t>Mohawk Reserve.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800" smtClean="0"/>
              <a:t/>
            </a:r>
            <a:br>
              <a:rPr lang="en-US" sz="3800" smtClean="0"/>
            </a:br>
            <a:r>
              <a:rPr lang="en-US" sz="3800" b="1" smtClean="0"/>
              <a:t>South of the St. Lawrence</a:t>
            </a:r>
          </a:p>
        </p:txBody>
      </p:sp>
      <p:sp>
        <p:nvSpPr>
          <p:cNvPr id="47107" name="Rectangle 3"/>
          <p:cNvSpPr>
            <a:spLocks noGrp="1" noChangeArrowheads="1"/>
          </p:cNvSpPr>
          <p:nvPr>
            <p:ph type="body" idx="1"/>
          </p:nvPr>
        </p:nvSpPr>
        <p:spPr/>
        <p:txBody>
          <a:bodyPr/>
          <a:lstStyle/>
          <a:p>
            <a:pPr algn="just" eaLnBrk="1" hangingPunct="1">
              <a:buFont typeface="Wingdings" pitchFamily="2" charset="2"/>
              <a:buNone/>
            </a:pPr>
            <a:r>
              <a:rPr lang="en-US" sz="2600" b="1" smtClean="0"/>
              <a:t>		</a:t>
            </a:r>
          </a:p>
          <a:p>
            <a:pPr algn="just" eaLnBrk="1" hangingPunct="1">
              <a:buFont typeface="Wingdings" pitchFamily="2" charset="2"/>
              <a:buNone/>
            </a:pPr>
            <a:r>
              <a:rPr lang="en-US" sz="2600" b="1" smtClean="0"/>
              <a:t>	Paul’s Picard’s son Isaac was born in Pointe Claire in about 1817 and married Emelie Legault on February 2, 1841 (the Picard and Legault families intermarried frequently in the eighteenth and nineteenth centuries).</a:t>
            </a:r>
          </a:p>
          <a:p>
            <a:pPr algn="just" eaLnBrk="1" hangingPunct="1">
              <a:buFont typeface="Wingdings" pitchFamily="2" charset="2"/>
              <a:buNone/>
            </a:pPr>
            <a:endParaRPr lang="en-US" sz="2600" b="1" smtClean="0"/>
          </a:p>
          <a:p>
            <a:pPr eaLnBrk="1" hangingPunct="1">
              <a:buFont typeface="Wingdings" pitchFamily="2" charset="2"/>
              <a:buNone/>
            </a:pPr>
            <a:r>
              <a:rPr lang="en-US" sz="2600" b="1" smtClean="0"/>
              <a:t>	Alfred Picard was born in St. Timothee, Quebec</a:t>
            </a:r>
          </a:p>
          <a:p>
            <a:pPr eaLnBrk="1" hangingPunct="1">
              <a:buFont typeface="Wingdings" pitchFamily="2" charset="2"/>
              <a:buNone/>
            </a:pPr>
            <a:r>
              <a:rPr lang="en-US" sz="2600" b="1" smtClean="0"/>
              <a:t>	Canada. May 22 1846.</a:t>
            </a:r>
            <a:r>
              <a:rPr lang="en-US" sz="2600" smtClean="0"/>
              <a:t> </a:t>
            </a:r>
            <a:r>
              <a:rPr lang="en-US" sz="2600" b="1" smtClean="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Isaac Picard</a:t>
            </a:r>
          </a:p>
        </p:txBody>
      </p:sp>
      <p:sp>
        <p:nvSpPr>
          <p:cNvPr id="48131" name="Rectangle 3"/>
          <p:cNvSpPr>
            <a:spLocks noGrp="1" noChangeArrowheads="1"/>
          </p:cNvSpPr>
          <p:nvPr>
            <p:ph type="body" idx="1"/>
          </p:nvPr>
        </p:nvSpPr>
        <p:spPr/>
        <p:txBody>
          <a:bodyPr/>
          <a:lstStyle/>
          <a:p>
            <a:pPr algn="just" eaLnBrk="1" hangingPunct="1">
              <a:buFont typeface="Wingdings" pitchFamily="2" charset="2"/>
              <a:buNone/>
            </a:pPr>
            <a:r>
              <a:rPr lang="en-US" sz="2600" b="1" smtClean="0">
                <a:solidFill>
                  <a:schemeClr val="hlink"/>
                </a:solidFill>
                <a:latin typeface="Garamond" pitchFamily="18" charset="0"/>
              </a:rPr>
              <a:t>	In the early 1800s the branch of the family, headed by Paul’s son Isaac Picard had moved back again south of the St. Lawrence River near Valleyfield (first to Chauteguay then to St. Louis de Gonzague, where Isaac purchased land, cleared it and farmed. My great grandfather, Alfred one of nine children of Isaac, then immigrated to the United States in 1864 three months before he was to graduate from law school for reasons not entirely clear. Alfred founded the Eastern Michigan Picard Family which lived in Saginaw Michigan for over a hundred years.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500" b="1" smtClean="0"/>
              <a:t/>
            </a:r>
            <a:br>
              <a:rPr lang="en-US" sz="3500" b="1" smtClean="0"/>
            </a:br>
            <a:r>
              <a:rPr lang="en-US" sz="3500" b="1" smtClean="0"/>
              <a:t>Beauharnois</a:t>
            </a:r>
          </a:p>
        </p:txBody>
      </p:sp>
      <p:sp>
        <p:nvSpPr>
          <p:cNvPr id="49155" name="Rectangle 3"/>
          <p:cNvSpPr>
            <a:spLocks noGrp="1" noChangeArrowheads="1"/>
          </p:cNvSpPr>
          <p:nvPr>
            <p:ph type="body" idx="1"/>
          </p:nvPr>
        </p:nvSpPr>
        <p:spPr/>
        <p:txBody>
          <a:bodyPr/>
          <a:lstStyle/>
          <a:p>
            <a:pPr algn="just" eaLnBrk="1" hangingPunct="1">
              <a:buFont typeface="Wingdings" pitchFamily="2" charset="2"/>
              <a:buNone/>
            </a:pPr>
            <a:r>
              <a:rPr lang="en-US" b="1" smtClean="0">
                <a:latin typeface="Garamond" pitchFamily="18" charset="0"/>
              </a:rPr>
              <a:t>	</a:t>
            </a:r>
            <a:r>
              <a:rPr lang="en-US" sz="2800" b="1" smtClean="0">
                <a:latin typeface="Garamond" pitchFamily="18" charset="0"/>
              </a:rPr>
              <a:t>Beauharnois County is Southeast of Montreal and next to Chateauguay.  The largest city in the county is Salaberry De Valleyfield. Parishes connected to the Eastern Michigan Picards include St. Louis De-Gonzague, Beauharnois, St. Etienne De Beau-Harnois, and St. Timothee. 	The County Borders the St. Laurence River, close to Lake St. Louis. The Beuharnois Canal, which is linked to the St. Laurence Canal System, passes through The county.</a:t>
            </a:r>
            <a:r>
              <a:rPr lang="en-US" sz="2800" smtClean="0">
                <a:latin typeface="Garamond" pitchFamily="18"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Migration</a:t>
            </a:r>
          </a:p>
        </p:txBody>
      </p:sp>
      <p:sp>
        <p:nvSpPr>
          <p:cNvPr id="50179" name="Rectangle 3"/>
          <p:cNvSpPr>
            <a:spLocks noGrp="1" noChangeArrowheads="1"/>
          </p:cNvSpPr>
          <p:nvPr>
            <p:ph type="body" idx="1"/>
          </p:nvPr>
        </p:nvSpPr>
        <p:spPr/>
        <p:txBody>
          <a:bodyPr/>
          <a:lstStyle/>
          <a:p>
            <a:pPr algn="just" eaLnBrk="1" hangingPunct="1">
              <a:lnSpc>
                <a:spcPct val="80000"/>
              </a:lnSpc>
              <a:buFont typeface="Wingdings" pitchFamily="2" charset="2"/>
              <a:buNone/>
            </a:pPr>
            <a:r>
              <a:rPr lang="en-US" sz="2100" b="1" smtClean="0"/>
              <a:t>	From the end of the nineteenth century focus is on the descendents of Alfred, my immediate family who migrated from Beauharnois County, Quebec in the nineteenth century to Eastern Michigan (Saginaw). In the process, the United States branch of the family, through marriage and the “melting pot” philosophy U.S. nationalism became Anglophone in culture and language.</a:t>
            </a:r>
            <a:r>
              <a:rPr lang="en-US" sz="2100" b="1" smtClean="0">
                <a:hlinkClick r:id="" action="ppaction://noaction"/>
              </a:rPr>
              <a:t>[i]</a:t>
            </a:r>
            <a:r>
              <a:rPr lang="en-US" sz="2100" b="1" smtClean="0"/>
              <a:t> My great grandparents were Alfred Picard and Zephirine Legault (Zephirine Legault Lachapelle Picard).  Though Alfred moved to the U.S. during the American civil war (1864), and risked being drafted in the Union army he would revisit Beauharnois periodically.  </a:t>
            </a:r>
            <a:endParaRPr lang="en-US" sz="2100" smtClean="0"/>
          </a:p>
          <a:p>
            <a:pPr eaLnBrk="1" hangingPunct="1">
              <a:lnSpc>
                <a:spcPct val="80000"/>
              </a:lnSpc>
            </a:pPr>
            <a:r>
              <a:rPr lang="en-US" sz="2100" b="1" smtClean="0"/>
              <a:t/>
            </a:r>
            <a:br>
              <a:rPr lang="en-US" sz="2100" b="1" smtClean="0"/>
            </a:br>
            <a:r>
              <a:rPr lang="en-US" sz="2100" b="1" smtClean="0">
                <a:hlinkClick r:id="" action="ppaction://noaction"/>
              </a:rPr>
              <a:t>[i]</a:t>
            </a:r>
            <a:r>
              <a:rPr lang="en-US" sz="2100" b="1" smtClean="0"/>
              <a:t>  John Higham, </a:t>
            </a:r>
            <a:r>
              <a:rPr lang="en-US" sz="2100" b="1" u="sng" smtClean="0"/>
              <a:t>Strangers in the Land: Patterns of American Nativism, 1860-1925</a:t>
            </a:r>
            <a:r>
              <a:rPr lang="en-US" sz="2100" b="1" smtClean="0"/>
              <a:t> (New York: Athenium, 1963), p. 15-17.</a:t>
            </a:r>
            <a:r>
              <a:rPr lang="en-US" sz="2100" smtClean="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The Family Alfred Left Behind</a:t>
            </a:r>
          </a:p>
        </p:txBody>
      </p:sp>
      <p:sp>
        <p:nvSpPr>
          <p:cNvPr id="51203"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100" b="1" smtClean="0"/>
              <a:t>	In addition to his parents, according to Alfred Picard’s Obituary and genealogy records Alfred left behind five brothers and three sisters in Canada.  They were:</a:t>
            </a:r>
          </a:p>
          <a:p>
            <a:pPr eaLnBrk="1" hangingPunct="1">
              <a:lnSpc>
                <a:spcPct val="80000"/>
              </a:lnSpc>
              <a:buFont typeface="Wingdings" pitchFamily="2" charset="2"/>
              <a:buNone/>
            </a:pPr>
            <a:endParaRPr lang="en-US" sz="2100" b="1" smtClean="0"/>
          </a:p>
          <a:p>
            <a:pPr eaLnBrk="1" hangingPunct="1">
              <a:lnSpc>
                <a:spcPct val="80000"/>
              </a:lnSpc>
              <a:buFont typeface="Wingdings" pitchFamily="2" charset="2"/>
              <a:buNone/>
            </a:pPr>
            <a:r>
              <a:rPr lang="en-US" sz="2100" b="1" smtClean="0"/>
              <a:t>		1. Calixte Picard</a:t>
            </a:r>
          </a:p>
          <a:p>
            <a:pPr eaLnBrk="1" hangingPunct="1">
              <a:lnSpc>
                <a:spcPct val="80000"/>
              </a:lnSpc>
              <a:buFont typeface="Wingdings" pitchFamily="2" charset="2"/>
              <a:buNone/>
            </a:pPr>
            <a:r>
              <a:rPr lang="en-US" sz="2100" b="1" smtClean="0"/>
              <a:t>		2. Napoleon Picard</a:t>
            </a:r>
          </a:p>
          <a:p>
            <a:pPr eaLnBrk="1" hangingPunct="1">
              <a:lnSpc>
                <a:spcPct val="80000"/>
              </a:lnSpc>
              <a:buFont typeface="Wingdings" pitchFamily="2" charset="2"/>
              <a:buNone/>
            </a:pPr>
            <a:r>
              <a:rPr lang="en-US" sz="2100" b="1" smtClean="0"/>
              <a:t>		3.Joseph Picard</a:t>
            </a:r>
          </a:p>
          <a:p>
            <a:pPr eaLnBrk="1" hangingPunct="1">
              <a:lnSpc>
                <a:spcPct val="80000"/>
              </a:lnSpc>
              <a:buFont typeface="Wingdings" pitchFamily="2" charset="2"/>
              <a:buNone/>
            </a:pPr>
            <a:r>
              <a:rPr lang="en-US" sz="2100" b="1" smtClean="0"/>
              <a:t>		4. Leon Picard	</a:t>
            </a:r>
          </a:p>
          <a:p>
            <a:pPr eaLnBrk="1" hangingPunct="1">
              <a:lnSpc>
                <a:spcPct val="80000"/>
              </a:lnSpc>
              <a:buFont typeface="Wingdings" pitchFamily="2" charset="2"/>
              <a:buNone/>
            </a:pPr>
            <a:r>
              <a:rPr lang="en-US" sz="2100" b="1" smtClean="0"/>
              <a:t>		5. Isaac Picard</a:t>
            </a:r>
          </a:p>
          <a:p>
            <a:pPr eaLnBrk="1" hangingPunct="1">
              <a:lnSpc>
                <a:spcPct val="80000"/>
              </a:lnSpc>
              <a:buFont typeface="Wingdings" pitchFamily="2" charset="2"/>
              <a:buNone/>
            </a:pPr>
            <a:endParaRPr lang="en-US" sz="2100" b="1" smtClean="0"/>
          </a:p>
          <a:p>
            <a:pPr eaLnBrk="1" hangingPunct="1">
              <a:lnSpc>
                <a:spcPct val="80000"/>
              </a:lnSpc>
              <a:buFont typeface="Wingdings" pitchFamily="2" charset="2"/>
              <a:buNone/>
            </a:pPr>
            <a:r>
              <a:rPr lang="en-US" sz="2100" b="1" smtClean="0"/>
              <a:t>	The three sisters were:</a:t>
            </a:r>
          </a:p>
          <a:p>
            <a:pPr lvl="1" eaLnBrk="1" hangingPunct="1">
              <a:lnSpc>
                <a:spcPct val="80000"/>
              </a:lnSpc>
              <a:buFont typeface="Wingdings" pitchFamily="2" charset="2"/>
              <a:buNone/>
            </a:pPr>
            <a:r>
              <a:rPr lang="en-US" sz="2000" b="1" smtClean="0"/>
              <a:t>	1. Melee</a:t>
            </a:r>
          </a:p>
          <a:p>
            <a:pPr lvl="1" eaLnBrk="1" hangingPunct="1">
              <a:lnSpc>
                <a:spcPct val="80000"/>
              </a:lnSpc>
              <a:buFont typeface="Wingdings" pitchFamily="2" charset="2"/>
              <a:buNone/>
            </a:pPr>
            <a:r>
              <a:rPr lang="en-US" sz="2000" b="1" smtClean="0"/>
              <a:t>	2. Elise and </a:t>
            </a:r>
          </a:p>
          <a:p>
            <a:pPr lvl="1" eaLnBrk="1" hangingPunct="1">
              <a:lnSpc>
                <a:spcPct val="80000"/>
              </a:lnSpc>
              <a:buFont typeface="Wingdings" pitchFamily="2" charset="2"/>
              <a:buNone/>
            </a:pPr>
            <a:r>
              <a:rPr lang="en-US" sz="2000" b="1" smtClean="0"/>
              <a:t>	3. Armida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800" smtClean="0"/>
              <a:t/>
            </a:r>
            <a:br>
              <a:rPr lang="en-US" sz="3800" smtClean="0"/>
            </a:br>
            <a:r>
              <a:rPr lang="en-US" sz="3800" smtClean="0"/>
              <a:t>The Hotel Keeper</a:t>
            </a:r>
          </a:p>
        </p:txBody>
      </p:sp>
      <p:sp>
        <p:nvSpPr>
          <p:cNvPr id="52227"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600" b="1" smtClean="0"/>
              <a:t>	“Alfred Picard “followed various occupations in the early days of his Saginaw life but he was best known as a hotel keeper.  He was for many years the proprietor of the old Central House, at that time one of the important hotels of the city, which was situated at the corner of Water and Thompson Streets.”</a:t>
            </a:r>
            <a:r>
              <a:rPr lang="en-US" sz="2600" b="1" smtClean="0">
                <a:hlinkClick r:id="" action="ppaction://noaction"/>
              </a:rPr>
              <a:t>[i]</a:t>
            </a:r>
            <a:r>
              <a:rPr lang="en-US" sz="2600" smtClean="0"/>
              <a:t> </a:t>
            </a:r>
            <a:br>
              <a:rPr lang="en-US" sz="2600" smtClean="0"/>
            </a:br>
            <a:endParaRPr lang="en-US" sz="2600" smtClean="0"/>
          </a:p>
          <a:p>
            <a:pPr eaLnBrk="1" hangingPunct="1">
              <a:lnSpc>
                <a:spcPct val="90000"/>
              </a:lnSpc>
            </a:pPr>
            <a:r>
              <a:rPr lang="en-US" sz="2600" b="1" smtClean="0">
                <a:hlinkClick r:id="" action="ppaction://noaction"/>
              </a:rPr>
              <a:t>[i]</a:t>
            </a:r>
            <a:r>
              <a:rPr lang="en-US" sz="2600" b="1" smtClean="0"/>
              <a:t>  “Death Comes to Alfred Picard,” </a:t>
            </a:r>
            <a:r>
              <a:rPr lang="en-US" sz="2600" b="1" u="sng" smtClean="0"/>
              <a:t>Saginaw Courier-Herald</a:t>
            </a:r>
            <a:r>
              <a:rPr lang="en-US" sz="2600" b="1" smtClean="0"/>
              <a:t> (February 10, 1909),  p. 1 (Section Two)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Overview- 4</a:t>
            </a:r>
          </a:p>
        </p:txBody>
      </p:sp>
      <p:sp>
        <p:nvSpPr>
          <p:cNvPr id="717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600" b="1" smtClean="0"/>
              <a:t>The Male Lineage I am following is as follows:</a:t>
            </a:r>
          </a:p>
          <a:p>
            <a:pPr eaLnBrk="1" hangingPunct="1">
              <a:lnSpc>
                <a:spcPct val="90000"/>
              </a:lnSpc>
              <a:buFont typeface="Wingdings" pitchFamily="2" charset="2"/>
              <a:buNone/>
            </a:pPr>
            <a:r>
              <a:rPr lang="en-US" sz="2600" b="1" smtClean="0"/>
              <a:t>	</a:t>
            </a:r>
          </a:p>
          <a:p>
            <a:pPr eaLnBrk="1" hangingPunct="1">
              <a:lnSpc>
                <a:spcPct val="90000"/>
              </a:lnSpc>
              <a:buFont typeface="Wingdings" pitchFamily="2" charset="2"/>
              <a:buNone/>
            </a:pPr>
            <a:r>
              <a:rPr lang="en-US" sz="2600" b="1" smtClean="0"/>
              <a:t>	France:  Gabriel Picard (c. 1597-1660)</a:t>
            </a:r>
          </a:p>
          <a:p>
            <a:pPr eaLnBrk="1" hangingPunct="1">
              <a:lnSpc>
                <a:spcPct val="90000"/>
              </a:lnSpc>
              <a:buFont typeface="Wingdings" pitchFamily="2" charset="2"/>
              <a:buNone/>
            </a:pPr>
            <a:r>
              <a:rPr lang="en-US" sz="2600" b="1" smtClean="0"/>
              <a:t>			</a:t>
            </a:r>
          </a:p>
          <a:p>
            <a:pPr eaLnBrk="1" hangingPunct="1">
              <a:lnSpc>
                <a:spcPct val="90000"/>
              </a:lnSpc>
              <a:buFont typeface="Wingdings" pitchFamily="2" charset="2"/>
              <a:buNone/>
            </a:pPr>
            <a:r>
              <a:rPr lang="en-US" sz="2600" b="1" smtClean="0"/>
              <a:t>			Hugues Picard (c. 1618-1707 				Emigrated to New France/Canada)</a:t>
            </a:r>
          </a:p>
          <a:p>
            <a:pPr eaLnBrk="1" hangingPunct="1">
              <a:lnSpc>
                <a:spcPct val="90000"/>
              </a:lnSpc>
              <a:buFont typeface="Wingdings" pitchFamily="2" charset="2"/>
              <a:buNone/>
            </a:pPr>
            <a:endParaRPr lang="en-US" sz="2600" smtClean="0"/>
          </a:p>
          <a:p>
            <a:pPr eaLnBrk="1" hangingPunct="1">
              <a:lnSpc>
                <a:spcPct val="90000"/>
              </a:lnSpc>
              <a:buFont typeface="Wingdings" pitchFamily="2" charset="2"/>
              <a:buNone/>
            </a:pPr>
            <a:r>
              <a:rPr lang="en-US" sz="2600" b="1" smtClean="0"/>
              <a:t>Note: Though the approach is Patrilineal it is not 	Patriarchal. Tracing through sons is easier 	particularly since I am interested in the 	Picard family legacy.</a:t>
            </a:r>
            <a:r>
              <a:rPr lang="en-US" sz="2600" smtClean="0"/>
              <a:t>	</a:t>
            </a:r>
          </a:p>
          <a:p>
            <a:pPr eaLnBrk="1" hangingPunct="1">
              <a:lnSpc>
                <a:spcPct val="90000"/>
              </a:lnSpc>
              <a:buFont typeface="Wingdings" pitchFamily="2" charset="2"/>
              <a:buNone/>
            </a:pPr>
            <a:endParaRPr lang="en-US" sz="26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800" smtClean="0"/>
              <a:t/>
            </a:r>
            <a:br>
              <a:rPr lang="en-US" sz="3800" smtClean="0"/>
            </a:br>
            <a:r>
              <a:rPr lang="en-US" sz="3800" smtClean="0"/>
              <a:t>Zepherine Legault</a:t>
            </a:r>
          </a:p>
        </p:txBody>
      </p:sp>
      <p:sp>
        <p:nvSpPr>
          <p:cNvPr id="53251" name="Rectangle 3"/>
          <p:cNvSpPr>
            <a:spLocks noGrp="1" noChangeArrowheads="1"/>
          </p:cNvSpPr>
          <p:nvPr>
            <p:ph type="body" idx="1"/>
          </p:nvPr>
        </p:nvSpPr>
        <p:spPr/>
        <p:txBody>
          <a:bodyPr/>
          <a:lstStyle/>
          <a:p>
            <a:pPr algn="just" eaLnBrk="1" hangingPunct="1">
              <a:lnSpc>
                <a:spcPct val="90000"/>
              </a:lnSpc>
              <a:buFont typeface="Wingdings" pitchFamily="2" charset="2"/>
              <a:buNone/>
            </a:pPr>
            <a:r>
              <a:rPr lang="en-US" sz="2600" b="1" smtClean="0"/>
              <a:t>	</a:t>
            </a:r>
          </a:p>
          <a:p>
            <a:pPr algn="just" eaLnBrk="1" hangingPunct="1">
              <a:lnSpc>
                <a:spcPct val="90000"/>
              </a:lnSpc>
              <a:buFont typeface="Wingdings" pitchFamily="2" charset="2"/>
              <a:buNone/>
            </a:pPr>
            <a:r>
              <a:rPr lang="en-US" sz="2600" b="1" smtClean="0">
                <a:latin typeface="Garamond" pitchFamily="18" charset="0"/>
              </a:rPr>
              <a:t>	Alfred first married Amelia Poquet in Saginaw Michigan July 24, 1868.  She died during childbirth in 1874 and shortly after that Alfred and Zepherine Legault (who was widowed) married in Notre Dame Cathedral in Montreal. The Legualt and the Picard families continued to have had close linkages in Beauharnois, and appeared to have inter-married more than once, a practice not uncommon as I understand it. It is worth reiterating that Alfred’s mother’s maiden name was Legault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The Picards and the Legaults</a:t>
            </a:r>
          </a:p>
        </p:txBody>
      </p:sp>
      <p:sp>
        <p:nvSpPr>
          <p:cNvPr id="54275" name="Rectangle 3"/>
          <p:cNvSpPr>
            <a:spLocks noGrp="1" noChangeArrowheads="1"/>
          </p:cNvSpPr>
          <p:nvPr>
            <p:ph type="body" idx="1"/>
          </p:nvPr>
        </p:nvSpPr>
        <p:spPr/>
        <p:txBody>
          <a:bodyPr/>
          <a:lstStyle/>
          <a:p>
            <a:pPr algn="just" eaLnBrk="1" hangingPunct="1">
              <a:buFont typeface="Wingdings" pitchFamily="2" charset="2"/>
              <a:buNone/>
            </a:pPr>
            <a:r>
              <a:rPr lang="en-US" sz="2600" b="1" smtClean="0"/>
              <a:t>	I now have been able to tentatively locate a number of descendents of Isaac and Alfred’s five brothers who stayed behind in Quebec and have begun to work on tracing back the Legault family (Zepherine’s side) who are also resident in Beauharnois County, South of Montreal. The Legaults are a huge family in Quebec and there are descendents of Hugues Picard in both Dorval/LaChine and south of the St. Lawrence in the Valleyfield/Beauharnois area.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77813"/>
            <a:ext cx="8229600" cy="1139825"/>
          </a:xfrm>
        </p:spPr>
        <p:txBody>
          <a:bodyPr/>
          <a:lstStyle/>
          <a:p>
            <a:pPr eaLnBrk="1" hangingPunct="1"/>
            <a:r>
              <a:rPr lang="en-US" b="1" smtClean="0"/>
              <a:t>Alfred’s Tragedy</a:t>
            </a:r>
          </a:p>
        </p:txBody>
      </p:sp>
      <p:sp>
        <p:nvSpPr>
          <p:cNvPr id="55299" name="Rectangle 3"/>
          <p:cNvSpPr>
            <a:spLocks noGrp="1" noChangeArrowheads="1"/>
          </p:cNvSpPr>
          <p:nvPr>
            <p:ph type="body" idx="4294967295"/>
          </p:nvPr>
        </p:nvSpPr>
        <p:spPr>
          <a:xfrm>
            <a:off x="0" y="1600200"/>
            <a:ext cx="8229600" cy="4530725"/>
          </a:xfrm>
        </p:spPr>
        <p:txBody>
          <a:bodyPr/>
          <a:lstStyle/>
          <a:p>
            <a:pPr algn="just" eaLnBrk="1" hangingPunct="1">
              <a:lnSpc>
                <a:spcPct val="90000"/>
              </a:lnSpc>
              <a:buFont typeface="Wingdings" pitchFamily="2" charset="2"/>
              <a:buNone/>
            </a:pPr>
            <a:r>
              <a:rPr lang="en-US" sz="2400" b="1" smtClean="0"/>
              <a:t>	</a:t>
            </a:r>
          </a:p>
          <a:p>
            <a:pPr algn="just" eaLnBrk="1" hangingPunct="1">
              <a:lnSpc>
                <a:spcPct val="90000"/>
              </a:lnSpc>
              <a:buFont typeface="Wingdings" pitchFamily="2" charset="2"/>
              <a:buNone/>
            </a:pPr>
            <a:r>
              <a:rPr lang="en-US" sz="2400" b="1" smtClean="0"/>
              <a:t>	</a:t>
            </a:r>
          </a:p>
          <a:p>
            <a:pPr algn="just" eaLnBrk="1" hangingPunct="1">
              <a:lnSpc>
                <a:spcPct val="90000"/>
              </a:lnSpc>
              <a:buFont typeface="Wingdings" pitchFamily="2" charset="2"/>
              <a:buNone/>
            </a:pPr>
            <a:r>
              <a:rPr lang="en-US" sz="2400" b="1" smtClean="0"/>
              <a:t>	I am now beginning to piece together what might have happened to Alfred in the last years of his life. He has been listed variously as a saloon keeper and an hotelier, a grocer, patent medicine dealer and Canadian agent.  For several years, he owned and managed the Central Hotel on the corner of Water and Johnson in Saginaw later described as a “mecca for picturesque longshoremen.”</a:t>
            </a:r>
          </a:p>
          <a:p>
            <a:pPr algn="just" eaLnBrk="1" hangingPunct="1">
              <a:lnSpc>
                <a:spcPct val="90000"/>
              </a:lnSpc>
              <a:buFont typeface="Wingdings" pitchFamily="2" charset="2"/>
              <a:buNone/>
            </a:pPr>
            <a:endParaRPr lang="en-US" sz="2400" b="1" smtClean="0"/>
          </a:p>
          <a:p>
            <a:pPr algn="just" eaLnBrk="1" hangingPunct="1">
              <a:lnSpc>
                <a:spcPct val="90000"/>
              </a:lnSpc>
              <a:buFont typeface="Wingdings" pitchFamily="2" charset="2"/>
              <a:buNone/>
            </a:pPr>
            <a:r>
              <a:rPr lang="en-US" sz="2400" b="1" smtClean="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4294967295"/>
          </p:nvPr>
        </p:nvSpPr>
        <p:spPr>
          <a:xfrm>
            <a:off x="533400" y="1219200"/>
            <a:ext cx="8229600" cy="4530725"/>
          </a:xfrm>
        </p:spPr>
        <p:txBody>
          <a:bodyPr/>
          <a:lstStyle/>
          <a:p>
            <a:pPr algn="just" eaLnBrk="1" hangingPunct="1">
              <a:lnSpc>
                <a:spcPct val="80000"/>
              </a:lnSpc>
              <a:buFont typeface="Wingdings" pitchFamily="2" charset="2"/>
              <a:buNone/>
            </a:pPr>
            <a:r>
              <a:rPr lang="en-US" sz="2400" b="1" smtClean="0"/>
              <a:t>	When he went back to Quebec to marry Zepherine in 1874 after the death of his first wife, I believe he was a wealthy man, a prominent citizen of East Saginaw according to his obituary and of course one of the founders of the French speaking Holy Family Church in Saginaw, Michigan.  During the 1870s and 1880s, Alfred continued to have links with his family in Quebec and Alfred and Zephirine lived in Beauharnois for several years (betweem 1880-1883).  They eventually moved back to Eastern Michigan. (Alfred traveled back and forth to Quebec a number of times- train service was probably better then than it is today). </a:t>
            </a:r>
          </a:p>
          <a:p>
            <a:pPr eaLnBrk="1" hangingPunct="1">
              <a:lnSpc>
                <a:spcPct val="80000"/>
              </a:lnSpc>
            </a:pPr>
            <a:endParaRPr lang="en-US" sz="19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457200" y="1143000"/>
            <a:ext cx="8686800" cy="4530725"/>
          </a:xfrm>
        </p:spPr>
        <p:txBody>
          <a:bodyPr/>
          <a:lstStyle/>
          <a:p>
            <a:pPr algn="just" eaLnBrk="1" hangingPunct="1">
              <a:lnSpc>
                <a:spcPct val="80000"/>
              </a:lnSpc>
              <a:buFont typeface="Wingdings" pitchFamily="2" charset="2"/>
              <a:buNone/>
            </a:pPr>
            <a:r>
              <a:rPr lang="en-US" sz="2600" b="1" smtClean="0">
                <a:latin typeface="Garamond" pitchFamily="18" charset="0"/>
              </a:rPr>
              <a:t>	Isaac Picard Died in 1881 (probably while Alfred was back home). Alfred and Zepherine were both picked up in the 1881 Canadian census as living in Beauharnois, Quebec. Several of their children were born in Beauharnois (St. Louis de Gonzogue).  However, Alfred and Zepherine are also both identified in the U.S. 1980 census in Michigan where he took out citizenship in the 1880s. I believe Alfred lost all of his money in the Panic of 1887 and I think   he may also have lost some of his brothers’ money as well.  I’ve found evidence of two of his brothers having to sell property in Canada during the 1880s perhaps either to invest with Alfred or to pay back loans. (This is a bit of speculation I realize).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en-US" sz="3800" smtClean="0"/>
              <a:t>Chapter Five</a:t>
            </a:r>
            <a:br>
              <a:rPr lang="en-US" sz="3800" smtClean="0"/>
            </a:br>
            <a:r>
              <a:rPr lang="en-US" sz="3800" smtClean="0"/>
              <a:t>The Eastern Michigan Picards</a:t>
            </a:r>
          </a:p>
        </p:txBody>
      </p:sp>
      <p:sp>
        <p:nvSpPr>
          <p:cNvPr id="58371" name="Rectangle 3"/>
          <p:cNvSpPr>
            <a:spLocks noGrp="1" noChangeArrowheads="1"/>
          </p:cNvSpPr>
          <p:nvPr>
            <p:ph type="body" idx="1"/>
          </p:nvPr>
        </p:nvSpPr>
        <p:spPr/>
        <p:txBody>
          <a:bodyPr/>
          <a:lstStyle/>
          <a:p>
            <a:pPr eaLnBrk="1" hangingPunct="1">
              <a:buFont typeface="Wingdings" pitchFamily="2" charset="2"/>
              <a:buNone/>
            </a:pPr>
            <a:r>
              <a:rPr lang="en-US" b="1" smtClean="0">
                <a:solidFill>
                  <a:srgbClr val="FF3300"/>
                </a:solidFill>
              </a:rPr>
              <a:t>	</a:t>
            </a:r>
          </a:p>
          <a:p>
            <a:pPr algn="just" eaLnBrk="1" hangingPunct="1">
              <a:buFont typeface="Wingdings" pitchFamily="2" charset="2"/>
              <a:buNone/>
            </a:pPr>
            <a:r>
              <a:rPr lang="en-US" b="1" smtClean="0">
                <a:solidFill>
                  <a:srgbClr val="FF3300"/>
                </a:solidFill>
              </a:rPr>
              <a:t>	Alfred died in 1909 and Zepherine died in 1931 both in Eastern Michigan. Alex and Frank Picard, two of Alfred’s sons lived their whole lives in Saginaw Michigan. A third son Joseph lived in Jackson Michigan. </a:t>
            </a:r>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200" b="1" smtClean="0"/>
              <a:t>CARL HAGENBECK and GREAT WALLACE SHOWS September 28, 1907</a:t>
            </a:r>
          </a:p>
        </p:txBody>
      </p:sp>
      <p:pic>
        <p:nvPicPr>
          <p:cNvPr id="59395" name="Picture 3"/>
          <p:cNvPicPr>
            <a:picLocks noChangeAspect="1" noChangeArrowheads="1"/>
          </p:cNvPicPr>
          <p:nvPr>
            <p:ph type="body" idx="1"/>
          </p:nvPr>
        </p:nvPicPr>
        <p:blipFill>
          <a:blip r:embed="rId3" cstate="print"/>
          <a:srcRect/>
          <a:stretch>
            <a:fillRect/>
          </a:stretch>
        </p:blip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The Circus</a:t>
            </a:r>
          </a:p>
        </p:txBody>
      </p:sp>
      <p:sp>
        <p:nvSpPr>
          <p:cNvPr id="60419" name="Rectangle 3"/>
          <p:cNvSpPr>
            <a:spLocks noGrp="1" noChangeArrowheads="1"/>
          </p:cNvSpPr>
          <p:nvPr>
            <p:ph type="body" idx="1"/>
          </p:nvPr>
        </p:nvSpPr>
        <p:spPr/>
        <p:txBody>
          <a:bodyPr/>
          <a:lstStyle/>
          <a:p>
            <a:pPr algn="just" eaLnBrk="1" hangingPunct="1">
              <a:buFont typeface="Wingdings" pitchFamily="2" charset="2"/>
              <a:buNone/>
            </a:pPr>
            <a:r>
              <a:rPr lang="en-US" b="1" smtClean="0">
                <a:solidFill>
                  <a:srgbClr val="FF3300"/>
                </a:solidFill>
              </a:rPr>
              <a:t>	</a:t>
            </a:r>
          </a:p>
          <a:p>
            <a:pPr algn="just" eaLnBrk="1" hangingPunct="1">
              <a:buFont typeface="Wingdings" pitchFamily="2" charset="2"/>
              <a:buNone/>
            </a:pPr>
            <a:endParaRPr lang="en-US" b="1" smtClean="0">
              <a:solidFill>
                <a:srgbClr val="FF3300"/>
              </a:solidFill>
            </a:endParaRPr>
          </a:p>
          <a:p>
            <a:pPr algn="just" eaLnBrk="1" hangingPunct="1">
              <a:buFont typeface="Wingdings" pitchFamily="2" charset="2"/>
              <a:buNone/>
            </a:pPr>
            <a:r>
              <a:rPr lang="en-US" b="1" smtClean="0">
                <a:solidFill>
                  <a:srgbClr val="FF3300"/>
                </a:solidFill>
              </a:rPr>
              <a:t>	Alex, three of his brothers and his son Vincent all joined the circus performing as aerialists.  The Flying Picards performed for about ten years from the mid-1990s. Vincent was in show business from about 1918 (he was fourteen) until 1927.</a:t>
            </a:r>
            <a:endParaRPr 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800" b="1" smtClean="0"/>
              <a:t>YESTERDAY'S TOWNS</a:t>
            </a:r>
            <a:br>
              <a:rPr lang="en-US" sz="3800" b="1" smtClean="0"/>
            </a:br>
            <a:r>
              <a:rPr lang="en-US" sz="3800" b="1" smtClean="0"/>
              <a:t>Wednesday, August 08, 2007</a:t>
            </a:r>
            <a:br>
              <a:rPr lang="en-US" sz="3800" b="1" smtClean="0"/>
            </a:br>
            <a:endParaRPr lang="en-US" sz="3800" b="1" smtClean="0"/>
          </a:p>
        </p:txBody>
      </p:sp>
      <p:sp>
        <p:nvSpPr>
          <p:cNvPr id="61443" name="Rectangle 3"/>
          <p:cNvSpPr>
            <a:spLocks noGrp="1" noChangeArrowheads="1"/>
          </p:cNvSpPr>
          <p:nvPr>
            <p:ph type="body" idx="1"/>
          </p:nvPr>
        </p:nvSpPr>
        <p:spPr/>
        <p:txBody>
          <a:bodyPr/>
          <a:lstStyle/>
          <a:p>
            <a:pPr eaLnBrk="1" hangingPunct="1">
              <a:buFont typeface="Wingdings" pitchFamily="2" charset="2"/>
              <a:buNone/>
            </a:pPr>
            <a:r>
              <a:rPr lang="en-US" sz="2600" b="1" smtClean="0">
                <a:solidFill>
                  <a:schemeClr val="accent2"/>
                </a:solidFill>
                <a:latin typeface="Garamond" pitchFamily="18" charset="0"/>
              </a:rPr>
              <a:t>	Many famous performers were from Saginaw, but it was the circus life that attracted many Saginaw residents. Some Saginawians of circus fame included:</a:t>
            </a:r>
            <a:r>
              <a:rPr lang="en-US" sz="2600" smtClean="0">
                <a:solidFill>
                  <a:schemeClr val="accent2"/>
                </a:solidFill>
              </a:rPr>
              <a:t/>
            </a:r>
            <a:br>
              <a:rPr lang="en-US" sz="2600" smtClean="0">
                <a:solidFill>
                  <a:schemeClr val="accent2"/>
                </a:solidFill>
              </a:rPr>
            </a:br>
            <a:endParaRPr lang="en-US" sz="2600" smtClean="0">
              <a:solidFill>
                <a:schemeClr val="accent2"/>
              </a:solidFill>
            </a:endParaRPr>
          </a:p>
          <a:p>
            <a:pPr eaLnBrk="1" hangingPunct="1">
              <a:buFont typeface="Wingdings" pitchFamily="2" charset="2"/>
              <a:buNone/>
            </a:pPr>
            <a:r>
              <a:rPr lang="en-US" sz="2400" b="1" smtClean="0">
                <a:solidFill>
                  <a:schemeClr val="accent2"/>
                </a:solidFill>
                <a:latin typeface="Garamond" pitchFamily="18" charset="0"/>
              </a:rPr>
              <a:t>		FRED JENKS</a:t>
            </a:r>
          </a:p>
          <a:p>
            <a:pPr eaLnBrk="1" hangingPunct="1">
              <a:buFont typeface="Wingdings" pitchFamily="2" charset="2"/>
              <a:buNone/>
            </a:pPr>
            <a:r>
              <a:rPr lang="en-US" sz="2400" b="1" smtClean="0">
                <a:solidFill>
                  <a:schemeClr val="accent2"/>
                </a:solidFill>
                <a:latin typeface="Garamond" pitchFamily="18" charset="0"/>
              </a:rPr>
              <a:t>		PHIL CHEVETTE  </a:t>
            </a:r>
          </a:p>
          <a:p>
            <a:pPr eaLnBrk="1" hangingPunct="1">
              <a:buFont typeface="Wingdings" pitchFamily="2" charset="2"/>
              <a:buNone/>
            </a:pPr>
            <a:r>
              <a:rPr lang="en-US" sz="2400" b="1" smtClean="0">
                <a:solidFill>
                  <a:schemeClr val="accent2"/>
                </a:solidFill>
                <a:latin typeface="Garamond" pitchFamily="18" charset="0"/>
              </a:rPr>
              <a:t>		JAMES MURPHY known as JAMES DUVAL</a:t>
            </a:r>
          </a:p>
          <a:p>
            <a:pPr eaLnBrk="1" hangingPunct="1">
              <a:buFont typeface="Wingdings" pitchFamily="2" charset="2"/>
              <a:buNone/>
            </a:pPr>
            <a:r>
              <a:rPr lang="en-US" sz="2400" b="1" smtClean="0">
                <a:solidFill>
                  <a:schemeClr val="accent2"/>
                </a:solidFill>
                <a:latin typeface="Garamond" pitchFamily="18" charset="0"/>
              </a:rPr>
              <a:t>		THE BROTHERS PICARD FRENCH GYMNASTS</a:t>
            </a:r>
            <a:br>
              <a:rPr lang="en-US" sz="2400" b="1" smtClean="0">
                <a:solidFill>
                  <a:schemeClr val="accent2"/>
                </a:solidFill>
                <a:latin typeface="Garamond" pitchFamily="18" charset="0"/>
              </a:rPr>
            </a:br>
            <a:r>
              <a:rPr lang="en-US" sz="2400" b="1" smtClean="0">
                <a:solidFill>
                  <a:schemeClr val="accent2"/>
                </a:solidFill>
                <a:latin typeface="Garamond" pitchFamily="18" charset="0"/>
              </a:rPr>
              <a:t>	THE THOMAS FAMILY known as THE FLYING 		MELZORAS</a:t>
            </a:r>
            <a:br>
              <a:rPr lang="en-US" sz="2400" b="1" smtClean="0">
                <a:solidFill>
                  <a:schemeClr val="accent2"/>
                </a:solidFill>
                <a:latin typeface="Garamond" pitchFamily="18" charset="0"/>
              </a:rPr>
            </a:br>
            <a:r>
              <a:rPr lang="en-US" sz="2400" b="1" smtClean="0">
                <a:solidFill>
                  <a:schemeClr val="accent2"/>
                </a:solidFill>
                <a:latin typeface="Garamond" pitchFamily="18" charset="0"/>
              </a:rPr>
              <a:t>	GEORGE VOISE and sons HAROLD and JACK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800" smtClean="0"/>
              <a:t>Alex Picard, Ringling Brothers Circus, </a:t>
            </a:r>
            <a:br>
              <a:rPr lang="en-US" sz="3800" smtClean="0"/>
            </a:br>
            <a:r>
              <a:rPr lang="en-US" sz="3800" smtClean="0"/>
              <a:t>c. 1903</a:t>
            </a:r>
          </a:p>
        </p:txBody>
      </p:sp>
      <p:sp>
        <p:nvSpPr>
          <p:cNvPr id="62467" name="Rectangle 3"/>
          <p:cNvSpPr>
            <a:spLocks noGrp="1" noChangeArrowheads="1"/>
          </p:cNvSpPr>
          <p:nvPr>
            <p:ph type="body" idx="1"/>
          </p:nvPr>
        </p:nvSpPr>
        <p:spPr/>
        <p:txBody>
          <a:bodyPr/>
          <a:lstStyle/>
          <a:p>
            <a:pPr eaLnBrk="1" hangingPunct="1"/>
            <a:endParaRPr lang="en-US" smtClean="0"/>
          </a:p>
        </p:txBody>
      </p:sp>
      <p:pic>
        <p:nvPicPr>
          <p:cNvPr id="62468" name="Picture 4" descr="Circus trunk April 2008 008"/>
          <p:cNvPicPr>
            <a:picLocks noChangeAspect="1" noChangeArrowheads="1"/>
          </p:cNvPicPr>
          <p:nvPr/>
        </p:nvPicPr>
        <p:blipFill>
          <a:blip r:embed="rId3" cstate="print"/>
          <a:srcRect/>
          <a:stretch>
            <a:fillRect/>
          </a:stretch>
        </p:blipFill>
        <p:spPr bwMode="auto">
          <a:xfrm>
            <a:off x="990600" y="1447800"/>
            <a:ext cx="7824788" cy="5410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Overview- 5</a:t>
            </a:r>
          </a:p>
        </p:txBody>
      </p:sp>
      <p:sp>
        <p:nvSpPr>
          <p:cNvPr id="8195" name="Rectangle 3"/>
          <p:cNvSpPr>
            <a:spLocks noGrp="1" noChangeArrowheads="1"/>
          </p:cNvSpPr>
          <p:nvPr>
            <p:ph type="body" idx="1"/>
          </p:nvPr>
        </p:nvSpPr>
        <p:spPr/>
        <p:txBody>
          <a:bodyPr/>
          <a:lstStyle/>
          <a:p>
            <a:pPr eaLnBrk="1" hangingPunct="1">
              <a:buFont typeface="Wingdings" pitchFamily="2" charset="2"/>
              <a:buNone/>
            </a:pPr>
            <a:endParaRPr lang="en-US" smtClean="0"/>
          </a:p>
          <a:p>
            <a:pPr eaLnBrk="1" hangingPunct="1">
              <a:buFont typeface="Wingdings" pitchFamily="2" charset="2"/>
              <a:buNone/>
            </a:pPr>
            <a:r>
              <a:rPr lang="en-US" b="1" smtClean="0">
                <a:latin typeface="Garamond" pitchFamily="18" charset="0"/>
              </a:rPr>
              <a:t>LaChine/</a:t>
            </a:r>
          </a:p>
          <a:p>
            <a:pPr eaLnBrk="1" hangingPunct="1">
              <a:buFont typeface="Wingdings" pitchFamily="2" charset="2"/>
              <a:buNone/>
            </a:pPr>
            <a:r>
              <a:rPr lang="en-US" b="1" smtClean="0">
                <a:latin typeface="Garamond" pitchFamily="18" charset="0"/>
              </a:rPr>
              <a:t>Dorval	Jean-Gabriel Picard (c. 1669-1723)</a:t>
            </a:r>
          </a:p>
          <a:p>
            <a:pPr eaLnBrk="1" hangingPunct="1">
              <a:buFont typeface="Wingdings" pitchFamily="2" charset="2"/>
              <a:buNone/>
            </a:pPr>
            <a:r>
              <a:rPr lang="en-US" b="1" smtClean="0">
                <a:latin typeface="Garamond" pitchFamily="18" charset="0"/>
              </a:rPr>
              <a:t>			Antoine Picard (c. 1700-1777)</a:t>
            </a:r>
          </a:p>
          <a:p>
            <a:pPr eaLnBrk="1" hangingPunct="1">
              <a:buFont typeface="Wingdings" pitchFamily="2" charset="2"/>
              <a:buNone/>
            </a:pPr>
            <a:r>
              <a:rPr lang="en-US" b="1" smtClean="0">
                <a:latin typeface="Garamond" pitchFamily="18" charset="0"/>
              </a:rPr>
              <a:t>			Antoine Picard (c. 1735-c. 1795?)</a:t>
            </a:r>
          </a:p>
          <a:p>
            <a:pPr eaLnBrk="1" hangingPunct="1">
              <a:buFont typeface="Wingdings" pitchFamily="2" charset="2"/>
              <a:buNone/>
            </a:pPr>
            <a:r>
              <a:rPr lang="en-US" b="1" smtClean="0">
                <a:latin typeface="Garamond" pitchFamily="18" charset="0"/>
              </a:rPr>
              <a:t>			Paul Picard (c. 1770-1845?)</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800" b="1" smtClean="0"/>
              <a:t/>
            </a:r>
            <a:br>
              <a:rPr lang="en-US" sz="3800" b="1" smtClean="0"/>
            </a:br>
            <a:r>
              <a:rPr lang="en-US" sz="3200" b="1" smtClean="0">
                <a:solidFill>
                  <a:schemeClr val="accent2"/>
                </a:solidFill>
              </a:rPr>
              <a:t>Ringling Brothers Route Book, Centralia, Washington, Saturday, August 22</a:t>
            </a:r>
            <a:r>
              <a:rPr lang="en-US" sz="3200" smtClean="0">
                <a:solidFill>
                  <a:schemeClr val="accent2"/>
                </a:solidFill>
              </a:rPr>
              <a:t> </a:t>
            </a:r>
            <a:r>
              <a:rPr lang="en-US" sz="3200" b="1" smtClean="0">
                <a:solidFill>
                  <a:schemeClr val="accent2"/>
                </a:solidFill>
              </a:rPr>
              <a:t>1903</a:t>
            </a:r>
            <a:br>
              <a:rPr lang="en-US" sz="3200" b="1" smtClean="0">
                <a:solidFill>
                  <a:schemeClr val="accent2"/>
                </a:solidFill>
              </a:rPr>
            </a:br>
            <a:endParaRPr lang="en-US" sz="3200" b="1" smtClean="0">
              <a:solidFill>
                <a:schemeClr val="accent2"/>
              </a:solidFill>
            </a:endParaRPr>
          </a:p>
        </p:txBody>
      </p:sp>
      <p:sp>
        <p:nvSpPr>
          <p:cNvPr id="63491" name="Rectangle 3"/>
          <p:cNvSpPr>
            <a:spLocks noGrp="1" noChangeArrowheads="1"/>
          </p:cNvSpPr>
          <p:nvPr>
            <p:ph type="body" idx="1"/>
          </p:nvPr>
        </p:nvSpPr>
        <p:spPr/>
        <p:txBody>
          <a:bodyPr/>
          <a:lstStyle/>
          <a:p>
            <a:pPr eaLnBrk="1" hangingPunct="1"/>
            <a:endParaRPr lang="en-US" smtClean="0">
              <a:solidFill>
                <a:schemeClr val="accent2"/>
              </a:solidFill>
              <a:latin typeface="Garamond" pitchFamily="18" charset="0"/>
            </a:endParaRPr>
          </a:p>
          <a:p>
            <a:pPr eaLnBrk="1" hangingPunct="1">
              <a:buFont typeface="Wingdings" pitchFamily="2" charset="2"/>
              <a:buNone/>
            </a:pPr>
            <a:r>
              <a:rPr lang="en-US" smtClean="0">
                <a:solidFill>
                  <a:schemeClr val="accent2"/>
                </a:solidFill>
                <a:latin typeface="Garamond" pitchFamily="18" charset="0"/>
              </a:rPr>
              <a:t>   “Prince, the clown dog, dislocated his neck by running into Jack Rooney. He was attempting to reach his master and seize him by the seat of the trousers. With his neck out of gear the little animal tore around in a circle. Alex Picard caught him, gave his neck a twist, sent it into position again, and Prince, none the worse for his experience, darted into the ring and performed his part to perfection.”</a:t>
            </a:r>
            <a:r>
              <a:rPr lang="en-US" smtClean="0"/>
              <a:t> </a:t>
            </a:r>
          </a:p>
        </p:txBody>
      </p:sp>
      <p:sp>
        <p:nvSpPr>
          <p:cNvPr id="63492" name="Rectangle 4"/>
          <p:cNvSpPr>
            <a:spLocks noChangeArrowheads="1"/>
          </p:cNvSpPr>
          <p:nvPr/>
        </p:nvSpPr>
        <p:spPr bwMode="auto">
          <a:xfrm>
            <a:off x="2073275" y="3246438"/>
            <a:ext cx="247650" cy="366712"/>
          </a:xfrm>
          <a:prstGeom prst="rect">
            <a:avLst/>
          </a:prstGeom>
          <a:noFill/>
          <a:ln w="9525">
            <a:noFill/>
            <a:miter lim="800000"/>
            <a:headEnd/>
            <a:tailEnd/>
          </a:ln>
        </p:spPr>
        <p:txBody>
          <a:bodyPr wrap="none" anchor="ctr">
            <a:spAutoFit/>
          </a:bodyPr>
          <a:lstStyle/>
          <a:p>
            <a:r>
              <a:rPr lang="en-US"/>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228600"/>
            <a:ext cx="8077200" cy="1417638"/>
          </a:xfrm>
        </p:spPr>
        <p:txBody>
          <a:bodyPr/>
          <a:lstStyle/>
          <a:p>
            <a:pPr eaLnBrk="1" hangingPunct="1"/>
            <a:r>
              <a:rPr lang="en-US" smtClean="0"/>
              <a:t>Circus Trunk, Alex and Vincent Picard, built, c. 1896</a:t>
            </a:r>
          </a:p>
        </p:txBody>
      </p:sp>
      <p:sp>
        <p:nvSpPr>
          <p:cNvPr id="64515" name="Rectangle 3"/>
          <p:cNvSpPr>
            <a:spLocks noGrp="1" noChangeArrowheads="1"/>
          </p:cNvSpPr>
          <p:nvPr>
            <p:ph type="body" idx="1"/>
          </p:nvPr>
        </p:nvSpPr>
        <p:spPr/>
        <p:txBody>
          <a:bodyPr/>
          <a:lstStyle/>
          <a:p>
            <a:pPr eaLnBrk="1" hangingPunct="1"/>
            <a:endParaRPr lang="en-US" smtClean="0"/>
          </a:p>
        </p:txBody>
      </p:sp>
      <p:pic>
        <p:nvPicPr>
          <p:cNvPr id="64516" name="Picture 4" descr="Circus trunk April 2008 033"/>
          <p:cNvPicPr>
            <a:picLocks noChangeAspect="1" noChangeArrowheads="1"/>
          </p:cNvPicPr>
          <p:nvPr/>
        </p:nvPicPr>
        <p:blipFill>
          <a:blip r:embed="rId3" cstate="print"/>
          <a:srcRect/>
          <a:stretch>
            <a:fillRect/>
          </a:stretch>
        </p:blipFill>
        <p:spPr bwMode="auto">
          <a:xfrm>
            <a:off x="609600" y="1524000"/>
            <a:ext cx="8077200" cy="53340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2800" b="1" smtClean="0"/>
              <a:t>1911 University of Michigan Football Team- Quarterback Frank Picard, seated left side.</a:t>
            </a:r>
            <a:r>
              <a:rPr lang="en-US" sz="3800" smtClean="0"/>
              <a:t> </a:t>
            </a:r>
          </a:p>
        </p:txBody>
      </p:sp>
      <p:pic>
        <p:nvPicPr>
          <p:cNvPr id="65539" name="Picture 3"/>
          <p:cNvPicPr>
            <a:picLocks noChangeAspect="1" noChangeArrowheads="1"/>
          </p:cNvPicPr>
          <p:nvPr>
            <p:ph type="body" idx="1"/>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eaLnBrk="1" hangingPunct="1"/>
            <a:r>
              <a:rPr lang="en-US" sz="3800" b="1" smtClean="0"/>
              <a:t>Chapter Six</a:t>
            </a:r>
            <a:br>
              <a:rPr lang="en-US" sz="3800" b="1" smtClean="0"/>
            </a:br>
            <a:r>
              <a:rPr lang="en-US" sz="3800" b="1" smtClean="0"/>
              <a:t>The Law</a:t>
            </a:r>
          </a:p>
        </p:txBody>
      </p:sp>
      <p:sp>
        <p:nvSpPr>
          <p:cNvPr id="66563" name="Rectangle 3"/>
          <p:cNvSpPr>
            <a:spLocks noGrp="1" noChangeArrowheads="1"/>
          </p:cNvSpPr>
          <p:nvPr>
            <p:ph type="body" idx="1"/>
          </p:nvPr>
        </p:nvSpPr>
        <p:spPr/>
        <p:txBody>
          <a:bodyPr/>
          <a:lstStyle/>
          <a:p>
            <a:pPr algn="just" eaLnBrk="1" hangingPunct="1">
              <a:buFont typeface="Wingdings" pitchFamily="2" charset="2"/>
              <a:buNone/>
            </a:pPr>
            <a:r>
              <a:rPr lang="en-US" b="1" smtClean="0">
                <a:solidFill>
                  <a:srgbClr val="FF3300"/>
                </a:solidFill>
              </a:rPr>
              <a:t>	</a:t>
            </a:r>
          </a:p>
          <a:p>
            <a:pPr algn="just" eaLnBrk="1" hangingPunct="1">
              <a:buFont typeface="Wingdings" pitchFamily="2" charset="2"/>
              <a:buNone/>
            </a:pPr>
            <a:r>
              <a:rPr lang="en-US" b="1" smtClean="0">
                <a:solidFill>
                  <a:srgbClr val="FF3300"/>
                </a:solidFill>
              </a:rPr>
              <a:t>	Frank (like his father) read law, became a political activist and a federal judge. Joe, the youngest brother, was long time Postmaster of Jackson Michigan, nominated by President Franklin D. Roosevelt, at the recommendation of his elder brother Frank.</a:t>
            </a:r>
            <a:r>
              <a:rPr lang="en-US" smtClean="0"/>
              <a:t> </a:t>
            </a:r>
            <a:endParaRPr lang="en-US" b="1" smtClean="0">
              <a:solidFill>
                <a:srgbClr val="FF3300"/>
              </a:solidFill>
            </a:endParaRPr>
          </a:p>
          <a:p>
            <a:pPr eaLnBrk="1" hangingPunct="1"/>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eaLnBrk="1" hangingPunct="1"/>
            <a:r>
              <a:rPr lang="en-US" sz="2400" b="1" smtClean="0"/>
              <a:t>Delegates to Michigan Convention to Ratify 21st Amendment</a:t>
            </a:r>
            <a:br>
              <a:rPr lang="en-US" sz="2400" b="1" smtClean="0"/>
            </a:br>
            <a:r>
              <a:rPr lang="en-US" sz="2400" b="1" smtClean="0"/>
              <a:t>Election held April 3, 1933</a:t>
            </a:r>
            <a:br>
              <a:rPr lang="en-US" sz="2400" b="1" smtClean="0"/>
            </a:br>
            <a:r>
              <a:rPr lang="en-US" sz="2400" b="1" smtClean="0"/>
              <a:t>Convention held April 10, 1933</a:t>
            </a:r>
          </a:p>
        </p:txBody>
      </p:sp>
      <p:sp>
        <p:nvSpPr>
          <p:cNvPr id="67587" name="Rectangle 3"/>
          <p:cNvSpPr>
            <a:spLocks noGrp="1" noChangeArrowheads="1"/>
          </p:cNvSpPr>
          <p:nvPr>
            <p:ph type="body" idx="1"/>
          </p:nvPr>
        </p:nvSpPr>
        <p:spPr/>
        <p:txBody>
          <a:bodyPr/>
          <a:lstStyle/>
          <a:p>
            <a:pPr algn="ctr" eaLnBrk="1" hangingPunct="1"/>
            <a:r>
              <a:rPr lang="en-US" smtClean="0">
                <a:solidFill>
                  <a:schemeClr val="accent2"/>
                </a:solidFill>
                <a:latin typeface="Garamond" pitchFamily="18" charset="0"/>
              </a:rPr>
              <a:t>Saginaw County 1st District</a:t>
            </a:r>
          </a:p>
          <a:p>
            <a:pPr eaLnBrk="1" hangingPunct="1">
              <a:buFont typeface="Wingdings" pitchFamily="2" charset="2"/>
              <a:buNone/>
            </a:pPr>
            <a:endParaRPr lang="en-US" smtClean="0">
              <a:solidFill>
                <a:schemeClr val="accent2"/>
              </a:solidFill>
              <a:latin typeface="Garamond" pitchFamily="18" charset="0"/>
            </a:endParaRPr>
          </a:p>
          <a:p>
            <a:pPr eaLnBrk="1" hangingPunct="1"/>
            <a:r>
              <a:rPr lang="en-US" smtClean="0">
                <a:solidFill>
                  <a:schemeClr val="accent2"/>
                </a:solidFill>
                <a:latin typeface="Garamond" pitchFamily="18" charset="0"/>
              </a:rPr>
              <a:t>Albert S. Harvey (wet)</a:t>
            </a:r>
            <a:br>
              <a:rPr lang="en-US" smtClean="0">
                <a:solidFill>
                  <a:schemeClr val="accent2"/>
                </a:solidFill>
                <a:latin typeface="Garamond" pitchFamily="18" charset="0"/>
              </a:rPr>
            </a:br>
            <a:r>
              <a:rPr lang="en-US" smtClean="0">
                <a:solidFill>
                  <a:schemeClr val="accent2"/>
                </a:solidFill>
                <a:latin typeface="Garamond" pitchFamily="18" charset="0"/>
              </a:rPr>
              <a:t>Frank A. Picard (wet)</a:t>
            </a:r>
          </a:p>
          <a:p>
            <a:pPr eaLnBrk="1" hangingPunct="1"/>
            <a:endParaRPr lang="en-US" smtClean="0">
              <a:solidFill>
                <a:schemeClr val="accent2"/>
              </a:solidFill>
              <a:latin typeface="Garamond" pitchFamily="18" charset="0"/>
            </a:endParaRPr>
          </a:p>
          <a:p>
            <a:pPr eaLnBrk="1" hangingPunct="1"/>
            <a:r>
              <a:rPr lang="en-US" smtClean="0">
                <a:solidFill>
                  <a:schemeClr val="accent2"/>
                </a:solidFill>
                <a:latin typeface="Garamond" pitchFamily="18" charset="0"/>
              </a:rPr>
              <a:t>Fred M. Bullock (dry)</a:t>
            </a:r>
            <a:br>
              <a:rPr lang="en-US" smtClean="0">
                <a:solidFill>
                  <a:schemeClr val="accent2"/>
                </a:solidFill>
                <a:latin typeface="Garamond" pitchFamily="18" charset="0"/>
              </a:rPr>
            </a:br>
            <a:r>
              <a:rPr lang="en-US" smtClean="0">
                <a:solidFill>
                  <a:schemeClr val="accent2"/>
                </a:solidFill>
                <a:latin typeface="Garamond" pitchFamily="18" charset="0"/>
              </a:rPr>
              <a:t>William R. Longstreet (dry)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3800" smtClean="0"/>
              <a:t>Frank A. Picard, 1934 Senate Campaign Picture</a:t>
            </a:r>
          </a:p>
        </p:txBody>
      </p:sp>
      <p:pic>
        <p:nvPicPr>
          <p:cNvPr id="68611" name="Picture 4"/>
          <p:cNvPicPr>
            <a:picLocks noChangeAspect="1" noChangeArrowheads="1"/>
          </p:cNvPicPr>
          <p:nvPr>
            <p:ph type="body" idx="1"/>
          </p:nvPr>
        </p:nvPicPr>
        <p:blipFill>
          <a:blip r:embed="rId3" cstate="print"/>
          <a:srcRect/>
          <a:stretch>
            <a:fillRect/>
          </a:stretch>
        </p:blipFill>
        <p:spPr>
          <a:xfrm>
            <a:off x="2947988" y="1600200"/>
            <a:ext cx="3246437" cy="4530725"/>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3800" b="1" smtClean="0"/>
              <a:t>Frank Albert Picard </a:t>
            </a:r>
            <a:br>
              <a:rPr lang="en-US" sz="3800" b="1" smtClean="0"/>
            </a:br>
            <a:r>
              <a:rPr lang="en-US" sz="3800" b="1" smtClean="0"/>
              <a:t>(1889-1963)</a:t>
            </a:r>
          </a:p>
        </p:txBody>
      </p:sp>
      <p:sp>
        <p:nvSpPr>
          <p:cNvPr id="69635" name="Rectangle 3"/>
          <p:cNvSpPr>
            <a:spLocks noGrp="1" noChangeArrowheads="1"/>
          </p:cNvSpPr>
          <p:nvPr>
            <p:ph type="body" idx="1"/>
          </p:nvPr>
        </p:nvSpPr>
        <p:spPr/>
        <p:txBody>
          <a:bodyPr/>
          <a:lstStyle/>
          <a:p>
            <a:pPr eaLnBrk="1" hangingPunct="1">
              <a:lnSpc>
                <a:spcPct val="80000"/>
              </a:lnSpc>
            </a:pPr>
            <a:endParaRPr lang="en-US" sz="2600" b="1" smtClean="0"/>
          </a:p>
          <a:p>
            <a:pPr eaLnBrk="1" hangingPunct="1">
              <a:lnSpc>
                <a:spcPct val="80000"/>
              </a:lnSpc>
              <a:buFont typeface="Wingdings" pitchFamily="2" charset="2"/>
              <a:buNone/>
            </a:pPr>
            <a:r>
              <a:rPr lang="en-US" sz="2600" b="1" smtClean="0"/>
              <a:t/>
            </a:r>
            <a:br>
              <a:rPr lang="en-US" sz="2600" b="1" smtClean="0"/>
            </a:br>
            <a:r>
              <a:rPr lang="en-US" sz="2600" b="1" smtClean="0"/>
              <a:t>Eastern District of Michigan </a:t>
            </a:r>
            <a:br>
              <a:rPr lang="en-US" sz="2600" b="1" smtClean="0"/>
            </a:br>
            <a:r>
              <a:rPr lang="en-US" sz="2600" b="1" smtClean="0"/>
              <a:t>(1939-1963)</a:t>
            </a:r>
          </a:p>
          <a:p>
            <a:pPr eaLnBrk="1" hangingPunct="1">
              <a:lnSpc>
                <a:spcPct val="80000"/>
              </a:lnSpc>
              <a:buFont typeface="Wingdings" pitchFamily="2" charset="2"/>
              <a:buNone/>
            </a:pPr>
            <a:endParaRPr lang="en-US" sz="2600" b="1" smtClean="0"/>
          </a:p>
          <a:p>
            <a:pPr eaLnBrk="1" hangingPunct="1">
              <a:lnSpc>
                <a:spcPct val="80000"/>
              </a:lnSpc>
              <a:buFont typeface="Wingdings" pitchFamily="2" charset="2"/>
              <a:buNone/>
            </a:pPr>
            <a:r>
              <a:rPr lang="en-US" sz="2600" b="1" smtClean="0"/>
              <a:t>	Nominated:</a:t>
            </a:r>
            <a:r>
              <a:rPr lang="en-US" sz="2600" smtClean="0"/>
              <a:t> February 9, 1939 </a:t>
            </a:r>
            <a:br>
              <a:rPr lang="en-US" sz="2600" smtClean="0"/>
            </a:br>
            <a:r>
              <a:rPr lang="en-US" sz="2600" b="1" smtClean="0"/>
              <a:t>Confirmed:</a:t>
            </a:r>
            <a:r>
              <a:rPr lang="en-US" sz="2600" smtClean="0"/>
              <a:t> February 16, 1939 </a:t>
            </a:r>
            <a:br>
              <a:rPr lang="en-US" sz="2600" smtClean="0"/>
            </a:br>
            <a:r>
              <a:rPr lang="en-US" sz="2600" b="1" smtClean="0"/>
              <a:t>Appointed:</a:t>
            </a:r>
            <a:r>
              <a:rPr lang="en-US" sz="2600" smtClean="0"/>
              <a:t> February 23, 1939 </a:t>
            </a:r>
            <a:br>
              <a:rPr lang="en-US" sz="2600" smtClean="0"/>
            </a:br>
            <a:r>
              <a:rPr lang="en-US" sz="2600" b="1" smtClean="0"/>
              <a:t>Entered on Duty:</a:t>
            </a:r>
            <a:r>
              <a:rPr lang="en-US" sz="2600" smtClean="0"/>
              <a:t> March 30, 1939 </a:t>
            </a:r>
            <a:br>
              <a:rPr lang="en-US" sz="2600" smtClean="0"/>
            </a:br>
            <a:r>
              <a:rPr lang="en-US" sz="2600" b="1" smtClean="0"/>
              <a:t>Chief Judge:</a:t>
            </a:r>
            <a:r>
              <a:rPr lang="en-US" sz="2600" smtClean="0"/>
              <a:t> August 6, 1959-October 18, 1959 </a:t>
            </a:r>
            <a:br>
              <a:rPr lang="en-US" sz="2600" smtClean="0"/>
            </a:br>
            <a:r>
              <a:rPr lang="en-US" sz="2600" b="1" smtClean="0"/>
              <a:t>Senior Status:</a:t>
            </a:r>
            <a:r>
              <a:rPr lang="en-US" sz="2600" smtClean="0"/>
              <a:t> March 31, 1961 </a:t>
            </a:r>
            <a:br>
              <a:rPr lang="en-US" sz="2600" smtClean="0"/>
            </a:br>
            <a:r>
              <a:rPr lang="en-US" sz="2600" b="1" smtClean="0"/>
              <a:t>Died:</a:t>
            </a:r>
            <a:r>
              <a:rPr lang="en-US" sz="2600" smtClean="0"/>
              <a:t> February 28, 1963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3800" b="1" smtClean="0"/>
              <a:t>Source of Information on Frank Picard</a:t>
            </a:r>
          </a:p>
        </p:txBody>
      </p:sp>
      <p:sp>
        <p:nvSpPr>
          <p:cNvPr id="70659" name="Rectangle 3"/>
          <p:cNvSpPr>
            <a:spLocks noGrp="1" noChangeArrowheads="1"/>
          </p:cNvSpPr>
          <p:nvPr>
            <p:ph type="body" idx="1"/>
          </p:nvPr>
        </p:nvSpPr>
        <p:spPr/>
        <p:txBody>
          <a:bodyPr/>
          <a:lstStyle/>
          <a:p>
            <a:pPr eaLnBrk="1" hangingPunct="1"/>
            <a:endParaRPr lang="en-US" smtClean="0"/>
          </a:p>
          <a:p>
            <a:pPr eaLnBrk="1" hangingPunct="1"/>
            <a:r>
              <a:rPr lang="en-US" smtClean="0"/>
              <a:t>The following material is taken from John H. Dise, Jr., “Frank A. Picard, An Introduction,” </a:t>
            </a:r>
            <a:r>
              <a:rPr lang="en-US" u="sng" smtClean="0"/>
              <a:t>The Court Legacy</a:t>
            </a:r>
            <a:r>
              <a:rPr lang="en-US" smtClean="0"/>
              <a:t>, vol. XIII, no. 2 (Detroit: Historical Society of the United States District Court for the Eastern District of Michigan, September 2005), pp. 1-12.</a:t>
            </a:r>
          </a:p>
          <a:p>
            <a:pPr eaLnBrk="1" hangingPunct="1"/>
            <a:endParaRPr lang="en-US" smtClean="0"/>
          </a:p>
          <a:p>
            <a:pPr eaLnBrk="1" hangingPunct="1"/>
            <a:r>
              <a:rPr lang="en-US" smtClean="0"/>
              <a:t>Pictures taken from the above.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2400" b="1" smtClean="0"/>
              <a:t>Left to right: Lloyd W. Bartlett, Archie Katcher, Walter I. McKenzie, Frank H. Boos, State Bar President, Chief Justice Edward M. Sharpe, Judge Frank A. Picard, and B. J. Tally, March, 1949.</a:t>
            </a:r>
          </a:p>
        </p:txBody>
      </p:sp>
      <p:pic>
        <p:nvPicPr>
          <p:cNvPr id="71683" name="Picture 4"/>
          <p:cNvPicPr>
            <a:picLocks noChangeAspect="1" noChangeArrowheads="1"/>
          </p:cNvPicPr>
          <p:nvPr>
            <p:ph type="body" idx="1"/>
          </p:nvPr>
        </p:nvPicPr>
        <p:blipFill>
          <a:blip r:embed="rId3" cstate="print"/>
          <a:srcRect/>
          <a:stretch>
            <a:fillRect/>
          </a:stretch>
        </p:blipFill>
        <p:spPr>
          <a:xfrm>
            <a:off x="457200" y="2032000"/>
            <a:ext cx="8229600" cy="3665538"/>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800" b="1" smtClean="0"/>
              <a:t>Frank Albert Picard </a:t>
            </a:r>
            <a:br>
              <a:rPr lang="en-US" sz="3800" b="1" smtClean="0"/>
            </a:br>
            <a:r>
              <a:rPr lang="en-US" sz="3800" b="1" smtClean="0"/>
              <a:t>(1889-1963)</a:t>
            </a:r>
            <a:br>
              <a:rPr lang="en-US" sz="3800" b="1" smtClean="0"/>
            </a:br>
            <a:endParaRPr lang="en-US" sz="3800" b="1" smtClean="0"/>
          </a:p>
        </p:txBody>
      </p:sp>
      <p:sp>
        <p:nvSpPr>
          <p:cNvPr id="72707" name="Rectangle 3"/>
          <p:cNvSpPr>
            <a:spLocks noGrp="1" noChangeArrowheads="1"/>
          </p:cNvSpPr>
          <p:nvPr>
            <p:ph type="body" idx="1"/>
          </p:nvPr>
        </p:nvSpPr>
        <p:spPr/>
        <p:txBody>
          <a:bodyPr/>
          <a:lstStyle/>
          <a:p>
            <a:pPr eaLnBrk="1" hangingPunct="1">
              <a:lnSpc>
                <a:spcPct val="80000"/>
              </a:lnSpc>
            </a:pPr>
            <a:endParaRPr lang="en-US" sz="1700" b="1" smtClean="0"/>
          </a:p>
          <a:p>
            <a:pPr algn="just" eaLnBrk="1" hangingPunct="1">
              <a:lnSpc>
                <a:spcPct val="80000"/>
              </a:lnSpc>
              <a:buFont typeface="Wingdings" pitchFamily="2" charset="2"/>
              <a:buNone/>
            </a:pPr>
            <a:r>
              <a:rPr lang="en-US" sz="1700" b="1" smtClean="0"/>
              <a:t>	On October 19, 1889, Frank Albert Picard was born in Saginaw, Michigan, to Alfred and Zepherine (Lagault) Picard. At an early age he had hopes of becoming an aerial acrobat and joining his brothers who were known to circus audiences as the "Flying Picards." His father, a hotelkeeper having twelve children to support, quickly put an end to his circus dreams. Frank A. Picard attended Saginaw High School where he was a member of the student council and captain of the football team. After graduating from high school he worked as a journalist on the </a:t>
            </a:r>
            <a:r>
              <a:rPr lang="en-US" sz="1700" b="1" i="1" smtClean="0"/>
              <a:t>Saginaw Dailey News</a:t>
            </a:r>
            <a:r>
              <a:rPr lang="en-US" sz="1700" b="1" smtClean="0"/>
              <a:t>, the </a:t>
            </a:r>
            <a:r>
              <a:rPr lang="en-US" sz="1700" b="1" i="1" smtClean="0"/>
              <a:t>Courier Herald</a:t>
            </a:r>
            <a:r>
              <a:rPr lang="en-US" sz="1700" b="1" smtClean="0"/>
              <a:t> and was managing editor of the Saginaw </a:t>
            </a:r>
            <a:r>
              <a:rPr lang="en-US" sz="1700" b="1" i="1" smtClean="0"/>
              <a:t>Exponent</a:t>
            </a:r>
            <a:r>
              <a:rPr lang="en-US" sz="1700" b="1" smtClean="0"/>
              <a:t>.</a:t>
            </a:r>
            <a:r>
              <a:rPr lang="en-US" sz="1700" b="1" smtClean="0">
                <a:hlinkClick r:id="rId3"/>
              </a:rPr>
              <a:t>1</a:t>
            </a:r>
            <a:r>
              <a:rPr lang="en-US" sz="1700" b="1" smtClean="0"/>
              <a:t> Picard studied law at the University of Michigan where he received his LL. B. degree in 1912. He was admitted to the bar in the same year. He was assistant prosecutor for Saginaw County thereafter for one year and engaged in private practice for the next four years.In May, 1917, Picard left his law practice and entered the United States Army. He held the rank of captain and saw action in France. After the war Picard returned home and resumed private law practice. In 1920 he ran for the lieutenant governorship of Michigan but was defeated. He also served as the first chairman of the Liquor Control Commission from 1932 until 1934.</a:t>
            </a:r>
            <a:r>
              <a:rPr lang="en-US" sz="170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Overview- 6</a:t>
            </a:r>
          </a:p>
        </p:txBody>
      </p:sp>
      <p:sp>
        <p:nvSpPr>
          <p:cNvPr id="9219" name="Rectangle 3"/>
          <p:cNvSpPr>
            <a:spLocks noGrp="1" noChangeArrowheads="1"/>
          </p:cNvSpPr>
          <p:nvPr>
            <p:ph type="body" idx="1"/>
          </p:nvPr>
        </p:nvSpPr>
        <p:spPr/>
        <p:txBody>
          <a:bodyPr/>
          <a:lstStyle/>
          <a:p>
            <a:pPr eaLnBrk="1" hangingPunct="1">
              <a:buFont typeface="Wingdings" pitchFamily="2" charset="2"/>
              <a:buNone/>
            </a:pPr>
            <a:endParaRPr lang="en-US" smtClean="0"/>
          </a:p>
          <a:p>
            <a:pPr eaLnBrk="1" hangingPunct="1">
              <a:buFont typeface="Wingdings" pitchFamily="2" charset="2"/>
              <a:buNone/>
            </a:pPr>
            <a:r>
              <a:rPr lang="en-US" b="1" smtClean="0">
                <a:latin typeface="Garamond" pitchFamily="18" charset="0"/>
              </a:rPr>
              <a:t>Chateauguay- </a:t>
            </a:r>
          </a:p>
          <a:p>
            <a:pPr eaLnBrk="1" hangingPunct="1">
              <a:buFont typeface="Wingdings" pitchFamily="2" charset="2"/>
              <a:buNone/>
            </a:pPr>
            <a:r>
              <a:rPr lang="en-US" b="1" smtClean="0">
                <a:latin typeface="Garamond" pitchFamily="18" charset="0"/>
              </a:rPr>
              <a:t>St Louis de Gonzague/</a:t>
            </a:r>
          </a:p>
          <a:p>
            <a:pPr eaLnBrk="1" hangingPunct="1">
              <a:buFont typeface="Wingdings" pitchFamily="2" charset="2"/>
              <a:buNone/>
            </a:pPr>
            <a:r>
              <a:rPr lang="en-US" b="1" smtClean="0">
                <a:latin typeface="Garamond" pitchFamily="18" charset="0"/>
              </a:rPr>
              <a:t>Beauharnois 		Isaac Picard (1817-1881)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2400" b="1" smtClean="0"/>
              <a:t>Judge Picard as a new Federal Judge and his family.Standing (left to right) are Frank A. Picard II, Ruth Mary, Patricia Eve and John Alfred. Seated is his wife Ruth. February, 1939.</a:t>
            </a:r>
          </a:p>
        </p:txBody>
      </p:sp>
      <p:pic>
        <p:nvPicPr>
          <p:cNvPr id="73731" name="Picture 4"/>
          <p:cNvPicPr>
            <a:picLocks noChangeAspect="1" noChangeArrowheads="1"/>
          </p:cNvPicPr>
          <p:nvPr>
            <p:ph type="body" idx="1"/>
          </p:nvPr>
        </p:nvPicPr>
        <p:blipFill>
          <a:blip r:embed="rId3" cstate="print"/>
          <a:srcRect/>
          <a:stretch>
            <a:fillRect/>
          </a:stretch>
        </p:blipFill>
        <p:spPr>
          <a:xfrm>
            <a:off x="1246188" y="1600200"/>
            <a:ext cx="6650037" cy="4530725"/>
          </a:xfr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Frank A. Picard</a:t>
            </a:r>
          </a:p>
        </p:txBody>
      </p:sp>
      <p:sp>
        <p:nvSpPr>
          <p:cNvPr id="74755" name="Rectangle 3"/>
          <p:cNvSpPr>
            <a:spLocks noGrp="1" noChangeArrowheads="1"/>
          </p:cNvSpPr>
          <p:nvPr>
            <p:ph type="body" idx="1"/>
          </p:nvPr>
        </p:nvSpPr>
        <p:spPr/>
        <p:txBody>
          <a:bodyPr/>
          <a:lstStyle/>
          <a:p>
            <a:pPr algn="just" eaLnBrk="1" hangingPunct="1">
              <a:lnSpc>
                <a:spcPct val="80000"/>
              </a:lnSpc>
            </a:pPr>
            <a:r>
              <a:rPr lang="en-US" sz="1900" b="1" smtClean="0"/>
              <a:t>In 1934 he was the Democratic nominee for the United States Senate but lost to the incumbent, Arthur H. Vandenberg, by a slim margin. In 1936 he was elected as a delegate from the Eighth Congressional District to the Democratic National Convention in Philadelphia. President </a:t>
            </a:r>
            <a:r>
              <a:rPr lang="en-US" sz="1900" b="1" smtClean="0">
                <a:hlinkClick r:id="rId3"/>
              </a:rPr>
              <a:t>Franklin D. Roosevelt</a:t>
            </a:r>
            <a:r>
              <a:rPr lang="en-US" sz="1900" b="1" smtClean="0"/>
              <a:t> appointed Picard to the bench of the United States District Court for the Eastern District of Michigan on April 3, 1939. He became Chief Judge on August 6, 1959. His most famous decision involved the workers at the Mount Clemens Pottery Company, the "portal-to-portal overtime case", dealing with pay for the time workers spent in preparing for work and also for cleanup time. Judge Picard was a member of the Knights of Columbus, Kiwanis International, National Conference of Christians and Jews, and was the first chairman of the Michigan Chapter of the Christian-American Palestine Committee, which helped promote the establishment of the State of Israel. On June 8, 1921, Picard married Ruth Caroline Doersan of Saginaw, Michigan, and they had four children, two boys and two girls. He died in Saginaw, Michigan on February 28, 1963 and was interred at the Oakwood Mausoleum.</a:t>
            </a:r>
            <a:r>
              <a:rPr lang="en-US" sz="1900" smtClean="0"/>
              <a:t> </a:t>
            </a:r>
          </a:p>
          <a:p>
            <a:pPr eaLnBrk="1" hangingPunct="1">
              <a:lnSpc>
                <a:spcPct val="80000"/>
              </a:lnSpc>
            </a:pPr>
            <a:endParaRPr lang="en-US" sz="19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3800" smtClean="0"/>
              <a:t/>
            </a:r>
            <a:br>
              <a:rPr lang="en-US" sz="3800" smtClean="0"/>
            </a:br>
            <a:r>
              <a:rPr lang="en-US" sz="3800" smtClean="0"/>
              <a:t>Portal to Portal</a:t>
            </a:r>
          </a:p>
        </p:txBody>
      </p:sp>
      <p:sp>
        <p:nvSpPr>
          <p:cNvPr id="7577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1900" smtClean="0">
                <a:solidFill>
                  <a:schemeClr val="accent2"/>
                </a:solidFill>
                <a:latin typeface="Garamond" pitchFamily="18" charset="0"/>
              </a:rPr>
              <a:t>	</a:t>
            </a:r>
          </a:p>
          <a:p>
            <a:pPr eaLnBrk="1" hangingPunct="1">
              <a:lnSpc>
                <a:spcPct val="90000"/>
              </a:lnSpc>
              <a:buFont typeface="Wingdings" pitchFamily="2" charset="2"/>
              <a:buNone/>
            </a:pPr>
            <a:r>
              <a:rPr lang="en-US" sz="1900" smtClean="0">
                <a:solidFill>
                  <a:schemeClr val="accent2"/>
                </a:solidFill>
                <a:latin typeface="Garamond" pitchFamily="18" charset="0"/>
              </a:rPr>
              <a:t>	“The law is a ass, a idiot.”</a:t>
            </a:r>
          </a:p>
          <a:p>
            <a:pPr eaLnBrk="1" hangingPunct="1">
              <a:lnSpc>
                <a:spcPct val="90000"/>
              </a:lnSpc>
              <a:buFont typeface="Wingdings" pitchFamily="2" charset="2"/>
              <a:buNone/>
            </a:pPr>
            <a:r>
              <a:rPr lang="en-US" sz="1900" smtClean="0">
                <a:solidFill>
                  <a:schemeClr val="accent2"/>
                </a:solidFill>
                <a:latin typeface="Garamond" pitchFamily="18" charset="0"/>
              </a:rPr>
              <a:t>			Mr. Bumble in </a:t>
            </a:r>
            <a:r>
              <a:rPr lang="en-US" sz="1900" u="sng" smtClean="0">
                <a:solidFill>
                  <a:schemeClr val="accent2"/>
                </a:solidFill>
                <a:latin typeface="Garamond" pitchFamily="18" charset="0"/>
              </a:rPr>
              <a:t>Oliver Twist</a:t>
            </a:r>
          </a:p>
          <a:p>
            <a:pPr eaLnBrk="1" hangingPunct="1">
              <a:lnSpc>
                <a:spcPct val="90000"/>
              </a:lnSpc>
              <a:buFont typeface="Wingdings" pitchFamily="2" charset="2"/>
              <a:buNone/>
            </a:pPr>
            <a:endParaRPr lang="en-US" sz="1900" smtClean="0">
              <a:solidFill>
                <a:schemeClr val="accent2"/>
              </a:solidFill>
              <a:latin typeface="Garamond" pitchFamily="18" charset="0"/>
            </a:endParaRPr>
          </a:p>
          <a:p>
            <a:pPr algn="just" eaLnBrk="1" hangingPunct="1">
              <a:lnSpc>
                <a:spcPct val="90000"/>
              </a:lnSpc>
              <a:buFont typeface="Wingdings" pitchFamily="2" charset="2"/>
              <a:buNone/>
            </a:pPr>
            <a:r>
              <a:rPr lang="en-US" sz="1900" smtClean="0">
                <a:solidFill>
                  <a:schemeClr val="accent2"/>
                </a:solidFill>
                <a:latin typeface="Garamond" pitchFamily="18" charset="0"/>
              </a:rPr>
              <a:t>	“In Detroit last week, Federal Judge Frank A. Picard did his best to make the law look less like "a ass." He threw clear out of court the famed Mt. Clemens Pottery Co. case for portal-to-portal pay. If the Supreme Court—to which the case is quickly headed—should sustain him, there would be lifted from industry the threat of $5 billion in back-pay claims filed by scores of unions. If it should reverse him, the law would look more like "a ass" than ever.”</a:t>
            </a:r>
          </a:p>
          <a:p>
            <a:pPr eaLnBrk="1" hangingPunct="1">
              <a:lnSpc>
                <a:spcPct val="90000"/>
              </a:lnSpc>
              <a:buFont typeface="Wingdings" pitchFamily="2" charset="2"/>
              <a:buNone/>
            </a:pPr>
            <a:endParaRPr lang="en-US" sz="1900" smtClean="0">
              <a:solidFill>
                <a:schemeClr val="accent2"/>
              </a:solidFill>
              <a:latin typeface="Garamond" pitchFamily="18" charset="0"/>
            </a:endParaRPr>
          </a:p>
          <a:p>
            <a:pPr eaLnBrk="1" hangingPunct="1">
              <a:lnSpc>
                <a:spcPct val="90000"/>
              </a:lnSpc>
              <a:buFont typeface="Wingdings" pitchFamily="2" charset="2"/>
              <a:buNone/>
            </a:pPr>
            <a:r>
              <a:rPr lang="en-US" sz="1900" smtClean="0">
                <a:solidFill>
                  <a:schemeClr val="accent2"/>
                </a:solidFill>
                <a:latin typeface="Garamond" pitchFamily="18" charset="0"/>
              </a:rPr>
              <a:t>	Time Magazine, Monday, Feb. 17, 1947</a:t>
            </a:r>
            <a:r>
              <a:rPr lang="en-US" sz="2100" smtClean="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Joseph Picard and Marie Picard, 1965</a:t>
            </a:r>
          </a:p>
        </p:txBody>
      </p:sp>
      <p:sp>
        <p:nvSpPr>
          <p:cNvPr id="76803" name="Rectangle 3"/>
          <p:cNvSpPr>
            <a:spLocks noGrp="1" noChangeArrowheads="1"/>
          </p:cNvSpPr>
          <p:nvPr>
            <p:ph type="body" idx="1"/>
          </p:nvPr>
        </p:nvSpPr>
        <p:spPr/>
        <p:txBody>
          <a:bodyPr/>
          <a:lstStyle/>
          <a:p>
            <a:pPr eaLnBrk="1" hangingPunct="1"/>
            <a:endParaRPr lang="en-US" smtClean="0"/>
          </a:p>
        </p:txBody>
      </p:sp>
      <p:pic>
        <p:nvPicPr>
          <p:cNvPr id="76804" name="Picture 4" descr="Joe and Grandma Picard in Arnold's Living Room"/>
          <p:cNvPicPr>
            <a:picLocks noChangeAspect="1" noChangeArrowheads="1"/>
          </p:cNvPicPr>
          <p:nvPr/>
        </p:nvPicPr>
        <p:blipFill>
          <a:blip r:embed="rId3" cstate="print"/>
          <a:srcRect/>
          <a:stretch>
            <a:fillRect/>
          </a:stretch>
        </p:blipFill>
        <p:spPr bwMode="auto">
          <a:xfrm>
            <a:off x="609600" y="1600200"/>
            <a:ext cx="7391400"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3800" smtClean="0"/>
              <a:t>Helen Picard Kretschmer, Northwood University National Women’s Board </a:t>
            </a:r>
          </a:p>
        </p:txBody>
      </p:sp>
      <p:pic>
        <p:nvPicPr>
          <p:cNvPr id="77827" name="Picture 4" descr="Helen Picard Kretschmer"/>
          <p:cNvPicPr preferRelativeResize="0">
            <a:picLocks noChangeArrowheads="1"/>
          </p:cNvPicPr>
          <p:nvPr/>
        </p:nvPicPr>
        <p:blipFill>
          <a:blip r:embed="rId3" cstate="print"/>
          <a:srcRect/>
          <a:stretch>
            <a:fillRect/>
          </a:stretch>
        </p:blipFill>
        <p:spPr bwMode="auto">
          <a:xfrm>
            <a:off x="2819400" y="2133600"/>
            <a:ext cx="2438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Overview- 7</a:t>
            </a:r>
          </a:p>
        </p:txBody>
      </p:sp>
      <p:sp>
        <p:nvSpPr>
          <p:cNvPr id="10243" name="Rectangle 3"/>
          <p:cNvSpPr>
            <a:spLocks noGrp="1" noChangeArrowheads="1"/>
          </p:cNvSpPr>
          <p:nvPr>
            <p:ph type="body" idx="1"/>
          </p:nvPr>
        </p:nvSpPr>
        <p:spPr/>
        <p:txBody>
          <a:bodyPr/>
          <a:lstStyle/>
          <a:p>
            <a:pPr eaLnBrk="1" hangingPunct="1">
              <a:lnSpc>
                <a:spcPct val="80000"/>
              </a:lnSpc>
            </a:pPr>
            <a:endParaRPr lang="en-US" sz="2400" b="1" smtClean="0">
              <a:latin typeface="Garamond" pitchFamily="18" charset="0"/>
            </a:endParaRPr>
          </a:p>
          <a:p>
            <a:pPr eaLnBrk="1" hangingPunct="1">
              <a:lnSpc>
                <a:spcPct val="80000"/>
              </a:lnSpc>
              <a:buFont typeface="Wingdings" pitchFamily="2" charset="2"/>
              <a:buNone/>
            </a:pPr>
            <a:r>
              <a:rPr lang="en-US" sz="2400" b="1" smtClean="0">
                <a:latin typeface="Garamond" pitchFamily="18" charset="0"/>
              </a:rPr>
              <a:t>St. Louis de Gonzague	Alfred Picard (1846-1909 				Emigrated to Eastern Michigan)</a:t>
            </a:r>
          </a:p>
          <a:p>
            <a:pPr eaLnBrk="1" hangingPunct="1">
              <a:lnSpc>
                <a:spcPct val="80000"/>
              </a:lnSpc>
              <a:buFont typeface="Wingdings" pitchFamily="2" charset="2"/>
              <a:buNone/>
            </a:pPr>
            <a:endParaRPr lang="en-US" sz="2400" b="1" smtClean="0">
              <a:latin typeface="Garamond" pitchFamily="18" charset="0"/>
            </a:endParaRPr>
          </a:p>
          <a:p>
            <a:pPr eaLnBrk="1" hangingPunct="1">
              <a:lnSpc>
                <a:spcPct val="80000"/>
              </a:lnSpc>
              <a:buFont typeface="Wingdings" pitchFamily="2" charset="2"/>
              <a:buNone/>
            </a:pPr>
            <a:r>
              <a:rPr lang="en-US" sz="2400" b="1" smtClean="0">
                <a:latin typeface="Garamond" pitchFamily="18" charset="0"/>
              </a:rPr>
              <a:t>					Louis A. Picard (1883-1952)</a:t>
            </a:r>
          </a:p>
          <a:p>
            <a:pPr eaLnBrk="1" hangingPunct="1">
              <a:lnSpc>
                <a:spcPct val="80000"/>
              </a:lnSpc>
              <a:buFont typeface="Wingdings" pitchFamily="2" charset="2"/>
              <a:buNone/>
            </a:pPr>
            <a:r>
              <a:rPr lang="en-US" sz="2400" b="1" smtClean="0">
                <a:latin typeface="Garamond" pitchFamily="18" charset="0"/>
              </a:rPr>
              <a:t>					Frank A. Picard (1889-1963 </a:t>
            </a:r>
          </a:p>
          <a:p>
            <a:pPr eaLnBrk="1" hangingPunct="1">
              <a:lnSpc>
                <a:spcPct val="80000"/>
              </a:lnSpc>
              <a:buFont typeface="Wingdings" pitchFamily="2" charset="2"/>
              <a:buNone/>
            </a:pPr>
            <a:r>
              <a:rPr lang="en-US" sz="2400" b="1" smtClean="0">
                <a:latin typeface="Garamond" pitchFamily="18" charset="0"/>
              </a:rPr>
              <a:t>					Joseph Picard (1892-1975)</a:t>
            </a:r>
          </a:p>
          <a:p>
            <a:pPr eaLnBrk="1" hangingPunct="1">
              <a:lnSpc>
                <a:spcPct val="80000"/>
              </a:lnSpc>
              <a:buFont typeface="Wingdings" pitchFamily="2" charset="2"/>
              <a:buNone/>
            </a:pPr>
            <a:endParaRPr lang="en-US" sz="2400" b="1" smtClean="0">
              <a:latin typeface="Garamond" pitchFamily="18" charset="0"/>
            </a:endParaRPr>
          </a:p>
          <a:p>
            <a:pPr eaLnBrk="1" hangingPunct="1">
              <a:lnSpc>
                <a:spcPct val="80000"/>
              </a:lnSpc>
              <a:buFont typeface="Wingdings" pitchFamily="2" charset="2"/>
              <a:buNone/>
            </a:pPr>
            <a:endParaRPr lang="en-US" sz="2400" b="1" smtClean="0">
              <a:latin typeface="Garamond" pitchFamily="18" charset="0"/>
            </a:endParaRPr>
          </a:p>
          <a:p>
            <a:pPr eaLnBrk="1" hangingPunct="1">
              <a:lnSpc>
                <a:spcPct val="80000"/>
              </a:lnSpc>
              <a:buFont typeface="Wingdings" pitchFamily="2" charset="2"/>
              <a:buNone/>
            </a:pPr>
            <a:r>
              <a:rPr lang="en-US" sz="2400" b="1" smtClean="0">
                <a:latin typeface="Garamond" pitchFamily="18" charset="0"/>
              </a:rPr>
              <a:t>And the Families of Frank and Alex Picard</a:t>
            </a:r>
          </a:p>
          <a:p>
            <a:pPr eaLnBrk="1" hangingPunct="1">
              <a:lnSpc>
                <a:spcPct val="80000"/>
              </a:lnSpc>
              <a:buFont typeface="Wingdings" pitchFamily="2" charset="2"/>
              <a:buNone/>
            </a:pPr>
            <a:endParaRPr lang="en-US" sz="2400" b="1" smtClean="0">
              <a:latin typeface="Garamond" pitchFamily="18" charset="0"/>
            </a:endParaRPr>
          </a:p>
          <a:p>
            <a:pPr eaLnBrk="1" hangingPunct="1">
              <a:lnSpc>
                <a:spcPct val="80000"/>
              </a:lnSpc>
              <a:buFont typeface="Wingdings" pitchFamily="2" charset="2"/>
              <a:buNone/>
            </a:pPr>
            <a:r>
              <a:rPr lang="en-US" sz="2400" b="1" smtClean="0">
                <a:latin typeface="Garamond" pitchFamily="18" charset="0"/>
              </a:rPr>
              <a:t>					Vincent Picard (1904-1988)</a:t>
            </a:r>
          </a:p>
          <a:p>
            <a:pPr lvl="4" eaLnBrk="1" hangingPunct="1">
              <a:lnSpc>
                <a:spcPct val="80000"/>
              </a:lnSpc>
            </a:pPr>
            <a:endParaRPr lang="en-US" sz="2400" b="1" smtClean="0">
              <a:latin typeface="Garamond" pitchFamily="18" charset="0"/>
            </a:endParaRPr>
          </a:p>
          <a:p>
            <a:pPr lvl="4" eaLnBrk="1" hangingPunct="1">
              <a:lnSpc>
                <a:spcPct val="80000"/>
              </a:lnSpc>
              <a:buFont typeface="Wingdings" pitchFamily="2" charset="2"/>
              <a:buNone/>
            </a:pPr>
            <a:endParaRPr lang="en-US" sz="2400" b="1" smtClean="0"/>
          </a:p>
          <a:p>
            <a:pPr lvl="4" eaLnBrk="1" hangingPunct="1">
              <a:lnSpc>
                <a:spcPct val="80000"/>
              </a:lnSpc>
              <a:buFont typeface="Wingdings" pitchFamily="2" charset="2"/>
              <a:buNone/>
            </a:pPr>
            <a:endParaRPr lang="en-US" sz="800" smtClean="0"/>
          </a:p>
          <a:p>
            <a:pPr lvl="4" eaLnBrk="1" hangingPunct="1">
              <a:lnSpc>
                <a:spcPct val="80000"/>
              </a:lnSpc>
              <a:buFont typeface="Wingdings" pitchFamily="2" charset="2"/>
              <a:buNone/>
            </a:pPr>
            <a:r>
              <a:rPr lang="en-US" sz="80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Overview- 8</a:t>
            </a:r>
          </a:p>
        </p:txBody>
      </p:sp>
      <p:sp>
        <p:nvSpPr>
          <p:cNvPr id="11267" name="Rectangle 3"/>
          <p:cNvSpPr>
            <a:spLocks noGrp="1" noChangeArrowheads="1"/>
          </p:cNvSpPr>
          <p:nvPr>
            <p:ph type="body" idx="1"/>
          </p:nvPr>
        </p:nvSpPr>
        <p:spPr>
          <a:xfrm>
            <a:off x="457200" y="1600200"/>
            <a:ext cx="8458200" cy="4530725"/>
          </a:xfrm>
        </p:spPr>
        <p:txBody>
          <a:bodyPr/>
          <a:lstStyle/>
          <a:p>
            <a:pPr eaLnBrk="1" hangingPunct="1">
              <a:lnSpc>
                <a:spcPct val="90000"/>
              </a:lnSpc>
              <a:buFont typeface="Wingdings" pitchFamily="2" charset="2"/>
              <a:buNone/>
            </a:pPr>
            <a:r>
              <a:rPr lang="en-US" sz="2400" b="1" smtClean="0">
                <a:latin typeface="Garamond" pitchFamily="18" charset="0"/>
              </a:rPr>
              <a:t>	This work has been influenced by two short books by Frank A. Picard, </a:t>
            </a:r>
            <a:r>
              <a:rPr lang="en-US" sz="2400" b="1" u="sng" smtClean="0">
                <a:latin typeface="Garamond" pitchFamily="18" charset="0"/>
              </a:rPr>
              <a:t>Dear Marie” and Dear Marie Again</a:t>
            </a:r>
            <a:r>
              <a:rPr lang="en-US" sz="2400" b="1" smtClean="0">
                <a:latin typeface="Garamond" pitchFamily="18" charset="0"/>
              </a:rPr>
              <a:t> (Privately Published) and his related work.</a:t>
            </a:r>
          </a:p>
          <a:p>
            <a:pPr eaLnBrk="1" hangingPunct="1">
              <a:lnSpc>
                <a:spcPct val="90000"/>
              </a:lnSpc>
              <a:buFont typeface="Wingdings" pitchFamily="2" charset="2"/>
              <a:buNone/>
            </a:pPr>
            <a:r>
              <a:rPr lang="en-US" sz="2400" b="1" smtClean="0">
                <a:latin typeface="Garamond" pitchFamily="18" charset="0"/>
              </a:rPr>
              <a:t>	A most important source of information is Ellen Picard’s web page, </a:t>
            </a:r>
            <a:r>
              <a:rPr lang="en-US" sz="2400" b="1" u="sng" smtClean="0">
                <a:latin typeface="Garamond" pitchFamily="18" charset="0"/>
              </a:rPr>
              <a:t>The Picard Surname Homepage</a:t>
            </a:r>
            <a:r>
              <a:rPr lang="en-US" sz="2400" b="1" smtClean="0">
                <a:latin typeface="Garamond" pitchFamily="18" charset="0"/>
              </a:rPr>
              <a:t> </a:t>
            </a:r>
            <a:r>
              <a:rPr lang="en-US" sz="2400" b="1" u="sng" smtClean="0">
                <a:latin typeface="Garamond" pitchFamily="18" charset="0"/>
                <a:hlinkClick r:id="rId3"/>
              </a:rPr>
              <a:t>http://freepages.genealogy.rootsweb.ancestry.com/~</a:t>
            </a:r>
            <a:r>
              <a:rPr lang="en-US" sz="2400" b="1" u="sng" smtClean="0">
                <a:solidFill>
                  <a:schemeClr val="accent1"/>
                </a:solidFill>
                <a:latin typeface="Garamond" pitchFamily="18" charset="0"/>
                <a:hlinkClick r:id="rId3"/>
              </a:rPr>
              <a:t>picard/Index.html</a:t>
            </a:r>
            <a:r>
              <a:rPr lang="en-US" sz="2400" b="1" u="sng" smtClean="0">
                <a:solidFill>
                  <a:schemeClr val="accent1"/>
                </a:solidFill>
                <a:latin typeface="Garamond" pitchFamily="18" charset="0"/>
              </a:rPr>
              <a:t>  </a:t>
            </a:r>
            <a:r>
              <a:rPr lang="en-US" sz="2400" b="1" u="sng" smtClean="0">
                <a:solidFill>
                  <a:schemeClr val="hlink"/>
                </a:solidFill>
                <a:latin typeface="Garamond" pitchFamily="18" charset="0"/>
              </a:rPr>
              <a:t>and</a:t>
            </a:r>
          </a:p>
          <a:p>
            <a:pPr eaLnBrk="1" hangingPunct="1">
              <a:lnSpc>
                <a:spcPct val="90000"/>
              </a:lnSpc>
              <a:buFont typeface="Wingdings" pitchFamily="2" charset="2"/>
              <a:buNone/>
            </a:pPr>
            <a:r>
              <a:rPr lang="en-US" sz="2600" b="1" smtClean="0"/>
              <a:t>	</a:t>
            </a:r>
            <a:r>
              <a:rPr lang="en-US" sz="2400" b="1" u="sng" smtClean="0">
                <a:solidFill>
                  <a:schemeClr val="hlink"/>
                </a:solidFill>
                <a:latin typeface="Garamond" pitchFamily="18" charset="0"/>
              </a:rPr>
              <a:t>PicardLouisA_Ancestors_1106.rtf by Ellen Picard November 25, 2006 (Corrections/modifications by Louis A. Picard (2007)</a:t>
            </a:r>
            <a:r>
              <a:rPr lang="en-US" sz="2600" smtClean="0"/>
              <a:t> </a:t>
            </a:r>
          </a:p>
          <a:p>
            <a:pPr eaLnBrk="1" hangingPunct="1">
              <a:lnSpc>
                <a:spcPct val="90000"/>
              </a:lnSpc>
              <a:buFont typeface="Wingdings" pitchFamily="2" charset="2"/>
              <a:buNone/>
            </a:pPr>
            <a:r>
              <a:rPr lang="en-US" sz="2600" b="1" smtClean="0">
                <a:latin typeface="Garamond" pitchFamily="18" charset="0"/>
              </a:rPr>
              <a:t>	The interpretations and errors contained here are those of the author alone.</a:t>
            </a:r>
          </a:p>
          <a:p>
            <a:pPr eaLnBrk="1" hangingPunct="1">
              <a:lnSpc>
                <a:spcPct val="90000"/>
              </a:lnSpc>
              <a:buFont typeface="Wingdings" pitchFamily="2" charset="2"/>
              <a:buNone/>
            </a:pPr>
            <a:endParaRPr lang="en-US" sz="2600" smtClean="0"/>
          </a:p>
          <a:p>
            <a:pPr eaLnBrk="1" hangingPunct="1">
              <a:lnSpc>
                <a:spcPct val="90000"/>
              </a:lnSpc>
              <a:buFont typeface="Wingdings" pitchFamily="2" charset="2"/>
              <a:buNone/>
            </a:pPr>
            <a:endParaRPr lang="en-US" sz="26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898</TotalTime>
  <Words>1008</Words>
  <Application>Microsoft Office PowerPoint</Application>
  <PresentationFormat>On-screen Show (4:3)</PresentationFormat>
  <Paragraphs>350</Paragraphs>
  <Slides>74</Slides>
  <Notes>74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Garamond</vt:lpstr>
      <vt:lpstr>Wingdings</vt:lpstr>
      <vt:lpstr>Calibri</vt:lpstr>
      <vt:lpstr>Times New Roman</vt:lpstr>
      <vt:lpstr>Edge</vt:lpstr>
      <vt:lpstr>Transitions</vt:lpstr>
      <vt:lpstr>Chapter One Overview</vt:lpstr>
      <vt:lpstr>Overview- 2</vt:lpstr>
      <vt:lpstr>Overview-3</vt:lpstr>
      <vt:lpstr>Overview- 4</vt:lpstr>
      <vt:lpstr>Overview- 5</vt:lpstr>
      <vt:lpstr>Overview- 6</vt:lpstr>
      <vt:lpstr>Overview- 7</vt:lpstr>
      <vt:lpstr>Overview- 8</vt:lpstr>
      <vt:lpstr>Chapter Two Gabriel Picard</vt:lpstr>
      <vt:lpstr>  “The Wanderer Who Stayed Behind”  </vt:lpstr>
      <vt:lpstr> Gabriel Picard- A Mental Image</vt:lpstr>
      <vt:lpstr> From Normandy to Nantes</vt:lpstr>
      <vt:lpstr>The Picard Tribe </vt:lpstr>
      <vt:lpstr> French Artisan Family- mid-17th Century</vt:lpstr>
      <vt:lpstr> Images of Northern France</vt:lpstr>
      <vt:lpstr>A French Interior, c. 1645, oil on canvas, Louis Le Nain</vt:lpstr>
      <vt:lpstr>Picard: A Patois or a Language</vt:lpstr>
      <vt:lpstr>Village of St. Colombin (en-Marche) du Pont James, near Nantes, c. 1910</vt:lpstr>
      <vt:lpstr>Pont James c. 1910</vt:lpstr>
      <vt:lpstr>Nantes, 2007</vt:lpstr>
      <vt:lpstr>Chapter Three New France</vt:lpstr>
      <vt:lpstr>A Mental Picture from New France</vt:lpstr>
      <vt:lpstr>Emigration to Canada</vt:lpstr>
      <vt:lpstr>The Saint-Nicolas du Nantes</vt:lpstr>
      <vt:lpstr> The Great Recruitment</vt:lpstr>
      <vt:lpstr>Departure</vt:lpstr>
      <vt:lpstr>“The Saint-Nicolas”</vt:lpstr>
      <vt:lpstr>The Sawyer</vt:lpstr>
      <vt:lpstr>Marriage</vt:lpstr>
      <vt:lpstr> From Ville Marie to LaChine/Dorval</vt:lpstr>
      <vt:lpstr> Quebec Picards</vt:lpstr>
      <vt:lpstr> Jean-Gabriel</vt:lpstr>
      <vt:lpstr>Maison Jean-Gabriel Picard</vt:lpstr>
      <vt:lpstr>Maison Jean-Gabriel Picard</vt:lpstr>
      <vt:lpstr>Maison Jean-Gabriel Picard</vt:lpstr>
      <vt:lpstr>Maison Jean-Gabriel Picard, 2007</vt:lpstr>
      <vt:lpstr>Dorval, Quebec</vt:lpstr>
      <vt:lpstr>The Dorval Picards</vt:lpstr>
      <vt:lpstr>Martin Avenue, Maison Paul Picard “The Anchorage” (1802)</vt:lpstr>
      <vt:lpstr>2 Martin Avenue, Maison Paul Picard “The Anchorage” (1802)  </vt:lpstr>
      <vt:lpstr>Chapter Four Paul Picard</vt:lpstr>
      <vt:lpstr> The Nineteenth Century: South of the River</vt:lpstr>
      <vt:lpstr> South of the St. Lawrence</vt:lpstr>
      <vt:lpstr>Isaac Picard</vt:lpstr>
      <vt:lpstr> Beauharnois</vt:lpstr>
      <vt:lpstr>Migration</vt:lpstr>
      <vt:lpstr>The Family Alfred Left Behind</vt:lpstr>
      <vt:lpstr> The Hotel Keeper</vt:lpstr>
      <vt:lpstr> Zepherine Legault</vt:lpstr>
      <vt:lpstr>The Picards and the Legaults</vt:lpstr>
      <vt:lpstr>Alfred’s Tragedy</vt:lpstr>
      <vt:lpstr>Slide 53</vt:lpstr>
      <vt:lpstr>Slide 54</vt:lpstr>
      <vt:lpstr>Chapter Five The Eastern Michigan Picards</vt:lpstr>
      <vt:lpstr>CARL HAGENBECK and GREAT WALLACE SHOWS September 28, 1907</vt:lpstr>
      <vt:lpstr>The Circus</vt:lpstr>
      <vt:lpstr>YESTERDAY'S TOWNS Wednesday, August 08, 2007 </vt:lpstr>
      <vt:lpstr>Alex Picard, Ringling Brothers Circus,  c. 1903</vt:lpstr>
      <vt:lpstr> Ringling Brothers Route Book, Centralia, Washington, Saturday, August 22 1903 </vt:lpstr>
      <vt:lpstr>Circus Trunk, Alex and Vincent Picard, built, c. 1896</vt:lpstr>
      <vt:lpstr>1911 University of Michigan Football Team- Quarterback Frank Picard, seated left side. </vt:lpstr>
      <vt:lpstr>Chapter Six The Law</vt:lpstr>
      <vt:lpstr>Delegates to Michigan Convention to Ratify 21st Amendment Election held April 3, 1933 Convention held April 10, 1933</vt:lpstr>
      <vt:lpstr>Frank A. Picard, 1934 Senate Campaign Picture</vt:lpstr>
      <vt:lpstr>Frank Albert Picard  (1889-1963)</vt:lpstr>
      <vt:lpstr>Source of Information on Frank Picard</vt:lpstr>
      <vt:lpstr>Left to right: Lloyd W. Bartlett, Archie Katcher, Walter I. McKenzie, Frank H. Boos, State Bar President, Chief Justice Edward M. Sharpe, Judge Frank A. Picard, and B. J. Tally, March, 1949.</vt:lpstr>
      <vt:lpstr>Frank Albert Picard  (1889-1963) </vt:lpstr>
      <vt:lpstr>Judge Picard as a new Federal Judge and his family.Standing (left to right) are Frank A. Picard II, Ruth Mary, Patricia Eve and John Alfred. Seated is his wife Ruth. February, 1939.</vt:lpstr>
      <vt:lpstr>Frank A. Picard</vt:lpstr>
      <vt:lpstr> Portal to Portal</vt:lpstr>
      <vt:lpstr>Joseph Picard and Marie Picard, 1965</vt:lpstr>
      <vt:lpstr>Helen Picard Kretschmer, Northwood University National Women’s Board </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Transitions</dc:title>
  <dc:creator>Picard</dc:creator>
  <cp:lastModifiedBy>jml339</cp:lastModifiedBy>
  <cp:revision>38</cp:revision>
  <dcterms:created xsi:type="dcterms:W3CDTF">2008-05-17T14:29:03Z</dcterms:created>
  <dcterms:modified xsi:type="dcterms:W3CDTF">2009-05-25T13:53:03Z</dcterms:modified>
</cp:coreProperties>
</file>