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9" r:id="rId2"/>
    <p:sldId id="289" r:id="rId3"/>
    <p:sldId id="293" r:id="rId4"/>
    <p:sldId id="294" r:id="rId5"/>
    <p:sldId id="295" r:id="rId6"/>
    <p:sldId id="317" r:id="rId7"/>
    <p:sldId id="290" r:id="rId8"/>
    <p:sldId id="310" r:id="rId9"/>
    <p:sldId id="311" r:id="rId10"/>
    <p:sldId id="312" r:id="rId11"/>
    <p:sldId id="314" r:id="rId12"/>
    <p:sldId id="300" r:id="rId13"/>
    <p:sldId id="287" r:id="rId14"/>
    <p:sldId id="303" r:id="rId15"/>
    <p:sldId id="304" r:id="rId16"/>
    <p:sldId id="316" r:id="rId17"/>
    <p:sldId id="318" r:id="rId18"/>
    <p:sldId id="306" r:id="rId19"/>
    <p:sldId id="315" r:id="rId20"/>
    <p:sldId id="308" r:id="rId21"/>
    <p:sldId id="286" r:id="rId22"/>
    <p:sldId id="29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94660"/>
  </p:normalViewPr>
  <p:slideViewPr>
    <p:cSldViewPr>
      <p:cViewPr varScale="1">
        <p:scale>
          <a:sx n="34" d="100"/>
          <a:sy n="34" d="100"/>
        </p:scale>
        <p:origin x="-14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2EA555-0A17-49A8-B7E7-A6C99BF2A04A}" type="datetimeFigureOut">
              <a:rPr lang="en-US" smtClean="0"/>
              <a:pPr/>
              <a:t>5/11/2015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0AE79-0DAE-4452-8BD7-D8A14B548E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9" name="Rectangle 3"/>
          <p:cNvSpPr>
            <a:spLocks noGrp="1" noChangeArrowheads="1"/>
          </p:cNvSpPr>
          <p:nvPr>
            <p:ph type="body" idx="1"/>
          </p:nvPr>
        </p:nvSpPr>
        <p:spPr bwMode="auto">
          <a:xfrm>
            <a:off x="686098" y="4342191"/>
            <a:ext cx="5485805" cy="4115405"/>
          </a:xfrm>
          <a:prstGeom prst="rect">
            <a:avLst/>
          </a:prstGeom>
          <a:noFill/>
          <a:ln>
            <a:miter lim="800000"/>
            <a:headEnd/>
            <a:tailEnd/>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DA7F9D-6194-4EF5-80E8-8419F90D2084}"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PCPNC COURSE</a:t>
            </a:r>
            <a:endParaRPr lang="en-US"/>
          </a:p>
        </p:txBody>
      </p:sp>
      <p:sp>
        <p:nvSpPr>
          <p:cNvPr id="6" name="Slide Number Placeholder 5"/>
          <p:cNvSpPr>
            <a:spLocks noGrp="1"/>
          </p:cNvSpPr>
          <p:nvPr>
            <p:ph type="sldNum" sz="quarter" idx="12"/>
          </p:nvPr>
        </p:nvSpPr>
        <p:spPr/>
        <p:txBody>
          <a:bodyPr/>
          <a:lstStyle/>
          <a:p>
            <a:fld id="{5DC5D88B-9F26-410F-83BF-F088581364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1D04C2-2345-41F1-AA7E-6DE206BD3F60}"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PCPNC COURSE</a:t>
            </a:r>
            <a:endParaRPr lang="en-US"/>
          </a:p>
        </p:txBody>
      </p:sp>
      <p:sp>
        <p:nvSpPr>
          <p:cNvPr id="6" name="Slide Number Placeholder 5"/>
          <p:cNvSpPr>
            <a:spLocks noGrp="1"/>
          </p:cNvSpPr>
          <p:nvPr>
            <p:ph type="sldNum" sz="quarter" idx="12"/>
          </p:nvPr>
        </p:nvSpPr>
        <p:spPr/>
        <p:txBody>
          <a:bodyPr/>
          <a:lstStyle/>
          <a:p>
            <a:fld id="{5DC5D88B-9F26-410F-83BF-F088581364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AD0E04-AF94-409E-A1F9-3221EACBB773}"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PCPNC COURSE</a:t>
            </a:r>
            <a:endParaRPr lang="en-US"/>
          </a:p>
        </p:txBody>
      </p:sp>
      <p:sp>
        <p:nvSpPr>
          <p:cNvPr id="6" name="Slide Number Placeholder 5"/>
          <p:cNvSpPr>
            <a:spLocks noGrp="1"/>
          </p:cNvSpPr>
          <p:nvPr>
            <p:ph type="sldNum" sz="quarter" idx="12"/>
          </p:nvPr>
        </p:nvSpPr>
        <p:spPr/>
        <p:txBody>
          <a:bodyPr/>
          <a:lstStyle/>
          <a:p>
            <a:fld id="{5DC5D88B-9F26-410F-83BF-F088581364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06CF3-6208-460A-A4C4-EFA7009F1658}"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PCPNC COURSE</a:t>
            </a:r>
            <a:endParaRPr lang="en-US"/>
          </a:p>
        </p:txBody>
      </p:sp>
      <p:sp>
        <p:nvSpPr>
          <p:cNvPr id="6" name="Slide Number Placeholder 5"/>
          <p:cNvSpPr>
            <a:spLocks noGrp="1"/>
          </p:cNvSpPr>
          <p:nvPr>
            <p:ph type="sldNum" sz="quarter" idx="12"/>
          </p:nvPr>
        </p:nvSpPr>
        <p:spPr/>
        <p:txBody>
          <a:bodyPr/>
          <a:lstStyle/>
          <a:p>
            <a:fld id="{5DC5D88B-9F26-410F-83BF-F088581364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2AFB6D-398C-48DD-A69D-4E90922CCFAD}" type="datetime1">
              <a:rPr lang="en-US" smtClean="0"/>
              <a:pPr/>
              <a:t>5/11/2015</a:t>
            </a:fld>
            <a:endParaRPr lang="en-US"/>
          </a:p>
        </p:txBody>
      </p:sp>
      <p:sp>
        <p:nvSpPr>
          <p:cNvPr id="5" name="Footer Placeholder 4"/>
          <p:cNvSpPr>
            <a:spLocks noGrp="1"/>
          </p:cNvSpPr>
          <p:nvPr>
            <p:ph type="ftr" sz="quarter" idx="11"/>
          </p:nvPr>
        </p:nvSpPr>
        <p:spPr/>
        <p:txBody>
          <a:bodyPr/>
          <a:lstStyle/>
          <a:p>
            <a:r>
              <a:rPr lang="en-US" smtClean="0"/>
              <a:t>PCPNC COURSE</a:t>
            </a:r>
            <a:endParaRPr lang="en-US"/>
          </a:p>
        </p:txBody>
      </p:sp>
      <p:sp>
        <p:nvSpPr>
          <p:cNvPr id="6" name="Slide Number Placeholder 5"/>
          <p:cNvSpPr>
            <a:spLocks noGrp="1"/>
          </p:cNvSpPr>
          <p:nvPr>
            <p:ph type="sldNum" sz="quarter" idx="12"/>
          </p:nvPr>
        </p:nvSpPr>
        <p:spPr/>
        <p:txBody>
          <a:bodyPr/>
          <a:lstStyle/>
          <a:p>
            <a:fld id="{5DC5D88B-9F26-410F-83BF-F088581364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F4F69C-90AE-421F-A522-08C6BE54FF69}" type="datetime1">
              <a:rPr lang="en-US" smtClean="0"/>
              <a:pPr/>
              <a:t>5/11/2015</a:t>
            </a:fld>
            <a:endParaRPr lang="en-US"/>
          </a:p>
        </p:txBody>
      </p:sp>
      <p:sp>
        <p:nvSpPr>
          <p:cNvPr id="6" name="Footer Placeholder 5"/>
          <p:cNvSpPr>
            <a:spLocks noGrp="1"/>
          </p:cNvSpPr>
          <p:nvPr>
            <p:ph type="ftr" sz="quarter" idx="11"/>
          </p:nvPr>
        </p:nvSpPr>
        <p:spPr/>
        <p:txBody>
          <a:bodyPr/>
          <a:lstStyle/>
          <a:p>
            <a:r>
              <a:rPr lang="en-US" smtClean="0"/>
              <a:t>PCPNC COURSE</a:t>
            </a:r>
            <a:endParaRPr lang="en-US"/>
          </a:p>
        </p:txBody>
      </p:sp>
      <p:sp>
        <p:nvSpPr>
          <p:cNvPr id="7" name="Slide Number Placeholder 6"/>
          <p:cNvSpPr>
            <a:spLocks noGrp="1"/>
          </p:cNvSpPr>
          <p:nvPr>
            <p:ph type="sldNum" sz="quarter" idx="12"/>
          </p:nvPr>
        </p:nvSpPr>
        <p:spPr/>
        <p:txBody>
          <a:bodyPr/>
          <a:lstStyle/>
          <a:p>
            <a:fld id="{5DC5D88B-9F26-410F-83BF-F088581364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51F7AE-FCE7-4BED-84D5-0B84C923A4A3}" type="datetime1">
              <a:rPr lang="en-US" smtClean="0"/>
              <a:pPr/>
              <a:t>5/11/2015</a:t>
            </a:fld>
            <a:endParaRPr lang="en-US"/>
          </a:p>
        </p:txBody>
      </p:sp>
      <p:sp>
        <p:nvSpPr>
          <p:cNvPr id="8" name="Footer Placeholder 7"/>
          <p:cNvSpPr>
            <a:spLocks noGrp="1"/>
          </p:cNvSpPr>
          <p:nvPr>
            <p:ph type="ftr" sz="quarter" idx="11"/>
          </p:nvPr>
        </p:nvSpPr>
        <p:spPr/>
        <p:txBody>
          <a:bodyPr/>
          <a:lstStyle/>
          <a:p>
            <a:r>
              <a:rPr lang="en-US" smtClean="0"/>
              <a:t>PCPNC COURSE</a:t>
            </a:r>
            <a:endParaRPr lang="en-US"/>
          </a:p>
        </p:txBody>
      </p:sp>
      <p:sp>
        <p:nvSpPr>
          <p:cNvPr id="9" name="Slide Number Placeholder 8"/>
          <p:cNvSpPr>
            <a:spLocks noGrp="1"/>
          </p:cNvSpPr>
          <p:nvPr>
            <p:ph type="sldNum" sz="quarter" idx="12"/>
          </p:nvPr>
        </p:nvSpPr>
        <p:spPr/>
        <p:txBody>
          <a:bodyPr/>
          <a:lstStyle/>
          <a:p>
            <a:fld id="{5DC5D88B-9F26-410F-83BF-F088581364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915968-174F-463B-8E08-D396852066EE}" type="datetime1">
              <a:rPr lang="en-US" smtClean="0"/>
              <a:pPr/>
              <a:t>5/11/2015</a:t>
            </a:fld>
            <a:endParaRPr lang="en-US"/>
          </a:p>
        </p:txBody>
      </p:sp>
      <p:sp>
        <p:nvSpPr>
          <p:cNvPr id="4" name="Footer Placeholder 3"/>
          <p:cNvSpPr>
            <a:spLocks noGrp="1"/>
          </p:cNvSpPr>
          <p:nvPr>
            <p:ph type="ftr" sz="quarter" idx="11"/>
          </p:nvPr>
        </p:nvSpPr>
        <p:spPr/>
        <p:txBody>
          <a:bodyPr/>
          <a:lstStyle/>
          <a:p>
            <a:r>
              <a:rPr lang="en-US" smtClean="0"/>
              <a:t>PCPNC COURSE</a:t>
            </a:r>
            <a:endParaRPr lang="en-US"/>
          </a:p>
        </p:txBody>
      </p:sp>
      <p:sp>
        <p:nvSpPr>
          <p:cNvPr id="5" name="Slide Number Placeholder 4"/>
          <p:cNvSpPr>
            <a:spLocks noGrp="1"/>
          </p:cNvSpPr>
          <p:nvPr>
            <p:ph type="sldNum" sz="quarter" idx="12"/>
          </p:nvPr>
        </p:nvSpPr>
        <p:spPr/>
        <p:txBody>
          <a:bodyPr/>
          <a:lstStyle/>
          <a:p>
            <a:fld id="{5DC5D88B-9F26-410F-83BF-F088581364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55570-C4E0-40A2-B124-54C9680F865B}" type="datetime1">
              <a:rPr lang="en-US" smtClean="0"/>
              <a:pPr/>
              <a:t>5/11/2015</a:t>
            </a:fld>
            <a:endParaRPr lang="en-US"/>
          </a:p>
        </p:txBody>
      </p:sp>
      <p:sp>
        <p:nvSpPr>
          <p:cNvPr id="3" name="Footer Placeholder 2"/>
          <p:cNvSpPr>
            <a:spLocks noGrp="1"/>
          </p:cNvSpPr>
          <p:nvPr>
            <p:ph type="ftr" sz="quarter" idx="11"/>
          </p:nvPr>
        </p:nvSpPr>
        <p:spPr/>
        <p:txBody>
          <a:bodyPr/>
          <a:lstStyle/>
          <a:p>
            <a:r>
              <a:rPr lang="en-US" smtClean="0"/>
              <a:t>PCPNC COURSE</a:t>
            </a:r>
            <a:endParaRPr lang="en-US"/>
          </a:p>
        </p:txBody>
      </p:sp>
      <p:sp>
        <p:nvSpPr>
          <p:cNvPr id="4" name="Slide Number Placeholder 3"/>
          <p:cNvSpPr>
            <a:spLocks noGrp="1"/>
          </p:cNvSpPr>
          <p:nvPr>
            <p:ph type="sldNum" sz="quarter" idx="12"/>
          </p:nvPr>
        </p:nvSpPr>
        <p:spPr/>
        <p:txBody>
          <a:bodyPr/>
          <a:lstStyle/>
          <a:p>
            <a:fld id="{5DC5D88B-9F26-410F-83BF-F088581364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23BDBD-3DB7-45E5-9467-9740FB07A7C5}" type="datetime1">
              <a:rPr lang="en-US" smtClean="0"/>
              <a:pPr/>
              <a:t>5/11/2015</a:t>
            </a:fld>
            <a:endParaRPr lang="en-US"/>
          </a:p>
        </p:txBody>
      </p:sp>
      <p:sp>
        <p:nvSpPr>
          <p:cNvPr id="6" name="Footer Placeholder 5"/>
          <p:cNvSpPr>
            <a:spLocks noGrp="1"/>
          </p:cNvSpPr>
          <p:nvPr>
            <p:ph type="ftr" sz="quarter" idx="11"/>
          </p:nvPr>
        </p:nvSpPr>
        <p:spPr/>
        <p:txBody>
          <a:bodyPr/>
          <a:lstStyle/>
          <a:p>
            <a:r>
              <a:rPr lang="en-US" smtClean="0"/>
              <a:t>PCPNC COURSE</a:t>
            </a:r>
            <a:endParaRPr lang="en-US"/>
          </a:p>
        </p:txBody>
      </p:sp>
      <p:sp>
        <p:nvSpPr>
          <p:cNvPr id="7" name="Slide Number Placeholder 6"/>
          <p:cNvSpPr>
            <a:spLocks noGrp="1"/>
          </p:cNvSpPr>
          <p:nvPr>
            <p:ph type="sldNum" sz="quarter" idx="12"/>
          </p:nvPr>
        </p:nvSpPr>
        <p:spPr/>
        <p:txBody>
          <a:bodyPr/>
          <a:lstStyle/>
          <a:p>
            <a:fld id="{5DC5D88B-9F26-410F-83BF-F088581364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28B50-BE97-41C9-BE08-4C0B431AD5DF}" type="datetime1">
              <a:rPr lang="en-US" smtClean="0"/>
              <a:pPr/>
              <a:t>5/11/2015</a:t>
            </a:fld>
            <a:endParaRPr lang="en-US"/>
          </a:p>
        </p:txBody>
      </p:sp>
      <p:sp>
        <p:nvSpPr>
          <p:cNvPr id="6" name="Footer Placeholder 5"/>
          <p:cNvSpPr>
            <a:spLocks noGrp="1"/>
          </p:cNvSpPr>
          <p:nvPr>
            <p:ph type="ftr" sz="quarter" idx="11"/>
          </p:nvPr>
        </p:nvSpPr>
        <p:spPr/>
        <p:txBody>
          <a:bodyPr/>
          <a:lstStyle/>
          <a:p>
            <a:r>
              <a:rPr lang="en-US" smtClean="0"/>
              <a:t>PCPNC COURSE</a:t>
            </a:r>
            <a:endParaRPr lang="en-US"/>
          </a:p>
        </p:txBody>
      </p:sp>
      <p:sp>
        <p:nvSpPr>
          <p:cNvPr id="7" name="Slide Number Placeholder 6"/>
          <p:cNvSpPr>
            <a:spLocks noGrp="1"/>
          </p:cNvSpPr>
          <p:nvPr>
            <p:ph type="sldNum" sz="quarter" idx="12"/>
          </p:nvPr>
        </p:nvSpPr>
        <p:spPr/>
        <p:txBody>
          <a:bodyPr/>
          <a:lstStyle/>
          <a:p>
            <a:fld id="{5DC5D88B-9F26-410F-83BF-F088581364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F5CE2-F238-411E-BC3A-38CF58DFB20B}" type="datetime1">
              <a:rPr lang="en-US" smtClean="0"/>
              <a:pPr/>
              <a:t>5/11/2015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PCPNC COURSE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5D88B-9F26-410F-83BF-F088581364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WHO\PCPNC\PCPNC%20Course%20PIMS%2018-23%20Aug%202013\All%20Videos%20-%20Module%201-5\How%20Ister%20IV%20line.wm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pPr>
              <a:defRPr/>
            </a:pPr>
            <a:r>
              <a:rPr lang="en-US" sz="3200" b="1" dirty="0" smtClean="0"/>
              <a:t> </a:t>
            </a:r>
            <a:r>
              <a:rPr lang="en-US" sz="4000" b="1" dirty="0" smtClean="0">
                <a:latin typeface="Arial" pitchFamily="34" charset="0"/>
                <a:cs typeface="Arial" pitchFamily="34" charset="0"/>
              </a:rPr>
              <a:t>Emergency Treatment for the Woman</a:t>
            </a:r>
            <a:endParaRPr lang="en-GB" sz="2800" b="1" dirty="0" smtClean="0"/>
          </a:p>
        </p:txBody>
      </p:sp>
      <p:sp>
        <p:nvSpPr>
          <p:cNvPr id="2051" name="Rectangle 6"/>
          <p:cNvSpPr>
            <a:spLocks noGrp="1" noChangeArrowheads="1"/>
          </p:cNvSpPr>
          <p:nvPr>
            <p:ph type="subTitle" idx="1"/>
          </p:nvPr>
        </p:nvSpPr>
        <p:spPr>
          <a:xfrm>
            <a:off x="1403350" y="4797425"/>
            <a:ext cx="6400800" cy="1752600"/>
          </a:xfrm>
        </p:spPr>
        <p:txBody>
          <a:bodyPr/>
          <a:lstStyle/>
          <a:p>
            <a:pPr eaLnBrk="1" hangingPunct="1"/>
            <a:r>
              <a:rPr lang="en-US" sz="3600" dirty="0" smtClean="0">
                <a:solidFill>
                  <a:schemeClr val="tx1"/>
                </a:solidFill>
                <a:latin typeface="Arial" pitchFamily="34" charset="0"/>
                <a:cs typeface="Arial" pitchFamily="34" charset="0"/>
              </a:rPr>
              <a:t>Module 1</a:t>
            </a:r>
          </a:p>
          <a:p>
            <a:pPr eaLnBrk="1" hangingPunct="1"/>
            <a:r>
              <a:rPr lang="en-US" dirty="0" smtClean="0">
                <a:solidFill>
                  <a:schemeClr val="tx1"/>
                </a:solidFill>
                <a:latin typeface="Arial" pitchFamily="34" charset="0"/>
                <a:cs typeface="Arial" pitchFamily="34" charset="0"/>
              </a:rPr>
              <a:t>Session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If placenta not delivered</a:t>
            </a:r>
            <a:endParaRPr lang="en-AU" dirty="0"/>
          </a:p>
        </p:txBody>
      </p:sp>
      <p:sp>
        <p:nvSpPr>
          <p:cNvPr id="3" name="Content Placeholder 2"/>
          <p:cNvSpPr>
            <a:spLocks noGrp="1"/>
          </p:cNvSpPr>
          <p:nvPr>
            <p:ph idx="1"/>
          </p:nvPr>
        </p:nvSpPr>
        <p:spPr/>
        <p:txBody>
          <a:bodyPr/>
          <a:lstStyle/>
          <a:p>
            <a:pPr lvl="0"/>
            <a:r>
              <a:rPr lang="en-AU" dirty="0" smtClean="0"/>
              <a:t>Controlled cord traction</a:t>
            </a:r>
            <a:r>
              <a:rPr lang="en-AU" b="1" dirty="0" smtClean="0"/>
              <a:t>-D12</a:t>
            </a:r>
            <a:endParaRPr lang="en-AU" dirty="0" smtClean="0"/>
          </a:p>
          <a:p>
            <a:pPr lvl="0"/>
            <a:r>
              <a:rPr lang="en-AU" dirty="0" err="1" smtClean="0"/>
              <a:t>Mannual</a:t>
            </a:r>
            <a:r>
              <a:rPr lang="en-AU" dirty="0" smtClean="0"/>
              <a:t> removal of placenta</a:t>
            </a:r>
            <a:r>
              <a:rPr lang="en-AU" b="1" dirty="0" smtClean="0"/>
              <a:t>-B11</a:t>
            </a:r>
            <a:endParaRPr lang="en-AU" dirty="0" smtClean="0"/>
          </a:p>
          <a:p>
            <a:r>
              <a:rPr lang="en-AU" dirty="0" smtClean="0"/>
              <a:t>If hours or days have passed since delivery or if placenta is retained due to close cervix it may not be possible to put the hand into the uterus.</a:t>
            </a:r>
          </a:p>
          <a:p>
            <a:r>
              <a:rPr lang="en-AU" dirty="0" smtClean="0"/>
              <a:t>If unable to remove placenta refer urgently to hospital</a:t>
            </a:r>
            <a:r>
              <a:rPr lang="en-AU" b="1" dirty="0" smtClean="0"/>
              <a:t>-B17</a:t>
            </a:r>
            <a:endParaRPr lang="en-AU" dirty="0"/>
          </a:p>
        </p:txBody>
      </p:sp>
      <p:sp>
        <p:nvSpPr>
          <p:cNvPr id="4" name="Slide Number Placeholder 3"/>
          <p:cNvSpPr>
            <a:spLocks noGrp="1"/>
          </p:cNvSpPr>
          <p:nvPr>
            <p:ph type="sldNum" sz="quarter" idx="12"/>
          </p:nvPr>
        </p:nvSpPr>
        <p:spPr/>
        <p:txBody>
          <a:bodyPr/>
          <a:lstStyle/>
          <a:p>
            <a:fld id="{5DC5D88B-9F26-410F-83BF-F088581364A6}"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If placenta delivered</a:t>
            </a:r>
            <a:endParaRPr lang="en-AU" b="1" dirty="0"/>
          </a:p>
        </p:txBody>
      </p:sp>
      <p:sp>
        <p:nvSpPr>
          <p:cNvPr id="3" name="Content Placeholder 2"/>
          <p:cNvSpPr>
            <a:spLocks noGrp="1"/>
          </p:cNvSpPr>
          <p:nvPr>
            <p:ph idx="1"/>
          </p:nvPr>
        </p:nvSpPr>
        <p:spPr>
          <a:xfrm>
            <a:off x="381000" y="1600200"/>
            <a:ext cx="8229600" cy="4525963"/>
          </a:xfrm>
        </p:spPr>
        <p:txBody>
          <a:bodyPr>
            <a:normAutofit/>
          </a:bodyPr>
          <a:lstStyle/>
          <a:p>
            <a:pPr lvl="0"/>
            <a:r>
              <a:rPr lang="en-US" dirty="0" smtClean="0"/>
              <a:t>Repeat bolus dose of oxytocics-B10</a:t>
            </a:r>
            <a:endParaRPr lang="en-AU" dirty="0" smtClean="0"/>
          </a:p>
          <a:p>
            <a:pPr lvl="0"/>
            <a:r>
              <a:rPr lang="en-US" dirty="0" err="1" smtClean="0"/>
              <a:t>Bimannual</a:t>
            </a:r>
            <a:r>
              <a:rPr lang="en-US" dirty="0" smtClean="0"/>
              <a:t> compression of uterus-B10</a:t>
            </a:r>
            <a:endParaRPr lang="en-AU" dirty="0" smtClean="0"/>
          </a:p>
          <a:p>
            <a:pPr lvl="0"/>
            <a:r>
              <a:rPr lang="en-US" dirty="0" err="1" smtClean="0"/>
              <a:t>Mannual</a:t>
            </a:r>
            <a:r>
              <a:rPr lang="en-US" dirty="0" smtClean="0"/>
              <a:t> compression of aorta-B-10</a:t>
            </a:r>
            <a:endParaRPr lang="en-AU" dirty="0" smtClean="0"/>
          </a:p>
          <a:p>
            <a:pPr lvl="0"/>
            <a:r>
              <a:rPr lang="en-US" dirty="0" smtClean="0"/>
              <a:t>Insert P/R misoprostol-B10</a:t>
            </a:r>
            <a:endParaRPr lang="en-AU" dirty="0" smtClean="0"/>
          </a:p>
          <a:p>
            <a:pPr lvl="0"/>
            <a:r>
              <a:rPr lang="en-US" dirty="0" smtClean="0"/>
              <a:t>Prevention of </a:t>
            </a:r>
            <a:r>
              <a:rPr lang="en-US" dirty="0" err="1" smtClean="0"/>
              <a:t>PPH</a:t>
            </a:r>
            <a:r>
              <a:rPr lang="en-US" dirty="0" smtClean="0"/>
              <a:t>-(600 mcg orally or sublingually)</a:t>
            </a:r>
            <a:endParaRPr lang="en-AU" dirty="0" smtClean="0"/>
          </a:p>
          <a:p>
            <a:pPr lvl="0"/>
            <a:r>
              <a:rPr lang="en-US" dirty="0" smtClean="0"/>
              <a:t>Treatment of </a:t>
            </a:r>
            <a:r>
              <a:rPr lang="en-US" dirty="0" err="1" smtClean="0"/>
              <a:t>PPH</a:t>
            </a:r>
            <a:r>
              <a:rPr lang="en-US" dirty="0" smtClean="0"/>
              <a:t>(800mcg rectally)</a:t>
            </a:r>
            <a:endParaRPr lang="en-AU" dirty="0" smtClean="0"/>
          </a:p>
          <a:p>
            <a:endParaRPr lang="en-AU" dirty="0"/>
          </a:p>
        </p:txBody>
      </p:sp>
      <p:sp>
        <p:nvSpPr>
          <p:cNvPr id="4" name="Slide Number Placeholder 3"/>
          <p:cNvSpPr>
            <a:spLocks noGrp="1"/>
          </p:cNvSpPr>
          <p:nvPr>
            <p:ph type="sldNum" sz="quarter" idx="12"/>
          </p:nvPr>
        </p:nvSpPr>
        <p:spPr/>
        <p:txBody>
          <a:bodyPr/>
          <a:lstStyle/>
          <a:p>
            <a:fld id="{5DC5D88B-9F26-410F-83BF-F088581364A6}"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Case Study</a:t>
            </a:r>
            <a:r>
              <a:rPr lang="en-AU" b="1" dirty="0" smtClean="0"/>
              <a:t> 1</a:t>
            </a:r>
            <a:endParaRPr lang="en-US" b="1" dirty="0"/>
          </a:p>
        </p:txBody>
      </p:sp>
      <p:sp>
        <p:nvSpPr>
          <p:cNvPr id="3" name="Content Placeholder 2"/>
          <p:cNvSpPr>
            <a:spLocks noGrp="1"/>
          </p:cNvSpPr>
          <p:nvPr>
            <p:ph idx="1"/>
          </p:nvPr>
        </p:nvSpPr>
        <p:spPr/>
        <p:txBody>
          <a:bodyPr>
            <a:normAutofit lnSpcReduction="10000"/>
          </a:bodyPr>
          <a:lstStyle/>
          <a:p>
            <a:pPr marL="0" indent="0" algn="just">
              <a:spcBef>
                <a:spcPts val="0"/>
              </a:spcBef>
              <a:buNone/>
            </a:pPr>
            <a:r>
              <a:rPr lang="en-US" sz="2800" dirty="0" err="1" smtClean="0"/>
              <a:t>Gulpari</a:t>
            </a:r>
            <a:r>
              <a:rPr lang="en-US" sz="2800" dirty="0" smtClean="0"/>
              <a:t> 37 years old has delivered her 8</a:t>
            </a:r>
            <a:r>
              <a:rPr lang="en-US" sz="2800" baseline="30000" dirty="0" smtClean="0"/>
              <a:t>th</a:t>
            </a:r>
            <a:r>
              <a:rPr lang="en-US" sz="2800" dirty="0" smtClean="0"/>
              <a:t> baby. She is brought in the </a:t>
            </a:r>
            <a:r>
              <a:rPr lang="en-US" sz="2800" dirty="0" err="1" smtClean="0"/>
              <a:t>labour</a:t>
            </a:r>
            <a:r>
              <a:rPr lang="en-US" sz="2800" dirty="0" smtClean="0"/>
              <a:t> room in emergency. She delivered at home. Deliver was unattended by skilled birth attended. She is bleeding excessively since delivery one hour ago. Routine examination reveals that she is very pale, pulse rapid and weak. Feels cold to touch. Clothing soaked in blood and blood pressure records 90/50mm Hg. Placenta is not delivered completely.  </a:t>
            </a:r>
          </a:p>
          <a:p>
            <a:pPr marL="0" indent="0" algn="just">
              <a:spcBef>
                <a:spcPts val="0"/>
              </a:spcBef>
              <a:buNone/>
            </a:pPr>
            <a:endParaRPr lang="en-US" sz="2800" dirty="0" smtClean="0"/>
          </a:p>
          <a:p>
            <a:pPr marL="0" indent="0" algn="just">
              <a:spcBef>
                <a:spcPts val="0"/>
              </a:spcBef>
              <a:buNone/>
            </a:pPr>
            <a:r>
              <a:rPr lang="en-US" sz="2800" dirty="0" smtClean="0"/>
              <a:t>Q: How will you treat her?</a:t>
            </a:r>
            <a:endParaRPr lang="en-AU" sz="2800"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5DC5D88B-9F26-410F-83BF-F088581364A6}"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DF Final_Page_030.jpg"/>
          <p:cNvPicPr>
            <a:picLocks noGrp="1" noChangeAspect="1"/>
          </p:cNvPicPr>
          <p:nvPr isPhoto="1"/>
        </p:nvPicPr>
        <p:blipFill>
          <a:blip r:embed="rId2" cstate="print">
            <a:lum/>
          </a:blip>
          <a:stretch>
            <a:fillRect/>
          </a:stretch>
        </p:blipFill>
        <p:spPr>
          <a:xfrm>
            <a:off x="0" y="1"/>
            <a:ext cx="9144000" cy="6856412"/>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DF Final_Page_037.jpg"/>
          <p:cNvPicPr>
            <a:picLocks noGrp="1" noChangeAspect="1"/>
          </p:cNvPicPr>
          <p:nvPr isPhoto="1"/>
        </p:nvPicPr>
        <p:blipFill>
          <a:blip r:embed="rId2" cstate="print">
            <a:lum/>
          </a:blip>
          <a:stretch>
            <a:fillRect/>
          </a:stretch>
        </p:blipFill>
        <p:spPr>
          <a:xfrm>
            <a:off x="0" y="1"/>
            <a:ext cx="9144000" cy="68564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hidden="1"/>
          <p:cNvSpPr>
            <a:spLocks noGrp="1" noChangeArrowheads="1"/>
          </p:cNvSpPr>
          <p:nvPr>
            <p:ph type="title"/>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76200" y="0"/>
            <a:ext cx="89154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DF Final_Page_030.jpg"/>
          <p:cNvPicPr>
            <a:picLocks noGrp="1" noChangeAspect="1"/>
          </p:cNvPicPr>
          <p:nvPr isPhoto="1"/>
        </p:nvPicPr>
        <p:blipFill>
          <a:blip r:embed="rId2" cstate="print">
            <a:lum/>
          </a:blip>
          <a:stretch>
            <a:fillRect/>
          </a:stretch>
        </p:blipFill>
        <p:spPr>
          <a:xfrm>
            <a:off x="0" y="1"/>
            <a:ext cx="9144000" cy="6856412"/>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DF Final_Page_039.jpg"/>
          <p:cNvPicPr>
            <a:picLocks noGrp="1" noChangeAspect="1"/>
          </p:cNvPicPr>
          <p:nvPr isPhoto="1"/>
        </p:nvPicPr>
        <p:blipFill>
          <a:blip r:embed="rId2" cstate="print">
            <a:lum/>
          </a:blip>
          <a:stretch>
            <a:fillRect/>
          </a:stretch>
        </p:blipFill>
        <p:spPr>
          <a:xfrm>
            <a:off x="0" y="196850"/>
            <a:ext cx="9144000" cy="64627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hidden="1"/>
          <p:cNvSpPr>
            <a:spLocks noGrp="1" noChangeArrowheads="1"/>
          </p:cNvSpPr>
          <p:nvPr>
            <p:ph type="title"/>
          </p:nvPr>
        </p:nvSpPr>
        <p:spPr/>
        <p:txBody>
          <a:bodyPr/>
          <a:lstStyle/>
          <a:p>
            <a:endParaRPr lang="en-US"/>
          </a:p>
        </p:txBody>
      </p:sp>
      <p:sp>
        <p:nvSpPr>
          <p:cNvPr id="40963" name="Rectangle 3" descr="38"/>
          <p:cNvSpPr>
            <a:spLocks noGrp="1" noChangeAspect="1" noChangeArrowheads="1"/>
          </p:cNvSpPr>
          <p:nvPr isPhoto="1"/>
        </p:nvSpPr>
        <p:spPr bwMode="auto">
          <a:xfrm>
            <a:off x="0" y="196850"/>
            <a:ext cx="9144000" cy="6464300"/>
          </a:xfrm>
          <a:prstGeom prst="rect">
            <a:avLst/>
          </a:prstGeom>
          <a:blipFill dpi="0" rotWithShape="1">
            <a:blip r:embed="rId2" cstate="print"/>
            <a:srcRect/>
            <a:stretch>
              <a:fillRect r="-3"/>
            </a:stretch>
          </a:blipFill>
          <a:ln w="9525">
            <a:solidFill>
              <a:schemeClr val="tx1"/>
            </a:solidFill>
            <a:miter lim="800000"/>
            <a:headEnd/>
            <a:tailEnd/>
          </a:ln>
          <a:effec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a:buNone/>
            </a:pPr>
            <a:r>
              <a:rPr lang="en-US" dirty="0" smtClean="0"/>
              <a:t>At the end of this session participants will be able to discuss best practices for:</a:t>
            </a:r>
            <a:endParaRPr lang="en-AU" dirty="0" smtClean="0"/>
          </a:p>
          <a:p>
            <a:endParaRPr lang="en-AU" dirty="0" smtClean="0"/>
          </a:p>
          <a:p>
            <a:pPr lvl="0"/>
            <a:r>
              <a:rPr lang="en-US" dirty="0" smtClean="0"/>
              <a:t>Emergency treatment to patients identified during RAM before referral</a:t>
            </a:r>
            <a:endParaRPr lang="en-AU" dirty="0" smtClean="0"/>
          </a:p>
          <a:p>
            <a:pPr lvl="0"/>
            <a:endParaRPr lang="en-US" dirty="0" smtClean="0"/>
          </a:p>
          <a:p>
            <a:pPr lvl="0"/>
            <a:r>
              <a:rPr lang="en-US" dirty="0" smtClean="0"/>
              <a:t>Basic and general management of emergency situations</a:t>
            </a:r>
            <a:endParaRPr lang="en-AU" dirty="0" smtClean="0"/>
          </a:p>
          <a:p>
            <a:endParaRPr lang="en-US" dirty="0"/>
          </a:p>
        </p:txBody>
      </p:sp>
      <p:sp>
        <p:nvSpPr>
          <p:cNvPr id="5" name="Slide Number Placeholder 4"/>
          <p:cNvSpPr>
            <a:spLocks noGrp="1"/>
          </p:cNvSpPr>
          <p:nvPr>
            <p:ph type="sldNum" sz="quarter" idx="12"/>
          </p:nvPr>
        </p:nvSpPr>
        <p:spPr/>
        <p:txBody>
          <a:bodyPr/>
          <a:lstStyle/>
          <a:p>
            <a:fld id="{5DC5D88B-9F26-410F-83BF-F088581364A6}"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DF Final_Page_041.jpg"/>
          <p:cNvPicPr>
            <a:picLocks noGrp="1" noChangeAspect="1"/>
          </p:cNvPicPr>
          <p:nvPr isPhoto="1"/>
        </p:nvPicPr>
        <p:blipFill>
          <a:blip r:embed="rId2" cstate="print">
            <a:lum/>
          </a:blip>
          <a:stretch>
            <a:fillRect/>
          </a:stretch>
        </p:blipFill>
        <p:spPr>
          <a:xfrm>
            <a:off x="0" y="196850"/>
            <a:ext cx="9144000" cy="64627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a:t>
            </a:r>
            <a:endParaRPr lang="en-US" dirty="0"/>
          </a:p>
        </p:txBody>
      </p:sp>
      <p:sp>
        <p:nvSpPr>
          <p:cNvPr id="3" name="Content Placeholder 2"/>
          <p:cNvSpPr>
            <a:spLocks noGrp="1"/>
          </p:cNvSpPr>
          <p:nvPr>
            <p:ph idx="1"/>
          </p:nvPr>
        </p:nvSpPr>
        <p:spPr>
          <a:xfrm>
            <a:off x="457200" y="1295400"/>
            <a:ext cx="8229600" cy="5105400"/>
          </a:xfrm>
        </p:spPr>
        <p:txBody>
          <a:bodyPr>
            <a:normAutofit fontScale="62500" lnSpcReduction="20000"/>
          </a:bodyPr>
          <a:lstStyle/>
          <a:p>
            <a:pPr>
              <a:buNone/>
            </a:pPr>
            <a:r>
              <a:rPr lang="en-US" b="1" u="sng" dirty="0" smtClean="0"/>
              <a:t>Case (1) </a:t>
            </a:r>
            <a:endParaRPr lang="en-US" u="sng" dirty="0" smtClean="0"/>
          </a:p>
          <a:p>
            <a:pPr marL="0" indent="0">
              <a:lnSpc>
                <a:spcPct val="120000"/>
              </a:lnSpc>
              <a:spcBef>
                <a:spcPts val="0"/>
              </a:spcBef>
              <a:buNone/>
            </a:pPr>
            <a:r>
              <a:rPr lang="en-US" dirty="0" smtClean="0"/>
              <a:t>Mrs. </a:t>
            </a:r>
            <a:r>
              <a:rPr lang="en-US" dirty="0" err="1" smtClean="0"/>
              <a:t>Rukhsana</a:t>
            </a:r>
            <a:r>
              <a:rPr lang="en-US" dirty="0" smtClean="0"/>
              <a:t> has presented at 31 weeks of gestation with complaint of painless bleeding vaginally. On examination she is looking pale. B.P is 90/60 pulse is 110/min? </a:t>
            </a:r>
          </a:p>
          <a:p>
            <a:pPr>
              <a:buNone/>
            </a:pPr>
            <a:r>
              <a:rPr lang="en-US" dirty="0" smtClean="0"/>
              <a:t>Q: What is your assessment and how will your manage?</a:t>
            </a:r>
          </a:p>
          <a:p>
            <a:pPr>
              <a:buNone/>
            </a:pPr>
            <a:endParaRPr lang="en-US" b="1" u="sng" dirty="0" smtClean="0"/>
          </a:p>
          <a:p>
            <a:pPr>
              <a:buNone/>
            </a:pPr>
            <a:r>
              <a:rPr lang="en-US" b="1" u="sng" dirty="0" smtClean="0"/>
              <a:t>Case (2)</a:t>
            </a:r>
            <a:endParaRPr lang="en-US" u="sng" dirty="0" smtClean="0"/>
          </a:p>
          <a:p>
            <a:pPr marL="0" indent="0">
              <a:lnSpc>
                <a:spcPct val="120000"/>
              </a:lnSpc>
              <a:spcBef>
                <a:spcPts val="0"/>
              </a:spcBef>
              <a:buNone/>
            </a:pPr>
            <a:r>
              <a:rPr lang="en-US" dirty="0" smtClean="0"/>
              <a:t>Mrs. </a:t>
            </a:r>
            <a:r>
              <a:rPr lang="en-US" dirty="0" err="1" smtClean="0"/>
              <a:t>Tayyaba</a:t>
            </a:r>
            <a:r>
              <a:rPr lang="en-US" dirty="0" smtClean="0"/>
              <a:t> Khalid is in her first pregnancy at 34 weeks &amp; has presented with swelling of hands and feet and is unconscious. B.P is 180 / 110. </a:t>
            </a:r>
          </a:p>
          <a:p>
            <a:pPr marL="0" indent="0">
              <a:lnSpc>
                <a:spcPct val="120000"/>
              </a:lnSpc>
              <a:spcBef>
                <a:spcPts val="0"/>
              </a:spcBef>
              <a:buNone/>
            </a:pPr>
            <a:r>
              <a:rPr lang="en-US" dirty="0" smtClean="0"/>
              <a:t>Q: What is your assessment and how will you manage  her ?</a:t>
            </a:r>
          </a:p>
          <a:p>
            <a:pPr marL="0" indent="0">
              <a:lnSpc>
                <a:spcPct val="120000"/>
              </a:lnSpc>
              <a:spcBef>
                <a:spcPts val="0"/>
              </a:spcBef>
              <a:buNone/>
            </a:pPr>
            <a:endParaRPr lang="en-US" b="1" u="sng" dirty="0" smtClean="0"/>
          </a:p>
          <a:p>
            <a:pPr marL="0" indent="0">
              <a:lnSpc>
                <a:spcPct val="120000"/>
              </a:lnSpc>
              <a:spcBef>
                <a:spcPts val="0"/>
              </a:spcBef>
              <a:buNone/>
            </a:pPr>
            <a:r>
              <a:rPr lang="en-US" b="1" u="sng" dirty="0" smtClean="0"/>
              <a:t>Case (3)</a:t>
            </a:r>
            <a:endParaRPr lang="en-US" u="sng" dirty="0" smtClean="0"/>
          </a:p>
          <a:p>
            <a:pPr marL="0" indent="0">
              <a:lnSpc>
                <a:spcPct val="120000"/>
              </a:lnSpc>
              <a:spcBef>
                <a:spcPts val="0"/>
              </a:spcBef>
            </a:pPr>
            <a:r>
              <a:rPr lang="en-US" dirty="0" smtClean="0"/>
              <a:t>Mrs. </a:t>
            </a:r>
            <a:r>
              <a:rPr lang="en-US" dirty="0" err="1" smtClean="0"/>
              <a:t>Asma</a:t>
            </a:r>
            <a:r>
              <a:rPr lang="en-US" dirty="0" smtClean="0"/>
              <a:t> has presented at 32 weeks of pregnancy, she c/o fever with chills and body aches since 3 days. Her temperature is 101 </a:t>
            </a:r>
            <a:r>
              <a:rPr lang="en-US" smtClean="0"/>
              <a:t>◦ F and is </a:t>
            </a:r>
            <a:r>
              <a:rPr lang="en-US" dirty="0" smtClean="0"/>
              <a:t>lethargic.</a:t>
            </a:r>
          </a:p>
          <a:p>
            <a:pPr marL="0" indent="0">
              <a:lnSpc>
                <a:spcPct val="120000"/>
              </a:lnSpc>
              <a:spcBef>
                <a:spcPts val="0"/>
              </a:spcBef>
              <a:buNone/>
            </a:pPr>
            <a:r>
              <a:rPr lang="en-US" dirty="0" smtClean="0"/>
              <a:t>Q: What is your assessment and how will  you manage her?</a:t>
            </a:r>
          </a:p>
          <a:p>
            <a:pPr>
              <a:buNone/>
            </a:pPr>
            <a:endParaRPr lang="en-US" dirty="0" smtClean="0"/>
          </a:p>
          <a:p>
            <a:pPr>
              <a:buNone/>
            </a:pPr>
            <a:endParaRPr lang="en-US" dirty="0" smtClean="0"/>
          </a:p>
          <a:p>
            <a:pPr>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5DC5D88B-9F26-410F-83BF-F088581364A6}"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algn="ctr">
              <a:buNone/>
            </a:pPr>
            <a:r>
              <a:rPr lang="en-AU" dirty="0" smtClean="0"/>
              <a:t>Thanks</a:t>
            </a:r>
            <a:endParaRPr lang="en-AU" dirty="0"/>
          </a:p>
        </p:txBody>
      </p:sp>
      <p:sp>
        <p:nvSpPr>
          <p:cNvPr id="4" name="Slide Number Placeholder 3"/>
          <p:cNvSpPr>
            <a:spLocks noGrp="1"/>
          </p:cNvSpPr>
          <p:nvPr>
            <p:ph type="sldNum" sz="quarter" idx="12"/>
          </p:nvPr>
        </p:nvSpPr>
        <p:spPr/>
        <p:txBody>
          <a:bodyPr/>
          <a:lstStyle/>
          <a:p>
            <a:fld id="{5DC5D88B-9F26-410F-83BF-F088581364A6}" type="slidenum">
              <a:rPr lang="en-US" smtClean="0"/>
              <a:pPr/>
              <a:t>22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360" y="0"/>
            <a:ext cx="9121640" cy="682029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 1 (33).jpg"/>
          <p:cNvPicPr>
            <a:picLocks noGrp="1" noChangeAspect="1"/>
          </p:cNvPicPr>
          <p:nvPr isPhoto="1"/>
        </p:nvPicPr>
        <p:blipFill>
          <a:blip r:embed="rId2" cstate="print">
            <a:lum/>
          </a:blip>
          <a:stretch>
            <a:fillRect/>
          </a:stretch>
        </p:blipFill>
        <p:spPr>
          <a:xfrm>
            <a:off x="0" y="1"/>
            <a:ext cx="9144000" cy="68564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 1 (27).jpg"/>
          <p:cNvPicPr>
            <a:picLocks noGrp="1" noChangeAspect="1"/>
          </p:cNvPicPr>
          <p:nvPr isPhoto="1"/>
        </p:nvPicPr>
        <p:blipFill>
          <a:blip r:embed="rId2" cstate="print">
            <a:lum/>
          </a:blip>
          <a:stretch>
            <a:fillRect/>
          </a:stretch>
        </p:blipFill>
        <p:spPr>
          <a:xfrm>
            <a:off x="0" y="196850"/>
            <a:ext cx="9144000" cy="6462713"/>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C5D88B-9F26-410F-83BF-F088581364A6}" type="slidenum">
              <a:rPr lang="en-US" smtClean="0"/>
              <a:pPr/>
              <a:t>6</a:t>
            </a:fld>
            <a:endParaRPr lang="en-US"/>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2286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8" name="Picture 4"/>
          <p:cNvPicPr>
            <a:picLocks noChangeAspect="1" noChangeArrowheads="1"/>
          </p:cNvPicPr>
          <p:nvPr/>
        </p:nvPicPr>
        <p:blipFill>
          <a:blip r:embed="rId2" cstate="print"/>
          <a:srcRect/>
          <a:stretch>
            <a:fillRect/>
          </a:stretch>
        </p:blipFill>
        <p:spPr bwMode="auto">
          <a:xfrm>
            <a:off x="81298" y="152401"/>
            <a:ext cx="8834102" cy="666676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Video Clip IV line Insertion</a:t>
            </a:r>
            <a:endParaRPr lang="en-US" sz="3600" dirty="0"/>
          </a:p>
        </p:txBody>
      </p:sp>
      <p:sp>
        <p:nvSpPr>
          <p:cNvPr id="5" name="Slide Number Placeholder 4"/>
          <p:cNvSpPr>
            <a:spLocks noGrp="1"/>
          </p:cNvSpPr>
          <p:nvPr>
            <p:ph type="sldNum" sz="quarter" idx="12"/>
          </p:nvPr>
        </p:nvSpPr>
        <p:spPr/>
        <p:txBody>
          <a:bodyPr/>
          <a:lstStyle/>
          <a:p>
            <a:fld id="{5DC5D88B-9F26-410F-83BF-F088581364A6}" type="slidenum">
              <a:rPr lang="en-US" smtClean="0"/>
              <a:pPr/>
              <a:t>7</a:t>
            </a:fld>
            <a:endParaRPr lang="en-US"/>
          </a:p>
        </p:txBody>
      </p:sp>
      <p:pic>
        <p:nvPicPr>
          <p:cNvPr id="7" name="How Ister IV line.wmv">
            <a:hlinkClick r:id="" action="ppaction://media"/>
          </p:cNvPr>
          <p:cNvPicPr>
            <a:picLocks noRot="1" noChangeAspect="1"/>
          </p:cNvPicPr>
          <p:nvPr>
            <a:videoFile r:link="rId1"/>
          </p:nvPr>
        </p:nvPicPr>
        <p:blipFill>
          <a:blip r:embed="rId3" cstate="print"/>
          <a:stretch>
            <a:fillRect/>
          </a:stretch>
        </p:blipFill>
        <p:spPr>
          <a:xfrm>
            <a:off x="762000" y="1066800"/>
            <a:ext cx="7696200" cy="55435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Rate of Infusion is Determined by the Condition &amp; Findings</a:t>
            </a:r>
            <a:endParaRPr lang="en-AU" dirty="0"/>
          </a:p>
        </p:txBody>
      </p:sp>
      <p:sp>
        <p:nvSpPr>
          <p:cNvPr id="3" name="Content Placeholder 2"/>
          <p:cNvSpPr>
            <a:spLocks noGrp="1"/>
          </p:cNvSpPr>
          <p:nvPr>
            <p:ph idx="1"/>
          </p:nvPr>
        </p:nvSpPr>
        <p:spPr/>
        <p:txBody>
          <a:bodyPr>
            <a:normAutofit fontScale="70000" lnSpcReduction="20000"/>
          </a:bodyPr>
          <a:lstStyle/>
          <a:p>
            <a:pPr>
              <a:buNone/>
            </a:pPr>
            <a:r>
              <a:rPr lang="en-US" b="1" u="sng" dirty="0" smtClean="0"/>
              <a:t>RAPID RATE</a:t>
            </a:r>
            <a:endParaRPr lang="en-AU" dirty="0" smtClean="0"/>
          </a:p>
          <a:p>
            <a:r>
              <a:rPr lang="en-US" dirty="0" smtClean="0"/>
              <a:t>Systolic BP less than 90 or pulse more than 110 ml or heavy vaginal bleeding</a:t>
            </a:r>
            <a:endParaRPr lang="en-AU" dirty="0" smtClean="0"/>
          </a:p>
          <a:p>
            <a:r>
              <a:rPr lang="en-US" dirty="0" smtClean="0"/>
              <a:t>Infuse 1 </a:t>
            </a:r>
            <a:r>
              <a:rPr lang="en-US" dirty="0" err="1" smtClean="0"/>
              <a:t>litre</a:t>
            </a:r>
            <a:r>
              <a:rPr lang="en-US" dirty="0" smtClean="0"/>
              <a:t> in 15-20 min. repeat if necessary</a:t>
            </a:r>
            <a:endParaRPr lang="en-AU" dirty="0" smtClean="0"/>
          </a:p>
          <a:p>
            <a:r>
              <a:rPr lang="en-US" dirty="0" smtClean="0"/>
              <a:t>Monitor BP every 15 min</a:t>
            </a:r>
            <a:endParaRPr lang="en-AU" dirty="0" smtClean="0"/>
          </a:p>
          <a:p>
            <a:pPr>
              <a:buNone/>
            </a:pPr>
            <a:endParaRPr lang="en-US" b="1" u="sng" dirty="0" smtClean="0"/>
          </a:p>
          <a:p>
            <a:pPr>
              <a:buNone/>
            </a:pPr>
            <a:r>
              <a:rPr lang="en-US" b="1" u="sng" dirty="0" smtClean="0"/>
              <a:t>MODERATE RATE</a:t>
            </a:r>
            <a:endParaRPr lang="en-AU" dirty="0" smtClean="0"/>
          </a:p>
          <a:p>
            <a:r>
              <a:rPr lang="en-US" dirty="0" smtClean="0"/>
              <a:t>Severe abdominal pain, obstructed labour, ectopic pregnancy, high grade fever or dehydration</a:t>
            </a:r>
            <a:endParaRPr lang="en-AU" dirty="0" smtClean="0"/>
          </a:p>
          <a:p>
            <a:r>
              <a:rPr lang="en-US" dirty="0" smtClean="0"/>
              <a:t>Infuse 1 </a:t>
            </a:r>
            <a:r>
              <a:rPr lang="en-US" dirty="0" err="1" smtClean="0"/>
              <a:t>litre</a:t>
            </a:r>
            <a:r>
              <a:rPr lang="en-US" dirty="0" smtClean="0"/>
              <a:t> in 2-3 hours</a:t>
            </a:r>
            <a:endParaRPr lang="en-AU" dirty="0" smtClean="0"/>
          </a:p>
          <a:p>
            <a:pPr>
              <a:buNone/>
            </a:pPr>
            <a:endParaRPr lang="en-US" b="1" u="sng" dirty="0" smtClean="0"/>
          </a:p>
          <a:p>
            <a:pPr>
              <a:buNone/>
            </a:pPr>
            <a:r>
              <a:rPr lang="en-US" b="1" u="sng" dirty="0" smtClean="0"/>
              <a:t>SLOW RATE</a:t>
            </a:r>
            <a:endParaRPr lang="en-AU" dirty="0" smtClean="0"/>
          </a:p>
          <a:p>
            <a:r>
              <a:rPr lang="en-US" dirty="0" smtClean="0"/>
              <a:t>Severe </a:t>
            </a:r>
            <a:r>
              <a:rPr lang="en-US" dirty="0" err="1" smtClean="0"/>
              <a:t>anaemia</a:t>
            </a:r>
            <a:r>
              <a:rPr lang="en-US" dirty="0" smtClean="0"/>
              <a:t>, severe pre eclampsia, or eclampsia infuse 1 </a:t>
            </a:r>
            <a:r>
              <a:rPr lang="en-US" dirty="0" err="1" smtClean="0"/>
              <a:t>litre</a:t>
            </a:r>
            <a:r>
              <a:rPr lang="en-US" smtClean="0"/>
              <a:t> in 6 </a:t>
            </a:r>
            <a:r>
              <a:rPr lang="en-US" dirty="0" smtClean="0"/>
              <a:t>to 8 hrs</a:t>
            </a:r>
            <a:endParaRPr lang="en-AU" dirty="0"/>
          </a:p>
        </p:txBody>
      </p:sp>
      <p:sp>
        <p:nvSpPr>
          <p:cNvPr id="4" name="Slide Number Placeholder 3"/>
          <p:cNvSpPr>
            <a:spLocks noGrp="1"/>
          </p:cNvSpPr>
          <p:nvPr>
            <p:ph type="sldNum" sz="quarter" idx="12"/>
          </p:nvPr>
        </p:nvSpPr>
        <p:spPr/>
        <p:txBody>
          <a:bodyPr/>
          <a:lstStyle/>
          <a:p>
            <a:fld id="{5DC5D88B-9F26-410F-83BF-F088581364A6}"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If I/V Access Not Possible</a:t>
            </a:r>
            <a:endParaRPr lang="en-AU" dirty="0"/>
          </a:p>
        </p:txBody>
      </p:sp>
      <p:sp>
        <p:nvSpPr>
          <p:cNvPr id="3" name="Content Placeholder 2"/>
          <p:cNvSpPr>
            <a:spLocks noGrp="1"/>
          </p:cNvSpPr>
          <p:nvPr>
            <p:ph idx="1"/>
          </p:nvPr>
        </p:nvSpPr>
        <p:spPr/>
        <p:txBody>
          <a:bodyPr/>
          <a:lstStyle/>
          <a:p>
            <a:pPr lvl="0"/>
            <a:r>
              <a:rPr lang="en-US" dirty="0" smtClean="0"/>
              <a:t>Give ORS by mouth if able to drink</a:t>
            </a:r>
            <a:endParaRPr lang="en-AU" dirty="0" smtClean="0"/>
          </a:p>
          <a:p>
            <a:pPr lvl="0"/>
            <a:r>
              <a:rPr lang="en-US" dirty="0" smtClean="0"/>
              <a:t>Or give by N/G tube </a:t>
            </a:r>
            <a:endParaRPr lang="en-AU" dirty="0" smtClean="0"/>
          </a:p>
          <a:p>
            <a:pPr lvl="0"/>
            <a:r>
              <a:rPr lang="en-US" dirty="0" smtClean="0"/>
              <a:t>Give 300-500 </a:t>
            </a:r>
            <a:r>
              <a:rPr lang="en-US" dirty="0" err="1" smtClean="0"/>
              <a:t>mls</a:t>
            </a:r>
            <a:r>
              <a:rPr lang="en-US" dirty="0" smtClean="0"/>
              <a:t> in one hour</a:t>
            </a:r>
            <a:endParaRPr lang="en-AU" dirty="0" smtClean="0"/>
          </a:p>
          <a:p>
            <a:r>
              <a:rPr lang="en-US" dirty="0" smtClean="0"/>
              <a:t>DO NOT give ORS to unconscious or woman with convulsions</a:t>
            </a:r>
            <a:endParaRPr lang="en-AU" dirty="0"/>
          </a:p>
        </p:txBody>
      </p:sp>
      <p:sp>
        <p:nvSpPr>
          <p:cNvPr id="4" name="Slide Number Placeholder 3"/>
          <p:cNvSpPr>
            <a:spLocks noGrp="1"/>
          </p:cNvSpPr>
          <p:nvPr>
            <p:ph type="sldNum" sz="quarter" idx="12"/>
          </p:nvPr>
        </p:nvSpPr>
        <p:spPr/>
        <p:txBody>
          <a:bodyPr/>
          <a:lstStyle/>
          <a:p>
            <a:fld id="{5DC5D88B-9F26-410F-83BF-F088581364A6}"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1523</TotalTime>
  <Words>492</Words>
  <Application>Microsoft Office PowerPoint</Application>
  <PresentationFormat>On-screen Show (4:3)</PresentationFormat>
  <Paragraphs>68</Paragraphs>
  <Slides>22</Slides>
  <Notes>1</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Emergency Treatment for the Woman</vt:lpstr>
      <vt:lpstr>Objectives</vt:lpstr>
      <vt:lpstr>Slide 3</vt:lpstr>
      <vt:lpstr>Slide 4</vt:lpstr>
      <vt:lpstr>Slide 5</vt:lpstr>
      <vt:lpstr>Slide 6</vt:lpstr>
      <vt:lpstr>Video Clip IV line Insertion</vt:lpstr>
      <vt:lpstr>Rate of Infusion is Determined by the Condition &amp; Findings</vt:lpstr>
      <vt:lpstr>If I/V Access Not Possible</vt:lpstr>
      <vt:lpstr>If placenta not delivered</vt:lpstr>
      <vt:lpstr>If placenta delivered</vt:lpstr>
      <vt:lpstr>Slide 12</vt:lpstr>
      <vt:lpstr>Case Study 1</vt:lpstr>
      <vt:lpstr>Slide 14</vt:lpstr>
      <vt:lpstr>Slide 15</vt:lpstr>
      <vt:lpstr>Slide 16</vt:lpstr>
      <vt:lpstr>Slide 17</vt:lpstr>
      <vt:lpstr>Slide 18</vt:lpstr>
      <vt:lpstr>Slide 19</vt:lpstr>
      <vt:lpstr>Slide 20</vt:lpstr>
      <vt:lpstr>Group activity</vt:lpstr>
      <vt:lpstr>Slide 22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TREATMEN FOR PREGNANT WOMEN</dc:title>
  <dc:subject>PCPNC</dc:subject>
  <dc:creator>Abdul Rehman Pirzado MD</dc:creator>
  <cp:lastModifiedBy>Abdul Rehman Pirzado</cp:lastModifiedBy>
  <cp:revision>78</cp:revision>
  <dcterms:created xsi:type="dcterms:W3CDTF">2011-09-18T08:06:16Z</dcterms:created>
  <dcterms:modified xsi:type="dcterms:W3CDTF">2015-05-11T12:34:03Z</dcterms:modified>
</cp:coreProperties>
</file>