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4"/>
  </p:notesMasterIdLst>
  <p:sldIdLst>
    <p:sldId id="372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1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660"/>
  </p:normalViewPr>
  <p:slideViewPr>
    <p:cSldViewPr>
      <p:cViewPr varScale="1">
        <p:scale>
          <a:sx n="70" d="100"/>
          <a:sy n="70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en-US" sz="4400" smtClean="0"/>
            <a:t>1</a:t>
          </a:r>
          <a:endParaRPr lang="en-US" sz="4400" dirty="0"/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en-US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en-US" sz="3200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en-US" sz="4400" dirty="0" smtClean="0"/>
            <a:t>2</a:t>
          </a:r>
          <a:endParaRPr lang="en-US" sz="4400" dirty="0"/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en-US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en-US" sz="3200"/>
        </a:p>
      </dgm:t>
    </dgm:pt>
    <dgm:pt modelId="{C59269D0-92A5-481C-BA64-727AFB0DD545}">
      <dgm:prSet phldrT="[Text]" custT="1"/>
      <dgm:spPr/>
      <dgm:t>
        <a:bodyPr/>
        <a:lstStyle/>
        <a:p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Human rights, health equity and development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en-US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en-US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en-US" sz="4400" dirty="0" smtClean="0"/>
            <a:t>3</a:t>
          </a:r>
          <a:endParaRPr lang="en-US" sz="4400" dirty="0"/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en-US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en-US" sz="3200"/>
        </a:p>
      </dgm:t>
    </dgm:pt>
    <dgm:pt modelId="{6BE4E373-0656-4EDC-821E-BE09C952B1F6}">
      <dgm:prSet phldrT="[Text]" custT="1"/>
      <dgm:spPr/>
      <dgm:t>
        <a:bodyPr/>
        <a:lstStyle/>
        <a:p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Practical: Group work &amp; Exercises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en-US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en-US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/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Human rights and health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en-US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en-US" sz="3200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en-US"/>
        </a:p>
      </dgm:t>
    </dgm:pt>
    <dgm:pt modelId="{7E429971-BC57-430F-BB25-C0574E5E39E3}" type="pres">
      <dgm:prSet presAssocID="{74EE5CD8-078F-4590-BF9C-A341A294A016}" presName="parentText" presStyleLbl="node1" presStyleIdx="0" presStyleCnt="3" custLinFactNeighborY="-15667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en-US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en-US"/>
        </a:p>
      </dgm:t>
    </dgm:pt>
    <dgm:pt modelId="{C04276DC-EE64-470A-B8BC-09067B8045FA}" type="pres">
      <dgm:prSet presAssocID="{AA046201-5C4D-445E-BF0B-5C6D2B0A1945}" presName="parentText" presStyleLbl="node1" presStyleIdx="1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en-US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en-US"/>
        </a:p>
      </dgm:t>
    </dgm:pt>
    <dgm:pt modelId="{F5034101-5B7D-4FE7-B47A-5A48CF39606B}" type="pres">
      <dgm:prSet presAssocID="{D1776C8F-2B10-4075-8DF7-7F65AB725ED5}" presName="parentText" presStyleLbl="node1" presStyleIdx="2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4F3D8D76-058B-4EBF-8F29-7D7C2F155909}" type="presOf" srcId="{AA046201-5C4D-445E-BF0B-5C6D2B0A1945}" destId="{C04276DC-EE64-470A-B8BC-09067B8045FA}" srcOrd="0" destOrd="0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FD9F96F4-BB40-44AE-8338-4ABA5D336743}" type="presOf" srcId="{1E4D3931-0DBD-4211-A24A-6AF364284B1E}" destId="{D54B1729-BC98-42C1-9C6C-D65DCBA4358F}" srcOrd="0" destOrd="0" presId="urn:microsoft.com/office/officeart/2005/8/layout/vList5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F7899498-F5D9-436F-A675-8B0FE8E188F7}" type="presOf" srcId="{F6FEADD9-F67D-41F5-BA4C-3C84956E7F46}" destId="{AAE7A1E6-6847-453D-B55B-8A82BF138C1D}" srcOrd="0" destOrd="0" presId="urn:microsoft.com/office/officeart/2005/8/layout/vList5"/>
    <dgm:cxn modelId="{5411543C-9580-4E2A-8894-B5F285362973}" type="presOf" srcId="{6BE4E373-0656-4EDC-821E-BE09C952B1F6}" destId="{C7C3E6FD-D83F-4BDA-907E-B5EE041DA931}" srcOrd="0" destOrd="0" presId="urn:microsoft.com/office/officeart/2005/8/layout/vList5"/>
    <dgm:cxn modelId="{104A151E-6431-4561-B754-66E396CB5EA9}" type="presOf" srcId="{D1776C8F-2B10-4075-8DF7-7F65AB725ED5}" destId="{F5034101-5B7D-4FE7-B47A-5A48CF39606B}" srcOrd="0" destOrd="0" presId="urn:microsoft.com/office/officeart/2005/8/layout/vList5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BD37CEBE-367A-4DD6-8F51-52CDDA3B80B1}" type="presOf" srcId="{74EE5CD8-078F-4590-BF9C-A341A294A016}" destId="{7E429971-BC57-430F-BB25-C0574E5E39E3}" srcOrd="0" destOrd="0" presId="urn:microsoft.com/office/officeart/2005/8/layout/vList5"/>
    <dgm:cxn modelId="{AD4E4AE4-6CC2-49B5-85E5-6A36C765BBDD}" type="presOf" srcId="{C59269D0-92A5-481C-BA64-727AFB0DD545}" destId="{B37A5355-225B-4C6F-AED7-6C620F99EECC}" srcOrd="0" destOrd="0" presId="urn:microsoft.com/office/officeart/2005/8/layout/vList5"/>
    <dgm:cxn modelId="{A74CE381-B227-4000-995B-550C6798554F}" type="presParOf" srcId="{AAE7A1E6-6847-453D-B55B-8A82BF138C1D}" destId="{C4407577-18A2-46E0-8805-2838042EB67A}" srcOrd="0" destOrd="0" presId="urn:microsoft.com/office/officeart/2005/8/layout/vList5"/>
    <dgm:cxn modelId="{A08B61D2-643A-495D-A5B0-8B24FAD9C5C2}" type="presParOf" srcId="{C4407577-18A2-46E0-8805-2838042EB67A}" destId="{7E429971-BC57-430F-BB25-C0574E5E39E3}" srcOrd="0" destOrd="0" presId="urn:microsoft.com/office/officeart/2005/8/layout/vList5"/>
    <dgm:cxn modelId="{56B65606-F668-4F69-A622-1980955B20A6}" type="presParOf" srcId="{C4407577-18A2-46E0-8805-2838042EB67A}" destId="{D54B1729-BC98-42C1-9C6C-D65DCBA4358F}" srcOrd="1" destOrd="0" presId="urn:microsoft.com/office/officeart/2005/8/layout/vList5"/>
    <dgm:cxn modelId="{9A0833E6-D21A-4935-8530-EB4448C6A9A1}" type="presParOf" srcId="{AAE7A1E6-6847-453D-B55B-8A82BF138C1D}" destId="{AB8574CC-D4F2-4555-AEE3-F4EE58B11D03}" srcOrd="1" destOrd="0" presId="urn:microsoft.com/office/officeart/2005/8/layout/vList5"/>
    <dgm:cxn modelId="{368E89C8-B329-4DBC-92E5-CED3F60BC4A3}" type="presParOf" srcId="{AAE7A1E6-6847-453D-B55B-8A82BF138C1D}" destId="{85B8F607-FDD8-476A-ADBE-E1250824F294}" srcOrd="2" destOrd="0" presId="urn:microsoft.com/office/officeart/2005/8/layout/vList5"/>
    <dgm:cxn modelId="{35AD81BA-9639-43AA-A856-70602EFA1241}" type="presParOf" srcId="{85B8F607-FDD8-476A-ADBE-E1250824F294}" destId="{C04276DC-EE64-470A-B8BC-09067B8045FA}" srcOrd="0" destOrd="0" presId="urn:microsoft.com/office/officeart/2005/8/layout/vList5"/>
    <dgm:cxn modelId="{99A24B08-ABB3-4AD8-9269-ADF8F321AA2B}" type="presParOf" srcId="{85B8F607-FDD8-476A-ADBE-E1250824F294}" destId="{B37A5355-225B-4C6F-AED7-6C620F99EECC}" srcOrd="1" destOrd="0" presId="urn:microsoft.com/office/officeart/2005/8/layout/vList5"/>
    <dgm:cxn modelId="{61EC351B-5076-4D82-8EAA-E1C32937526F}" type="presParOf" srcId="{AAE7A1E6-6847-453D-B55B-8A82BF138C1D}" destId="{5ACAA866-A8A8-4183-97B5-CEEAB1525C60}" srcOrd="3" destOrd="0" presId="urn:microsoft.com/office/officeart/2005/8/layout/vList5"/>
    <dgm:cxn modelId="{7F050F06-9E42-4CAE-8608-3597181AB4E5}" type="presParOf" srcId="{AAE7A1E6-6847-453D-B55B-8A82BF138C1D}" destId="{477213BE-9E91-4950-8451-7F60796F47F4}" srcOrd="4" destOrd="0" presId="urn:microsoft.com/office/officeart/2005/8/layout/vList5"/>
    <dgm:cxn modelId="{8760DE00-AD67-41DC-8355-1CFBAE41B5D4}" type="presParOf" srcId="{477213BE-9E91-4950-8451-7F60796F47F4}" destId="{F5034101-5B7D-4FE7-B47A-5A48CF39606B}" srcOrd="0" destOrd="0" presId="urn:microsoft.com/office/officeart/2005/8/layout/vList5"/>
    <dgm:cxn modelId="{B9F190E9-210D-42FF-8342-1C6872415E93}" type="presParOf" srcId="{477213BE-9E91-4950-8451-7F60796F47F4}" destId="{C7C3E6FD-D83F-4BDA-907E-B5EE041DA9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C4661-0DF0-4222-80DC-2B43BC1386EC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6DA92-177E-4CAC-BCC4-61FA467D3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24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79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76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This is another option</a:t>
            </a:r>
            <a:r>
              <a:rPr lang="en-US" sz="1200" baseline="0" dirty="0" smtClean="0"/>
              <a:t> for an Overview slides using transitions.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79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7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65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1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dirty="0" smtClean="0"/>
              <a:t>This is another option</a:t>
            </a:r>
            <a:r>
              <a:rPr lang="en-US" sz="1200" baseline="0" dirty="0" smtClean="0"/>
              <a:t> for an Overview slide.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  <p:extLst>
      <p:ext uri="{BB962C8B-B14F-4D97-AF65-F5344CB8AC3E}">
        <p14:creationId xmlns:p14="http://schemas.microsoft.com/office/powerpoint/2010/main" val="3697778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What</a:t>
            </a:r>
            <a:r>
              <a:rPr lang="en-US" b="0" baseline="0" dirty="0" smtClean="0"/>
              <a:t> will the audience be able to do after this training is complete?</a:t>
            </a:r>
            <a:r>
              <a:rPr lang="en-US" dirty="0" smtClean="0"/>
              <a:t> Briefly describe each objective how the audience</a:t>
            </a:r>
            <a:r>
              <a:rPr lang="en-US" baseline="0" dirty="0" smtClean="0"/>
              <a:t> </a:t>
            </a:r>
            <a:r>
              <a:rPr lang="en-US" dirty="0" smtClean="0"/>
              <a:t>will benefit from this</a:t>
            </a:r>
            <a:r>
              <a:rPr lang="en-US" baseline="0" dirty="0" smtClean="0"/>
              <a:t>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16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0963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0964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EDE57-F8FE-4B43-B511-2E9F76624F74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449263"/>
            <a:ext cx="4541837" cy="3408362"/>
          </a:xfrm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9472"/>
            <a:ext cx="6261652" cy="459386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963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r>
              <a:rPr lang="en-US" smtClean="0"/>
              <a:t>Sunday, November 2, 2014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6287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hchr.org/EN/PublicationsResources/Pages/FactSheets.aspx" TargetMode="External"/><Relationship Id="rId3" Type="http://schemas.openxmlformats.org/officeDocument/2006/relationships/tags" Target="../tags/tag12.xml"/><Relationship Id="rId7" Type="http://schemas.openxmlformats.org/officeDocument/2006/relationships/hyperlink" Target="http://www.un.org/en/rights/" TargetMode="Externa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hyperlink" Target="http://www.who.int/topics/human_rights/en/" TargetMode="Externa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5146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cap="all" dirty="0" smtClean="0">
                <a:latin typeface="+mj-lt"/>
                <a:ea typeface="+mj-ea"/>
                <a:cs typeface="+mj-cs"/>
              </a:rPr>
              <a:t>Health Equity and</a:t>
            </a:r>
          </a:p>
          <a:p>
            <a:pPr algn="just"/>
            <a:r>
              <a:rPr lang="en-US" sz="4000" cap="all" dirty="0" smtClean="0">
                <a:latin typeface="+mj-lt"/>
                <a:ea typeface="+mj-ea"/>
                <a:cs typeface="+mj-cs"/>
              </a:rPr>
              <a:t>Human </a:t>
            </a:r>
            <a:r>
              <a:rPr lang="en-US" sz="4000" cap="all" dirty="0" smtClean="0">
                <a:latin typeface="+mj-lt"/>
                <a:ea typeface="+mj-ea"/>
                <a:cs typeface="+mj-cs"/>
              </a:rPr>
              <a:t>Rights Mainstreaming in public health</a:t>
            </a:r>
            <a:endParaRPr lang="en-US" sz="40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5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Abdul Rehman Pirzado</a:t>
            </a:r>
            <a:br>
              <a:rPr lang="en-US" sz="28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MBBS,DCH.MSPH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286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cap="all" dirty="0">
                <a:latin typeface="+mj-lt"/>
                <a:ea typeface="+mj-ea"/>
                <a:cs typeface="+mj-cs"/>
              </a:rPr>
              <a:t>HUMAN RIGHTS AND HEALTH EQUITY:</a:t>
            </a:r>
            <a:br>
              <a:rPr lang="en-US" sz="2000" cap="all" dirty="0">
                <a:latin typeface="+mj-lt"/>
                <a:ea typeface="+mj-ea"/>
                <a:cs typeface="+mj-cs"/>
              </a:rPr>
            </a:br>
            <a:r>
              <a:rPr lang="en-US" sz="2000" cap="all" dirty="0">
                <a:latin typeface="+mj-lt"/>
                <a:ea typeface="+mj-ea"/>
                <a:cs typeface="+mj-cs"/>
              </a:rPr>
              <a:t>IMPLICATIONS FOR ADVOCACY, </a:t>
            </a:r>
            <a:r>
              <a:rPr lang="en-US" sz="2000" cap="all" dirty="0" smtClean="0">
                <a:latin typeface="+mj-lt"/>
                <a:ea typeface="+mj-ea"/>
                <a:cs typeface="+mj-cs"/>
              </a:rPr>
              <a:t>ACTION </a:t>
            </a:r>
            <a:r>
              <a:rPr lang="en-US" sz="2000" cap="all" dirty="0">
                <a:latin typeface="+mj-lt"/>
                <a:ea typeface="+mj-ea"/>
                <a:cs typeface="+mj-cs"/>
              </a:rPr>
              <a:t>AND GOVERNANCE</a:t>
            </a:r>
          </a:p>
        </p:txBody>
      </p:sp>
    </p:spTree>
    <p:extLst>
      <p:ext uri="{BB962C8B-B14F-4D97-AF65-F5344CB8AC3E}">
        <p14:creationId xmlns:p14="http://schemas.microsoft.com/office/powerpoint/2010/main" val="749854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/>
          <a:lstStyle/>
          <a:p>
            <a:r>
              <a:rPr lang="en-US" b="1" dirty="0" smtClean="0"/>
              <a:t>Learning Objectives of Block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0"/>
            <a:ext cx="7315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Discover how the </a:t>
            </a:r>
            <a:r>
              <a:rPr lang="en-US" sz="3200" dirty="0"/>
              <a:t>right to health </a:t>
            </a:r>
            <a:r>
              <a:rPr lang="en-US" sz="3200" dirty="0" smtClean="0"/>
              <a:t>interacts </a:t>
            </a:r>
            <a:r>
              <a:rPr lang="en-US" sz="3200" dirty="0"/>
              <a:t>with other human rights </a:t>
            </a:r>
            <a:endParaRPr lang="en-US" sz="3200" dirty="0" smtClean="0"/>
          </a:p>
          <a:p>
            <a:r>
              <a:rPr lang="en-US" sz="3200" dirty="0" smtClean="0"/>
              <a:t>Recognize the main characteristics of the </a:t>
            </a:r>
            <a:r>
              <a:rPr lang="en-US" sz="3200" dirty="0"/>
              <a:t>human rights-based </a:t>
            </a:r>
            <a:r>
              <a:rPr lang="en-US" sz="3200" dirty="0" smtClean="0"/>
              <a:t>approach, and its relation to health equity and social justice</a:t>
            </a:r>
            <a:endParaRPr lang="en-US" sz="3200" dirty="0"/>
          </a:p>
          <a:p>
            <a:r>
              <a:rPr lang="en-US" sz="3200" dirty="0" smtClean="0"/>
              <a:t>Identify intersection </a:t>
            </a:r>
            <a:r>
              <a:rPr lang="en-US" sz="3200" dirty="0"/>
              <a:t>points of human rights and specific health issues</a:t>
            </a:r>
            <a:endParaRPr lang="en-US" sz="3200" dirty="0" smtClean="0"/>
          </a:p>
          <a:p>
            <a:r>
              <a:rPr lang="en-US" sz="3200" dirty="0" smtClean="0"/>
              <a:t>Explore entry </a:t>
            </a:r>
            <a:r>
              <a:rPr lang="en-US" sz="3200" dirty="0"/>
              <a:t>points to incorporate the </a:t>
            </a:r>
            <a:r>
              <a:rPr lang="en-US" sz="3200" dirty="0" smtClean="0"/>
              <a:t>human </a:t>
            </a:r>
            <a:r>
              <a:rPr lang="en-US" sz="3200" dirty="0"/>
              <a:t>rights-based approach into </a:t>
            </a:r>
            <a:r>
              <a:rPr lang="en-US" sz="3200" dirty="0" smtClean="0"/>
              <a:t>your work </a:t>
            </a:r>
            <a:r>
              <a:rPr lang="en-US" sz="3200" dirty="0"/>
              <a:t>to promote the right to health 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D6E5A2-EC83-451F-A719-9AC1370DD5CF}" type="slidenum">
              <a:rPr lang="en-US" smtClean="0"/>
              <a:pPr/>
              <a:t>10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475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Resources </a:t>
            </a:r>
            <a:r>
              <a:rPr lang="en-US" smtClean="0"/>
              <a:t>&amp; Reading Material</a:t>
            </a:r>
            <a:endParaRPr lang="en-US" dirty="0" smtClean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62000" y="1596413"/>
            <a:ext cx="7848600" cy="4804387"/>
          </a:xfrm>
        </p:spPr>
        <p:txBody>
          <a:bodyPr>
            <a:normAutofit/>
          </a:bodyPr>
          <a:lstStyle/>
          <a:p>
            <a:r>
              <a:rPr lang="en-GB" dirty="0" smtClean="0"/>
              <a:t>Health and Human Rights at WHO </a:t>
            </a:r>
          </a:p>
          <a:p>
            <a:pPr marL="0" indent="0">
              <a:buNone/>
            </a:pPr>
            <a:r>
              <a:rPr lang="en-GB" dirty="0">
                <a:hlinkClick r:id="rId6"/>
              </a:rPr>
              <a:t>http://www.who.int/topics/human_rights/en</a:t>
            </a:r>
            <a:r>
              <a:rPr lang="en-GB" dirty="0" smtClean="0">
                <a:hlinkClick r:id="rId6"/>
              </a:rPr>
              <a:t>/</a:t>
            </a:r>
            <a:endParaRPr lang="en-GB" dirty="0" smtClean="0"/>
          </a:p>
          <a:p>
            <a:r>
              <a:rPr lang="en-GB" dirty="0" smtClean="0"/>
              <a:t>Human Rights at United Nations</a:t>
            </a:r>
          </a:p>
          <a:p>
            <a:pPr marL="0" indent="0">
              <a:buNone/>
            </a:pPr>
            <a:r>
              <a:rPr lang="en-GB" u="sng" dirty="0">
                <a:hlinkClick r:id="rId7"/>
              </a:rPr>
              <a:t>http://www.un.org/en/rights</a:t>
            </a:r>
            <a:r>
              <a:rPr lang="en-GB" u="sng" dirty="0" smtClean="0">
                <a:hlinkClick r:id="rId7"/>
              </a:rPr>
              <a:t>/</a:t>
            </a:r>
            <a:endParaRPr lang="en-GB" u="sng" dirty="0" smtClean="0"/>
          </a:p>
          <a:p>
            <a:pPr marL="0" indent="0">
              <a:buNone/>
            </a:pPr>
            <a:endParaRPr lang="en-GB" u="sng" dirty="0"/>
          </a:p>
          <a:p>
            <a:r>
              <a:rPr lang="en-US" dirty="0" smtClean="0"/>
              <a:t>Office of the High Commissioner for Human Rights</a:t>
            </a:r>
          </a:p>
          <a:p>
            <a:pPr marL="0" indent="0">
              <a:buNone/>
            </a:pP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www.ohchr.org/EN/PublicationsResources/Pages/FactSheets.aspx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3D6E5A2-EC83-451F-A719-9AC1370DD5CF}" type="slidenum">
              <a:rPr lang="en-US" smtClean="0"/>
              <a:pPr/>
              <a:t>11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85970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bg1"/>
          </a:fgClr>
          <a:bgClr>
            <a:schemeClr val="bg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6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Knowledge</a:t>
            </a:r>
            <a:r>
              <a:rPr lang="en-US" dirty="0" smtClean="0"/>
              <a:t> – what is the human rights-based approach; how it relates to health equity; and how it can contribute to universal health coverage</a:t>
            </a:r>
          </a:p>
          <a:p>
            <a:r>
              <a:rPr lang="en-US" b="1" dirty="0" smtClean="0"/>
              <a:t>Competency</a:t>
            </a:r>
            <a:r>
              <a:rPr lang="en-US" dirty="0" smtClean="0"/>
              <a:t> – tools for: assessment; multi-sectoral policy formulation; accountability and better governance</a:t>
            </a:r>
            <a:endParaRPr lang="en-US" dirty="0"/>
          </a:p>
          <a:p>
            <a:r>
              <a:rPr lang="en-US" b="1" dirty="0" smtClean="0"/>
              <a:t>Attitude</a:t>
            </a:r>
            <a:r>
              <a:rPr lang="en-US" dirty="0" smtClean="0"/>
              <a:t> – going beyond business as usual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3D6E5A2-EC83-451F-A719-9AC1370DD5CF}" type="slidenum">
              <a:rPr lang="en-US" smtClean="0"/>
              <a:pPr/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343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/>
              <a:t>Special Features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Interaction</a:t>
            </a:r>
            <a:r>
              <a:rPr lang="en-US" dirty="0" smtClean="0"/>
              <a:t> – more time for discussion</a:t>
            </a:r>
          </a:p>
          <a:p>
            <a:r>
              <a:rPr lang="en-US" b="1" dirty="0" smtClean="0"/>
              <a:t>Application</a:t>
            </a:r>
            <a:r>
              <a:rPr lang="en-US" dirty="0" smtClean="0"/>
              <a:t> – less time for presenting ideas; more time for discussing how they are applied</a:t>
            </a:r>
          </a:p>
          <a:p>
            <a:r>
              <a:rPr lang="en-US" b="1" dirty="0" smtClean="0"/>
              <a:t>Group work</a:t>
            </a:r>
            <a:r>
              <a:rPr lang="en-US" dirty="0" smtClean="0"/>
              <a:t> – case studies worked together in groups</a:t>
            </a:r>
            <a:endParaRPr lang="en-US" dirty="0"/>
          </a:p>
          <a:p>
            <a:r>
              <a:rPr lang="en-US" b="1" dirty="0" smtClean="0"/>
              <a:t>Output-oriented</a:t>
            </a:r>
            <a:r>
              <a:rPr lang="en-US" dirty="0" smtClean="0"/>
              <a:t> – developing draft provincial action plans </a:t>
            </a:r>
          </a:p>
          <a:p>
            <a:r>
              <a:rPr lang="en-US" dirty="0" smtClean="0"/>
              <a:t>Continuous monitoring, evaluation and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3D6E5A2-EC83-451F-A719-9AC1370DD5CF}" type="slidenum">
              <a:rPr lang="en-US" smtClean="0"/>
              <a:pPr/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8598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2209800"/>
            <a:ext cx="80772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Course Structure</a:t>
            </a:r>
            <a:endParaRPr lang="en-US" sz="6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3D6E5A2-EC83-451F-A719-9AC1370DD5C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9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00100" y="2133600"/>
            <a:ext cx="6781800" cy="3581400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en-US" sz="7200" b="1" dirty="0" smtClean="0"/>
              <a:t>Block 1.</a:t>
            </a:r>
          </a:p>
          <a:p>
            <a:r>
              <a:rPr lang="en-US" sz="6200" dirty="0"/>
              <a:t>What is the human rights-based approach to health and how it links to the health equity discourse?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0048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4600" y="1447800"/>
            <a:ext cx="5739954" cy="3855660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r>
              <a:rPr lang="en-US" sz="7200" b="1" dirty="0" smtClean="0"/>
              <a:t>Block 2.</a:t>
            </a:r>
            <a:r>
              <a:rPr lang="en-US" sz="7200" dirty="0" smtClean="0"/>
              <a:t> </a:t>
            </a:r>
          </a:p>
          <a:p>
            <a:r>
              <a:rPr lang="en-US" sz="6900" dirty="0"/>
              <a:t>How to assess the realization of right to health and health inequities to guide policies and actions?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893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4600" y="1447800"/>
            <a:ext cx="5739954" cy="4572000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r>
              <a:rPr lang="en-US" sz="8000" b="1" dirty="0" smtClean="0"/>
              <a:t>Block 3.</a:t>
            </a:r>
            <a:r>
              <a:rPr lang="en-US" sz="8000" dirty="0" smtClean="0"/>
              <a:t> </a:t>
            </a:r>
          </a:p>
          <a:p>
            <a:r>
              <a:rPr lang="en-US" sz="7700" dirty="0"/>
              <a:t>How to move from health policies and actions to </a:t>
            </a:r>
            <a:r>
              <a:rPr lang="en-US" sz="7700" dirty="0" smtClean="0"/>
              <a:t>inter-sectoral </a:t>
            </a:r>
            <a:r>
              <a:rPr lang="en-US" sz="7700" dirty="0"/>
              <a:t>policies and actions for public health?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3635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02330" y="1676400"/>
            <a:ext cx="5257800" cy="2743200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r>
              <a:rPr lang="en-US" sz="5000" b="1" dirty="0" smtClean="0"/>
              <a:t>Block 4.</a:t>
            </a:r>
          </a:p>
          <a:p>
            <a:r>
              <a:rPr lang="en-US" sz="4800" dirty="0"/>
              <a:t>How to enhance </a:t>
            </a:r>
            <a:r>
              <a:rPr lang="en-US" sz="4800" dirty="0" smtClean="0"/>
              <a:t>accountability and good governance in health system?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63332" y="-6858000"/>
            <a:ext cx="776566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316180" y="3775286"/>
            <a:ext cx="2895600" cy="339048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61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24851102"/>
              </p:ext>
            </p:extLst>
          </p:nvPr>
        </p:nvGraphicFramePr>
        <p:xfrm>
          <a:off x="18288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01752"/>
            <a:ext cx="8077200" cy="1143000"/>
          </a:xfrm>
        </p:spPr>
        <p:txBody>
          <a:bodyPr/>
          <a:lstStyle/>
          <a:p>
            <a:r>
              <a:rPr lang="en-US" dirty="0" smtClean="0"/>
              <a:t>Today’s Overview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3D6E5A2-EC83-451F-A719-9AC1370DD5C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485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OKFAmQ6LnTdkKqqzhwoax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PQogmzKvTp1YV9ymQ2Z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8Cm1higbyIl35Abad2Rjv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3429</TotalTime>
  <Words>385</Words>
  <Application>Microsoft Office PowerPoint</Application>
  <PresentationFormat>On-screen Show (4:3)</PresentationFormat>
  <Paragraphs>67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Aharoni</vt:lpstr>
      <vt:lpstr>Calibri</vt:lpstr>
      <vt:lpstr>Tw Cen MT</vt:lpstr>
      <vt:lpstr>Wingdings</vt:lpstr>
      <vt:lpstr>Wingdings 2</vt:lpstr>
      <vt:lpstr>Median</vt:lpstr>
      <vt:lpstr>PowerPoint Presentation</vt:lpstr>
      <vt:lpstr>Objectives</vt:lpstr>
      <vt:lpstr>Special Features</vt:lpstr>
      <vt:lpstr>Course Structure</vt:lpstr>
      <vt:lpstr>PowerPoint Presentation</vt:lpstr>
      <vt:lpstr>PowerPoint Presentation</vt:lpstr>
      <vt:lpstr>PowerPoint Presentation</vt:lpstr>
      <vt:lpstr>PowerPoint Presentation</vt:lpstr>
      <vt:lpstr>Today’s Overview </vt:lpstr>
      <vt:lpstr>Learning Objectives of Block 1</vt:lpstr>
      <vt:lpstr>Resources &amp; Reading Material</vt:lpstr>
      <vt:lpstr>THANK YOU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Rehman Pirzado MD</dc:creator>
  <cp:keywords>WHO</cp:keywords>
  <cp:lastModifiedBy>Microsoft account</cp:lastModifiedBy>
  <cp:revision>315</cp:revision>
  <dcterms:created xsi:type="dcterms:W3CDTF">2013-08-27T09:48:46Z</dcterms:created>
  <dcterms:modified xsi:type="dcterms:W3CDTF">2023-04-08T03:00:14Z</dcterms:modified>
</cp:coreProperties>
</file>