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26.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notesMasterIdLst>
    <p:notesMasterId r:id="rId65"/>
  </p:notesMasterIdLst>
  <p:sldIdLst>
    <p:sldId id="372" r:id="rId2"/>
    <p:sldId id="370" r:id="rId3"/>
    <p:sldId id="297" r:id="rId4"/>
    <p:sldId id="318" r:id="rId5"/>
    <p:sldId id="300" r:id="rId6"/>
    <p:sldId id="301" r:id="rId7"/>
    <p:sldId id="302" r:id="rId8"/>
    <p:sldId id="305" r:id="rId9"/>
    <p:sldId id="306" r:id="rId10"/>
    <p:sldId id="262" r:id="rId11"/>
    <p:sldId id="263" r:id="rId12"/>
    <p:sldId id="279" r:id="rId13"/>
    <p:sldId id="280" r:id="rId14"/>
    <p:sldId id="281" r:id="rId15"/>
    <p:sldId id="282" r:id="rId16"/>
    <p:sldId id="283" r:id="rId17"/>
    <p:sldId id="311" r:id="rId18"/>
    <p:sldId id="296" r:id="rId19"/>
    <p:sldId id="371" r:id="rId20"/>
    <p:sldId id="307" r:id="rId21"/>
    <p:sldId id="308" r:id="rId22"/>
    <p:sldId id="303" r:id="rId23"/>
    <p:sldId id="327" r:id="rId24"/>
    <p:sldId id="326" r:id="rId25"/>
    <p:sldId id="340" r:id="rId26"/>
    <p:sldId id="341" r:id="rId27"/>
    <p:sldId id="342" r:id="rId28"/>
    <p:sldId id="343" r:id="rId29"/>
    <p:sldId id="344" r:id="rId30"/>
    <p:sldId id="345" r:id="rId31"/>
    <p:sldId id="346" r:id="rId32"/>
    <p:sldId id="347" r:id="rId33"/>
    <p:sldId id="348" r:id="rId34"/>
    <p:sldId id="349" r:id="rId35"/>
    <p:sldId id="350" r:id="rId36"/>
    <p:sldId id="351" r:id="rId37"/>
    <p:sldId id="352" r:id="rId38"/>
    <p:sldId id="353" r:id="rId39"/>
    <p:sldId id="354" r:id="rId40"/>
    <p:sldId id="355" r:id="rId41"/>
    <p:sldId id="356" r:id="rId42"/>
    <p:sldId id="357" r:id="rId43"/>
    <p:sldId id="358" r:id="rId44"/>
    <p:sldId id="359" r:id="rId45"/>
    <p:sldId id="360" r:id="rId46"/>
    <p:sldId id="361" r:id="rId47"/>
    <p:sldId id="362" r:id="rId48"/>
    <p:sldId id="363" r:id="rId49"/>
    <p:sldId id="364" r:id="rId50"/>
    <p:sldId id="365" r:id="rId51"/>
    <p:sldId id="367" r:id="rId52"/>
    <p:sldId id="368" r:id="rId53"/>
    <p:sldId id="321" r:id="rId54"/>
    <p:sldId id="323" r:id="rId55"/>
    <p:sldId id="325" r:id="rId56"/>
    <p:sldId id="310" r:id="rId57"/>
    <p:sldId id="289" r:id="rId58"/>
    <p:sldId id="261" r:id="rId59"/>
    <p:sldId id="315" r:id="rId60"/>
    <p:sldId id="288" r:id="rId61"/>
    <p:sldId id="274" r:id="rId62"/>
    <p:sldId id="259" r:id="rId63"/>
    <p:sldId id="317"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5" autoAdjust="0"/>
    <p:restoredTop sz="94660"/>
  </p:normalViewPr>
  <p:slideViewPr>
    <p:cSldViewPr>
      <p:cViewPr varScale="1">
        <p:scale>
          <a:sx n="70" d="100"/>
          <a:sy n="70" d="100"/>
        </p:scale>
        <p:origin x="128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iagrams/_rels/data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FEADD9-F67D-41F5-BA4C-3C84956E7F46}"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US"/>
        </a:p>
      </dgm:t>
    </dgm:pt>
    <dgm:pt modelId="{74EE5CD8-078F-4590-BF9C-A341A294A016}">
      <dgm:prSet phldrT="[Text]"/>
      <dgm:spPr/>
      <dgm:t>
        <a:bodyPr/>
        <a:lstStyle/>
        <a:p>
          <a:pPr algn="l"/>
          <a:r>
            <a:rPr lang="en-GB" b="1" dirty="0" smtClean="0"/>
            <a:t>1. Social Justice and Health Equity:</a:t>
          </a:r>
          <a:endParaRPr lang="en-US" b="1" dirty="0"/>
        </a:p>
      </dgm:t>
    </dgm:pt>
    <dgm:pt modelId="{BB568D76-3363-43D3-B00C-3359A643216C}" type="parTrans" cxnId="{F40F9561-0D4C-44CF-91EF-A92B1DBDE44B}">
      <dgm:prSet/>
      <dgm:spPr/>
      <dgm:t>
        <a:bodyPr/>
        <a:lstStyle/>
        <a:p>
          <a:endParaRPr lang="en-US"/>
        </a:p>
      </dgm:t>
    </dgm:pt>
    <dgm:pt modelId="{CF9FB981-E6ED-4440-AC98-4E4E2ABA2C55}" type="sibTrans" cxnId="{F40F9561-0D4C-44CF-91EF-A92B1DBDE44B}">
      <dgm:prSet/>
      <dgm:spPr/>
      <dgm:t>
        <a:bodyPr/>
        <a:lstStyle/>
        <a:p>
          <a:endParaRPr lang="en-US"/>
        </a:p>
      </dgm:t>
    </dgm:pt>
    <dgm:pt modelId="{AA046201-5C4D-445E-BF0B-5C6D2B0A1945}">
      <dgm:prSet phldrT="[Text]"/>
      <dgm:spPr/>
      <dgm:t>
        <a:bodyPr/>
        <a:lstStyle/>
        <a:p>
          <a:pPr algn="l"/>
          <a:r>
            <a:rPr lang="en-GB" b="1" dirty="0" smtClean="0"/>
            <a:t>2.What is New?</a:t>
          </a:r>
          <a:endParaRPr lang="en-US" b="1" dirty="0"/>
        </a:p>
      </dgm:t>
    </dgm:pt>
    <dgm:pt modelId="{FE92FC33-5E0F-4302-9E80-A69E8ACDDE56}" type="parTrans" cxnId="{B8AF1086-D7BE-446F-9133-738B599E9A7D}">
      <dgm:prSet/>
      <dgm:spPr/>
      <dgm:t>
        <a:bodyPr/>
        <a:lstStyle/>
        <a:p>
          <a:endParaRPr lang="en-US"/>
        </a:p>
      </dgm:t>
    </dgm:pt>
    <dgm:pt modelId="{40767EFF-7D52-4469-ACEE-7D28E67337E2}" type="sibTrans" cxnId="{B8AF1086-D7BE-446F-9133-738B599E9A7D}">
      <dgm:prSet/>
      <dgm:spPr/>
      <dgm:t>
        <a:bodyPr/>
        <a:lstStyle/>
        <a:p>
          <a:endParaRPr lang="en-US"/>
        </a:p>
      </dgm:t>
    </dgm:pt>
    <dgm:pt modelId="{D1776C8F-2B10-4075-8DF7-7F65AB725ED5}">
      <dgm:prSet phldrT="[Text]"/>
      <dgm:spPr/>
      <dgm:t>
        <a:bodyPr/>
        <a:lstStyle/>
        <a:p>
          <a:pPr algn="l"/>
          <a:r>
            <a:rPr lang="en-GB" b="1" dirty="0" smtClean="0"/>
            <a:t>3. Human Rights &amp; Health Equity discourse:  Value Added?</a:t>
          </a:r>
          <a:endParaRPr lang="en-US" b="1" dirty="0"/>
        </a:p>
      </dgm:t>
    </dgm:pt>
    <dgm:pt modelId="{7291E740-3E17-41B3-99D3-1D67AE37CC3F}" type="parTrans" cxnId="{7077B78D-FCDC-4519-8416-DC357ACD5043}">
      <dgm:prSet/>
      <dgm:spPr/>
      <dgm:t>
        <a:bodyPr/>
        <a:lstStyle/>
        <a:p>
          <a:endParaRPr lang="en-US"/>
        </a:p>
      </dgm:t>
    </dgm:pt>
    <dgm:pt modelId="{88B75C29-8054-417D-BCE3-878A55118F6D}" type="sibTrans" cxnId="{7077B78D-FCDC-4519-8416-DC357ACD5043}">
      <dgm:prSet/>
      <dgm:spPr/>
      <dgm:t>
        <a:bodyPr/>
        <a:lstStyle/>
        <a:p>
          <a:endParaRPr lang="en-US"/>
        </a:p>
      </dgm:t>
    </dgm:pt>
    <dgm:pt modelId="{7AA90E3E-564B-4024-B8BB-4689594D2655}" type="pres">
      <dgm:prSet presAssocID="{F6FEADD9-F67D-41F5-BA4C-3C84956E7F46}" presName="linearFlow" presStyleCnt="0">
        <dgm:presLayoutVars>
          <dgm:dir/>
          <dgm:resizeHandles val="exact"/>
        </dgm:presLayoutVars>
      </dgm:prSet>
      <dgm:spPr/>
      <dgm:t>
        <a:bodyPr/>
        <a:lstStyle/>
        <a:p>
          <a:endParaRPr lang="en-US"/>
        </a:p>
      </dgm:t>
    </dgm:pt>
    <dgm:pt modelId="{C2A0836A-5821-47E6-A80A-C3CEAA8E9C3E}" type="pres">
      <dgm:prSet presAssocID="{74EE5CD8-078F-4590-BF9C-A341A294A016}" presName="composite" presStyleCnt="0"/>
      <dgm:spPr/>
      <dgm:t>
        <a:bodyPr/>
        <a:lstStyle/>
        <a:p>
          <a:endParaRPr lang="en-US"/>
        </a:p>
      </dgm:t>
    </dgm:pt>
    <dgm:pt modelId="{1E2C344D-571D-4734-AE5F-291451FF9D4C}" type="pres">
      <dgm:prSet presAssocID="{74EE5CD8-078F-4590-BF9C-A341A294A016}" presName="imgShp" presStyleLbl="fgImgPlace1" presStyleIdx="0" presStyleCnt="3" custLinFactNeighborX="-40459" custLinFactNeighborY="-168">
        <dgm:style>
          <a:lnRef idx="2">
            <a:schemeClr val="accent1">
              <a:shade val="50000"/>
            </a:schemeClr>
          </a:lnRef>
          <a:fillRef idx="1">
            <a:schemeClr val="accent1"/>
          </a:fillRef>
          <a:effectRef idx="0">
            <a:schemeClr val="accent1"/>
          </a:effectRef>
          <a:fontRef idx="minor">
            <a:schemeClr val="lt1"/>
          </a:fontRef>
        </dgm:style>
      </dgm:prSet>
      <dgm:spPr>
        <a:prstGeom prst="actionButtonForwardNext">
          <a:avLst/>
        </a:prstGeom>
      </dgm:spPr>
      <dgm:t>
        <a:bodyPr/>
        <a:lstStyle/>
        <a:p>
          <a:endParaRPr lang="en-US"/>
        </a:p>
      </dgm:t>
      <dgm:extLst>
        <a:ext uri="{E40237B7-FDA0-4F09-8148-C483321AD2D9}">
          <dgm14:cNvPr xmlns:dgm14="http://schemas.microsoft.com/office/drawing/2010/diagram" id="0" name="">
            <a:hlinkClick xmlns:r="http://schemas.openxmlformats.org/officeDocument/2006/relationships" r:id="rId1" action="ppaction://hlinksldjump" highlightClick="1"/>
          </dgm14:cNvPr>
        </a:ext>
      </dgm:extLst>
    </dgm:pt>
    <dgm:pt modelId="{FAD4E366-0D1A-4837-AB59-E8F3451C8B15}" type="pres">
      <dgm:prSet presAssocID="{74EE5CD8-078F-4590-BF9C-A341A294A016}" presName="txShp" presStyleLbl="node1" presStyleIdx="0" presStyleCnt="3" custScaleX="132625">
        <dgm:presLayoutVars>
          <dgm:bulletEnabled val="1"/>
        </dgm:presLayoutVars>
      </dgm:prSet>
      <dgm:spPr/>
      <dgm:t>
        <a:bodyPr/>
        <a:lstStyle/>
        <a:p>
          <a:endParaRPr lang="en-US"/>
        </a:p>
      </dgm:t>
    </dgm:pt>
    <dgm:pt modelId="{6035EE42-2FC0-4F6D-89CA-6D6CE3B399F8}" type="pres">
      <dgm:prSet presAssocID="{CF9FB981-E6ED-4440-AC98-4E4E2ABA2C55}" presName="spacing" presStyleCnt="0"/>
      <dgm:spPr/>
      <dgm:t>
        <a:bodyPr/>
        <a:lstStyle/>
        <a:p>
          <a:endParaRPr lang="en-US"/>
        </a:p>
      </dgm:t>
    </dgm:pt>
    <dgm:pt modelId="{B3C4C3BF-ED04-4093-853E-95D1FEFD9F0D}" type="pres">
      <dgm:prSet presAssocID="{AA046201-5C4D-445E-BF0B-5C6D2B0A1945}" presName="composite" presStyleCnt="0"/>
      <dgm:spPr/>
      <dgm:t>
        <a:bodyPr/>
        <a:lstStyle/>
        <a:p>
          <a:endParaRPr lang="en-US"/>
        </a:p>
      </dgm:t>
    </dgm:pt>
    <dgm:pt modelId="{4F1DC05F-73BA-4870-85EE-CFE21C97308A}" type="pres">
      <dgm:prSet presAssocID="{AA046201-5C4D-445E-BF0B-5C6D2B0A1945}" presName="imgShp" presStyleLbl="fgImgPlace1" presStyleIdx="1" presStyleCnt="3" custLinFactNeighborX="-54707" custLinFactNeighborY="-1416">
        <dgm:style>
          <a:lnRef idx="2">
            <a:schemeClr val="accent1">
              <a:shade val="50000"/>
            </a:schemeClr>
          </a:lnRef>
          <a:fillRef idx="1">
            <a:schemeClr val="accent1"/>
          </a:fillRef>
          <a:effectRef idx="0">
            <a:schemeClr val="accent1"/>
          </a:effectRef>
          <a:fontRef idx="minor">
            <a:schemeClr val="lt1"/>
          </a:fontRef>
        </dgm:style>
      </dgm:prSet>
      <dgm:spPr>
        <a:prstGeom prst="actionButtonForwardNext">
          <a:avLst/>
        </a:prstGeom>
      </dgm:spPr>
      <dgm:t>
        <a:bodyPr/>
        <a:lstStyle/>
        <a:p>
          <a:endParaRPr lang="en-US"/>
        </a:p>
      </dgm:t>
      <dgm:extLst>
        <a:ext uri="{E40237B7-FDA0-4F09-8148-C483321AD2D9}">
          <dgm14:cNvPr xmlns:dgm14="http://schemas.microsoft.com/office/drawing/2010/diagram" id="0" name="">
            <a:hlinkClick xmlns:r="http://schemas.openxmlformats.org/officeDocument/2006/relationships" r:id="rId2" action="ppaction://hlinksldjump" highlightClick="1"/>
          </dgm14:cNvPr>
        </a:ext>
      </dgm:extLst>
    </dgm:pt>
    <dgm:pt modelId="{E7997643-3AB4-4AE8-A532-3E91BDE1DFB5}" type="pres">
      <dgm:prSet presAssocID="{AA046201-5C4D-445E-BF0B-5C6D2B0A1945}" presName="txShp" presStyleLbl="node1" presStyleIdx="1" presStyleCnt="3" custScaleX="131579">
        <dgm:presLayoutVars>
          <dgm:bulletEnabled val="1"/>
        </dgm:presLayoutVars>
      </dgm:prSet>
      <dgm:spPr/>
      <dgm:t>
        <a:bodyPr/>
        <a:lstStyle/>
        <a:p>
          <a:endParaRPr lang="en-US"/>
        </a:p>
      </dgm:t>
    </dgm:pt>
    <dgm:pt modelId="{C4D2C442-AD62-4CC7-85AE-5FD401AC928A}" type="pres">
      <dgm:prSet presAssocID="{40767EFF-7D52-4469-ACEE-7D28E67337E2}" presName="spacing" presStyleCnt="0"/>
      <dgm:spPr/>
      <dgm:t>
        <a:bodyPr/>
        <a:lstStyle/>
        <a:p>
          <a:endParaRPr lang="en-US"/>
        </a:p>
      </dgm:t>
    </dgm:pt>
    <dgm:pt modelId="{FBE64596-CE7E-4195-9933-E0CBC137FC92}" type="pres">
      <dgm:prSet presAssocID="{D1776C8F-2B10-4075-8DF7-7F65AB725ED5}" presName="composite" presStyleCnt="0"/>
      <dgm:spPr/>
      <dgm:t>
        <a:bodyPr/>
        <a:lstStyle/>
        <a:p>
          <a:endParaRPr lang="en-US"/>
        </a:p>
      </dgm:t>
    </dgm:pt>
    <dgm:pt modelId="{9349B61F-4BD2-4FEA-A669-883632494D5E}" type="pres">
      <dgm:prSet presAssocID="{D1776C8F-2B10-4075-8DF7-7F65AB725ED5}" presName="imgShp" presStyleLbl="fgImgPlace1" presStyleIdx="2" presStyleCnt="3" custLinFactNeighborX="-54707" custLinFactNeighborY="-2679">
        <dgm:style>
          <a:lnRef idx="2">
            <a:schemeClr val="accent1">
              <a:shade val="50000"/>
            </a:schemeClr>
          </a:lnRef>
          <a:fillRef idx="1">
            <a:schemeClr val="accent1"/>
          </a:fillRef>
          <a:effectRef idx="0">
            <a:schemeClr val="accent1"/>
          </a:effectRef>
          <a:fontRef idx="minor">
            <a:schemeClr val="lt1"/>
          </a:fontRef>
        </dgm:style>
      </dgm:prSet>
      <dgm:spPr>
        <a:prstGeom prst="actionButtonForwardNext">
          <a:avLst/>
        </a:prstGeom>
      </dgm:spPr>
      <dgm:t>
        <a:bodyPr/>
        <a:lstStyle/>
        <a:p>
          <a:endParaRPr lang="en-US"/>
        </a:p>
      </dgm:t>
      <dgm:extLst>
        <a:ext uri="{E40237B7-FDA0-4F09-8148-C483321AD2D9}">
          <dgm14:cNvPr xmlns:dgm14="http://schemas.microsoft.com/office/drawing/2010/diagram" id="0" name="">
            <a:hlinkClick xmlns:r="http://schemas.openxmlformats.org/officeDocument/2006/relationships" r:id="" action="ppaction://noaction" highlightClick="1"/>
          </dgm14:cNvPr>
        </a:ext>
      </dgm:extLst>
    </dgm:pt>
    <dgm:pt modelId="{1FCF9A7A-9E65-4CC3-B952-93DDF426EBC0}" type="pres">
      <dgm:prSet presAssocID="{D1776C8F-2B10-4075-8DF7-7F65AB725ED5}" presName="txShp" presStyleLbl="node1" presStyleIdx="2" presStyleCnt="3" custScaleX="130140">
        <dgm:presLayoutVars>
          <dgm:bulletEnabled val="1"/>
        </dgm:presLayoutVars>
      </dgm:prSet>
      <dgm:spPr/>
      <dgm:t>
        <a:bodyPr/>
        <a:lstStyle/>
        <a:p>
          <a:endParaRPr lang="en-US"/>
        </a:p>
      </dgm:t>
    </dgm:pt>
  </dgm:ptLst>
  <dgm:cxnLst>
    <dgm:cxn modelId="{ABE67D27-D073-4A76-9211-04C8B3E02F11}" type="presOf" srcId="{74EE5CD8-078F-4590-BF9C-A341A294A016}" destId="{FAD4E366-0D1A-4837-AB59-E8F3451C8B15}" srcOrd="0" destOrd="0" presId="urn:microsoft.com/office/officeart/2005/8/layout/vList3"/>
    <dgm:cxn modelId="{7077B78D-FCDC-4519-8416-DC357ACD5043}" srcId="{F6FEADD9-F67D-41F5-BA4C-3C84956E7F46}" destId="{D1776C8F-2B10-4075-8DF7-7F65AB725ED5}" srcOrd="2" destOrd="0" parTransId="{7291E740-3E17-41B3-99D3-1D67AE37CC3F}" sibTransId="{88B75C29-8054-417D-BCE3-878A55118F6D}"/>
    <dgm:cxn modelId="{59D0F758-6B1A-4F0A-AB6D-DB94739A6C3A}" type="presOf" srcId="{D1776C8F-2B10-4075-8DF7-7F65AB725ED5}" destId="{1FCF9A7A-9E65-4CC3-B952-93DDF426EBC0}" srcOrd="0" destOrd="0" presId="urn:microsoft.com/office/officeart/2005/8/layout/vList3"/>
    <dgm:cxn modelId="{EBDE8D76-135C-463D-BB82-3CDA992A448A}" type="presOf" srcId="{AA046201-5C4D-445E-BF0B-5C6D2B0A1945}" destId="{E7997643-3AB4-4AE8-A532-3E91BDE1DFB5}" srcOrd="0" destOrd="0" presId="urn:microsoft.com/office/officeart/2005/8/layout/vList3"/>
    <dgm:cxn modelId="{9D5F4C9C-8D3B-4970-9E32-93F697228D68}" type="presOf" srcId="{F6FEADD9-F67D-41F5-BA4C-3C84956E7F46}" destId="{7AA90E3E-564B-4024-B8BB-4689594D2655}" srcOrd="0" destOrd="0" presId="urn:microsoft.com/office/officeart/2005/8/layout/vList3"/>
    <dgm:cxn modelId="{B8AF1086-D7BE-446F-9133-738B599E9A7D}" srcId="{F6FEADD9-F67D-41F5-BA4C-3C84956E7F46}" destId="{AA046201-5C4D-445E-BF0B-5C6D2B0A1945}" srcOrd="1" destOrd="0" parTransId="{FE92FC33-5E0F-4302-9E80-A69E8ACDDE56}" sibTransId="{40767EFF-7D52-4469-ACEE-7D28E67337E2}"/>
    <dgm:cxn modelId="{F40F9561-0D4C-44CF-91EF-A92B1DBDE44B}" srcId="{F6FEADD9-F67D-41F5-BA4C-3C84956E7F46}" destId="{74EE5CD8-078F-4590-BF9C-A341A294A016}" srcOrd="0" destOrd="0" parTransId="{BB568D76-3363-43D3-B00C-3359A643216C}" sibTransId="{CF9FB981-E6ED-4440-AC98-4E4E2ABA2C55}"/>
    <dgm:cxn modelId="{8DD33634-DE08-4ED6-99BC-ED2F09F461DE}" type="presParOf" srcId="{7AA90E3E-564B-4024-B8BB-4689594D2655}" destId="{C2A0836A-5821-47E6-A80A-C3CEAA8E9C3E}" srcOrd="0" destOrd="0" presId="urn:microsoft.com/office/officeart/2005/8/layout/vList3"/>
    <dgm:cxn modelId="{81146017-2AFE-495C-A3C5-F64740747017}" type="presParOf" srcId="{C2A0836A-5821-47E6-A80A-C3CEAA8E9C3E}" destId="{1E2C344D-571D-4734-AE5F-291451FF9D4C}" srcOrd="0" destOrd="0" presId="urn:microsoft.com/office/officeart/2005/8/layout/vList3"/>
    <dgm:cxn modelId="{A1B13CA6-D32A-4920-BAA9-66C660E31A48}" type="presParOf" srcId="{C2A0836A-5821-47E6-A80A-C3CEAA8E9C3E}" destId="{FAD4E366-0D1A-4837-AB59-E8F3451C8B15}" srcOrd="1" destOrd="0" presId="urn:microsoft.com/office/officeart/2005/8/layout/vList3"/>
    <dgm:cxn modelId="{B6B6ED8E-750C-47BA-B084-72811E32CB83}" type="presParOf" srcId="{7AA90E3E-564B-4024-B8BB-4689594D2655}" destId="{6035EE42-2FC0-4F6D-89CA-6D6CE3B399F8}" srcOrd="1" destOrd="0" presId="urn:microsoft.com/office/officeart/2005/8/layout/vList3"/>
    <dgm:cxn modelId="{2CE4DCD0-B03E-42E9-8129-24257DC7B6C3}" type="presParOf" srcId="{7AA90E3E-564B-4024-B8BB-4689594D2655}" destId="{B3C4C3BF-ED04-4093-853E-95D1FEFD9F0D}" srcOrd="2" destOrd="0" presId="urn:microsoft.com/office/officeart/2005/8/layout/vList3"/>
    <dgm:cxn modelId="{5E5ACDBB-39F4-498C-BE52-FFA3C0945751}" type="presParOf" srcId="{B3C4C3BF-ED04-4093-853E-95D1FEFD9F0D}" destId="{4F1DC05F-73BA-4870-85EE-CFE21C97308A}" srcOrd="0" destOrd="0" presId="urn:microsoft.com/office/officeart/2005/8/layout/vList3"/>
    <dgm:cxn modelId="{8675FF22-23A2-45C6-ACE2-308EBF36FEED}" type="presParOf" srcId="{B3C4C3BF-ED04-4093-853E-95D1FEFD9F0D}" destId="{E7997643-3AB4-4AE8-A532-3E91BDE1DFB5}" srcOrd="1" destOrd="0" presId="urn:microsoft.com/office/officeart/2005/8/layout/vList3"/>
    <dgm:cxn modelId="{EB3D7E4A-BA7A-41AD-9C41-C86CD18B461A}" type="presParOf" srcId="{7AA90E3E-564B-4024-B8BB-4689594D2655}" destId="{C4D2C442-AD62-4CC7-85AE-5FD401AC928A}" srcOrd="3" destOrd="0" presId="urn:microsoft.com/office/officeart/2005/8/layout/vList3"/>
    <dgm:cxn modelId="{C61463D4-A6CE-4B0D-BF96-BCF5FC209E3E}" type="presParOf" srcId="{7AA90E3E-564B-4024-B8BB-4689594D2655}" destId="{FBE64596-CE7E-4195-9933-E0CBC137FC92}" srcOrd="4" destOrd="0" presId="urn:microsoft.com/office/officeart/2005/8/layout/vList3"/>
    <dgm:cxn modelId="{B10DAA61-8795-43CE-BFBD-36B04E00C5DA}" type="presParOf" srcId="{FBE64596-CE7E-4195-9933-E0CBC137FC92}" destId="{9349B61F-4BD2-4FEA-A669-883632494D5E}" srcOrd="0" destOrd="0" presId="urn:microsoft.com/office/officeart/2005/8/layout/vList3"/>
    <dgm:cxn modelId="{2AB366C3-2D4D-476B-B31E-D2B18C77D5D3}" type="presParOf" srcId="{FBE64596-CE7E-4195-9933-E0CBC137FC92}" destId="{1FCF9A7A-9E65-4CC3-B952-93DDF426EBC0}"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33AB2AC-33E9-4763-ADBB-99559993B376}" type="doc">
      <dgm:prSet loTypeId="urn:microsoft.com/office/officeart/2005/8/layout/vList5" loCatId="list" qsTypeId="urn:microsoft.com/office/officeart/2005/8/quickstyle/simple1" qsCatId="simple" csTypeId="urn:microsoft.com/office/officeart/2005/8/colors/colorful2" csCatId="colorful" phldr="1"/>
      <dgm:spPr/>
    </dgm:pt>
    <dgm:pt modelId="{66D340B2-9FCF-4F18-8425-B6CF20A715B0}">
      <dgm:prSet phldrT="[Text]"/>
      <dgm:spPr/>
      <dgm:t>
        <a:bodyPr/>
        <a:lstStyle/>
        <a:p>
          <a:r>
            <a:rPr lang="en-US" dirty="0" smtClean="0"/>
            <a:t>International commitments and agreements (treaties, charters, declarations, meeting documents, etc.)</a:t>
          </a:r>
          <a:endParaRPr lang="en-US" dirty="0"/>
        </a:p>
      </dgm:t>
    </dgm:pt>
    <dgm:pt modelId="{5A584FBB-8CA8-4C59-81BB-0F77B96B6A81}" type="parTrans" cxnId="{9BCC8AE8-2F6F-4144-86F6-26421DFF2BB7}">
      <dgm:prSet/>
      <dgm:spPr/>
      <dgm:t>
        <a:bodyPr/>
        <a:lstStyle/>
        <a:p>
          <a:endParaRPr lang="en-US"/>
        </a:p>
      </dgm:t>
    </dgm:pt>
    <dgm:pt modelId="{B883E484-1671-466D-B93E-95636D7BBD52}" type="sibTrans" cxnId="{9BCC8AE8-2F6F-4144-86F6-26421DFF2BB7}">
      <dgm:prSet/>
      <dgm:spPr/>
      <dgm:t>
        <a:bodyPr/>
        <a:lstStyle/>
        <a:p>
          <a:endParaRPr lang="en-US"/>
        </a:p>
      </dgm:t>
    </dgm:pt>
    <dgm:pt modelId="{B78D395D-8CBE-4338-97D6-A819F3DE23A0}">
      <dgm:prSet phldrT="[Text]"/>
      <dgm:spPr/>
      <dgm:t>
        <a:bodyPr/>
        <a:lstStyle/>
        <a:p>
          <a:r>
            <a:rPr lang="en-US" dirty="0" smtClean="0"/>
            <a:t>National constitutions</a:t>
          </a:r>
          <a:endParaRPr lang="en-US" dirty="0"/>
        </a:p>
      </dgm:t>
    </dgm:pt>
    <dgm:pt modelId="{23723E6F-2BE0-483E-A64E-C88A04ED128E}" type="parTrans" cxnId="{A40BA3A0-F147-45BA-ABCC-243154CF2E05}">
      <dgm:prSet/>
      <dgm:spPr/>
      <dgm:t>
        <a:bodyPr/>
        <a:lstStyle/>
        <a:p>
          <a:endParaRPr lang="en-US"/>
        </a:p>
      </dgm:t>
    </dgm:pt>
    <dgm:pt modelId="{76A61F48-A08E-43E4-9FE4-36F6C803E715}" type="sibTrans" cxnId="{A40BA3A0-F147-45BA-ABCC-243154CF2E05}">
      <dgm:prSet/>
      <dgm:spPr/>
      <dgm:t>
        <a:bodyPr/>
        <a:lstStyle/>
        <a:p>
          <a:endParaRPr lang="en-US"/>
        </a:p>
      </dgm:t>
    </dgm:pt>
    <dgm:pt modelId="{1C554CA2-533E-4672-B98A-52D296CA7206}">
      <dgm:prSet phldrT="[Text]"/>
      <dgm:spPr/>
      <dgm:t>
        <a:bodyPr/>
        <a:lstStyle/>
        <a:p>
          <a:r>
            <a:rPr lang="en-US" smtClean="0"/>
            <a:t>National Policies &amp; Public health laws and policies</a:t>
          </a:r>
          <a:endParaRPr lang="en-US" dirty="0"/>
        </a:p>
      </dgm:t>
    </dgm:pt>
    <dgm:pt modelId="{3931BBDC-D384-451F-9013-43236923D80D}" type="parTrans" cxnId="{56AD8EA8-D975-4623-A34E-51228EC72B97}">
      <dgm:prSet/>
      <dgm:spPr/>
      <dgm:t>
        <a:bodyPr/>
        <a:lstStyle/>
        <a:p>
          <a:endParaRPr lang="en-US"/>
        </a:p>
      </dgm:t>
    </dgm:pt>
    <dgm:pt modelId="{1591B310-B2DF-4390-A911-6A4C28E8FC38}" type="sibTrans" cxnId="{56AD8EA8-D975-4623-A34E-51228EC72B97}">
      <dgm:prSet/>
      <dgm:spPr/>
      <dgm:t>
        <a:bodyPr/>
        <a:lstStyle/>
        <a:p>
          <a:endParaRPr lang="en-US"/>
        </a:p>
      </dgm:t>
    </dgm:pt>
    <dgm:pt modelId="{9136D98B-5138-4406-A7DA-C1E0D36DA66A}">
      <dgm:prSet phldrT="[Text]"/>
      <dgm:spPr/>
      <dgm:t>
        <a:bodyPr/>
        <a:lstStyle/>
        <a:p>
          <a:r>
            <a:rPr lang="en-US" smtClean="0"/>
            <a:t>Rules and regulations</a:t>
          </a:r>
          <a:endParaRPr lang="en-US" dirty="0"/>
        </a:p>
      </dgm:t>
    </dgm:pt>
    <dgm:pt modelId="{50A31EA0-FA10-4E53-A55C-F1462B1A17BE}" type="parTrans" cxnId="{4219EC1F-C3D4-4295-81BC-B9B3F978C294}">
      <dgm:prSet/>
      <dgm:spPr/>
      <dgm:t>
        <a:bodyPr/>
        <a:lstStyle/>
        <a:p>
          <a:endParaRPr lang="en-US"/>
        </a:p>
      </dgm:t>
    </dgm:pt>
    <dgm:pt modelId="{F997E0EA-5962-4169-9ED8-A5B8BF0D5F48}" type="sibTrans" cxnId="{4219EC1F-C3D4-4295-81BC-B9B3F978C294}">
      <dgm:prSet/>
      <dgm:spPr/>
      <dgm:t>
        <a:bodyPr/>
        <a:lstStyle/>
        <a:p>
          <a:endParaRPr lang="en-US"/>
        </a:p>
      </dgm:t>
    </dgm:pt>
    <dgm:pt modelId="{30D11913-57A1-4434-97EA-BFC631900C99}">
      <dgm:prSet phldrT="[Text]"/>
      <dgm:spPr/>
      <dgm:t>
        <a:bodyPr/>
        <a:lstStyle/>
        <a:p>
          <a:r>
            <a:rPr lang="en-US" dirty="0" smtClean="0"/>
            <a:t>Implementation and health outcomes</a:t>
          </a:r>
          <a:endParaRPr lang="en-US" dirty="0"/>
        </a:p>
      </dgm:t>
    </dgm:pt>
    <dgm:pt modelId="{E2868212-BA65-4737-99E5-2F41E7560FBF}" type="parTrans" cxnId="{22B8E4C1-FD5F-4729-90AE-19F1BC157EBD}">
      <dgm:prSet/>
      <dgm:spPr/>
      <dgm:t>
        <a:bodyPr/>
        <a:lstStyle/>
        <a:p>
          <a:endParaRPr lang="en-US"/>
        </a:p>
      </dgm:t>
    </dgm:pt>
    <dgm:pt modelId="{5B9AE9F7-CAED-4DBA-96F7-4821FB586C7D}" type="sibTrans" cxnId="{22B8E4C1-FD5F-4729-90AE-19F1BC157EBD}">
      <dgm:prSet/>
      <dgm:spPr/>
      <dgm:t>
        <a:bodyPr/>
        <a:lstStyle/>
        <a:p>
          <a:endParaRPr lang="en-US"/>
        </a:p>
      </dgm:t>
    </dgm:pt>
    <dgm:pt modelId="{C38183DF-5FAC-4256-8CD5-0E8354D31B32}">
      <dgm:prSet phldrT="[Text]"/>
      <dgm:spPr/>
      <dgm:t>
        <a:bodyPr/>
        <a:lstStyle/>
        <a:p>
          <a:r>
            <a:rPr lang="en-US" dirty="0" smtClean="0"/>
            <a:t>Public health response monitoring &amp; evaluation</a:t>
          </a:r>
          <a:endParaRPr lang="en-US" dirty="0"/>
        </a:p>
      </dgm:t>
    </dgm:pt>
    <dgm:pt modelId="{6FF370B0-8FCC-4580-BED5-4C412593287F}" type="parTrans" cxnId="{FC0B9796-D97D-4EBB-A0B4-9232BE2C840C}">
      <dgm:prSet/>
      <dgm:spPr/>
      <dgm:t>
        <a:bodyPr/>
        <a:lstStyle/>
        <a:p>
          <a:endParaRPr lang="en-US"/>
        </a:p>
      </dgm:t>
    </dgm:pt>
    <dgm:pt modelId="{3FA45F22-3429-4940-BD9A-776F7A5A3482}" type="sibTrans" cxnId="{FC0B9796-D97D-4EBB-A0B4-9232BE2C840C}">
      <dgm:prSet/>
      <dgm:spPr/>
      <dgm:t>
        <a:bodyPr/>
        <a:lstStyle/>
        <a:p>
          <a:endParaRPr lang="en-US"/>
        </a:p>
      </dgm:t>
    </dgm:pt>
    <dgm:pt modelId="{96B5C4AE-5727-4CB6-843F-780BB48408D0}" type="pres">
      <dgm:prSet presAssocID="{D33AB2AC-33E9-4763-ADBB-99559993B376}" presName="Name0" presStyleCnt="0">
        <dgm:presLayoutVars>
          <dgm:dir/>
          <dgm:animLvl val="lvl"/>
          <dgm:resizeHandles val="exact"/>
        </dgm:presLayoutVars>
      </dgm:prSet>
      <dgm:spPr/>
    </dgm:pt>
    <dgm:pt modelId="{8517C1A1-D8D2-4AF3-A5AF-84559BD4A561}" type="pres">
      <dgm:prSet presAssocID="{66D340B2-9FCF-4F18-8425-B6CF20A715B0}" presName="linNode" presStyleCnt="0"/>
      <dgm:spPr/>
    </dgm:pt>
    <dgm:pt modelId="{E86D41FC-39D5-4357-BFAE-3F9D4272D76D}" type="pres">
      <dgm:prSet presAssocID="{66D340B2-9FCF-4F18-8425-B6CF20A715B0}" presName="parentText" presStyleLbl="node1" presStyleIdx="0" presStyleCnt="6" custScaleX="170455">
        <dgm:presLayoutVars>
          <dgm:chMax val="1"/>
          <dgm:bulletEnabled val="1"/>
        </dgm:presLayoutVars>
      </dgm:prSet>
      <dgm:spPr/>
      <dgm:t>
        <a:bodyPr/>
        <a:lstStyle/>
        <a:p>
          <a:endParaRPr lang="en-US"/>
        </a:p>
      </dgm:t>
    </dgm:pt>
    <dgm:pt modelId="{8B4D2A94-8042-4C30-96C4-CC80313FE154}" type="pres">
      <dgm:prSet presAssocID="{B883E484-1671-466D-B93E-95636D7BBD52}" presName="sp" presStyleCnt="0"/>
      <dgm:spPr/>
    </dgm:pt>
    <dgm:pt modelId="{12E0F615-7814-4C0E-862D-6172AF13ED62}" type="pres">
      <dgm:prSet presAssocID="{B78D395D-8CBE-4338-97D6-A819F3DE23A0}" presName="linNode" presStyleCnt="0"/>
      <dgm:spPr/>
    </dgm:pt>
    <dgm:pt modelId="{59E7FE3A-8926-4612-95F7-75FC9AA5FDBC}" type="pres">
      <dgm:prSet presAssocID="{B78D395D-8CBE-4338-97D6-A819F3DE23A0}" presName="parentText" presStyleLbl="node1" presStyleIdx="1" presStyleCnt="6" custScaleX="171465">
        <dgm:presLayoutVars>
          <dgm:chMax val="1"/>
          <dgm:bulletEnabled val="1"/>
        </dgm:presLayoutVars>
      </dgm:prSet>
      <dgm:spPr/>
      <dgm:t>
        <a:bodyPr/>
        <a:lstStyle/>
        <a:p>
          <a:endParaRPr lang="en-US"/>
        </a:p>
      </dgm:t>
    </dgm:pt>
    <dgm:pt modelId="{BF406F44-59DF-4AD8-84B2-49D8F4A2BD60}" type="pres">
      <dgm:prSet presAssocID="{76A61F48-A08E-43E4-9FE4-36F6C803E715}" presName="sp" presStyleCnt="0"/>
      <dgm:spPr/>
    </dgm:pt>
    <dgm:pt modelId="{F24103C1-8931-49CD-B514-2FA5876550D1}" type="pres">
      <dgm:prSet presAssocID="{1C554CA2-533E-4672-B98A-52D296CA7206}" presName="linNode" presStyleCnt="0"/>
      <dgm:spPr/>
    </dgm:pt>
    <dgm:pt modelId="{AE25B191-4F3C-483C-A1E7-394EE9914742}" type="pres">
      <dgm:prSet presAssocID="{1C554CA2-533E-4672-B98A-52D296CA7206}" presName="parentText" presStyleLbl="node1" presStyleIdx="2" presStyleCnt="6" custScaleX="170455">
        <dgm:presLayoutVars>
          <dgm:chMax val="1"/>
          <dgm:bulletEnabled val="1"/>
        </dgm:presLayoutVars>
      </dgm:prSet>
      <dgm:spPr/>
      <dgm:t>
        <a:bodyPr/>
        <a:lstStyle/>
        <a:p>
          <a:endParaRPr lang="en-US"/>
        </a:p>
      </dgm:t>
    </dgm:pt>
    <dgm:pt modelId="{94AD66DA-294F-4D90-A71A-949B6A4C7C7F}" type="pres">
      <dgm:prSet presAssocID="{1591B310-B2DF-4390-A911-6A4C28E8FC38}" presName="sp" presStyleCnt="0"/>
      <dgm:spPr/>
    </dgm:pt>
    <dgm:pt modelId="{68168468-21CF-499D-BCF2-EC0BE6E0E7AB}" type="pres">
      <dgm:prSet presAssocID="{9136D98B-5138-4406-A7DA-C1E0D36DA66A}" presName="linNode" presStyleCnt="0"/>
      <dgm:spPr/>
    </dgm:pt>
    <dgm:pt modelId="{47106151-E2FF-48A0-81F0-671BB7D8E1AC}" type="pres">
      <dgm:prSet presAssocID="{9136D98B-5138-4406-A7DA-C1E0D36DA66A}" presName="parentText" presStyleLbl="node1" presStyleIdx="3" presStyleCnt="6" custScaleX="171465">
        <dgm:presLayoutVars>
          <dgm:chMax val="1"/>
          <dgm:bulletEnabled val="1"/>
        </dgm:presLayoutVars>
      </dgm:prSet>
      <dgm:spPr/>
      <dgm:t>
        <a:bodyPr/>
        <a:lstStyle/>
        <a:p>
          <a:endParaRPr lang="en-US"/>
        </a:p>
      </dgm:t>
    </dgm:pt>
    <dgm:pt modelId="{42D3B34F-9477-4BCE-9756-0AC8422FE12D}" type="pres">
      <dgm:prSet presAssocID="{F997E0EA-5962-4169-9ED8-A5B8BF0D5F48}" presName="sp" presStyleCnt="0"/>
      <dgm:spPr/>
    </dgm:pt>
    <dgm:pt modelId="{41362228-0143-4FC4-9971-0B311EE0E185}" type="pres">
      <dgm:prSet presAssocID="{30D11913-57A1-4434-97EA-BFC631900C99}" presName="linNode" presStyleCnt="0"/>
      <dgm:spPr/>
    </dgm:pt>
    <dgm:pt modelId="{E0537342-27C8-4C49-8F91-79757BC2EFA1}" type="pres">
      <dgm:prSet presAssocID="{30D11913-57A1-4434-97EA-BFC631900C99}" presName="parentText" presStyleLbl="node1" presStyleIdx="4" presStyleCnt="6" custScaleX="172476">
        <dgm:presLayoutVars>
          <dgm:chMax val="1"/>
          <dgm:bulletEnabled val="1"/>
        </dgm:presLayoutVars>
      </dgm:prSet>
      <dgm:spPr/>
      <dgm:t>
        <a:bodyPr/>
        <a:lstStyle/>
        <a:p>
          <a:endParaRPr lang="en-US"/>
        </a:p>
      </dgm:t>
    </dgm:pt>
    <dgm:pt modelId="{A5D7F38D-F229-4197-BE5D-9D2683312EC1}" type="pres">
      <dgm:prSet presAssocID="{5B9AE9F7-CAED-4DBA-96F7-4821FB586C7D}" presName="sp" presStyleCnt="0"/>
      <dgm:spPr/>
    </dgm:pt>
    <dgm:pt modelId="{8B5B5DC2-CF64-4CFB-AA19-BA95D48F11D5}" type="pres">
      <dgm:prSet presAssocID="{C38183DF-5FAC-4256-8CD5-0E8354D31B32}" presName="linNode" presStyleCnt="0"/>
      <dgm:spPr/>
    </dgm:pt>
    <dgm:pt modelId="{4555C5AE-1BFE-4F84-8798-FAF4CFF3ABBC}" type="pres">
      <dgm:prSet presAssocID="{C38183DF-5FAC-4256-8CD5-0E8354D31B32}" presName="parentText" presStyleLbl="node1" presStyleIdx="5" presStyleCnt="6" custScaleX="172476">
        <dgm:presLayoutVars>
          <dgm:chMax val="1"/>
          <dgm:bulletEnabled val="1"/>
        </dgm:presLayoutVars>
      </dgm:prSet>
      <dgm:spPr/>
      <dgm:t>
        <a:bodyPr/>
        <a:lstStyle/>
        <a:p>
          <a:endParaRPr lang="en-US"/>
        </a:p>
      </dgm:t>
    </dgm:pt>
  </dgm:ptLst>
  <dgm:cxnLst>
    <dgm:cxn modelId="{8274E8B7-2A19-4EE1-898F-DFB80D51B1FD}" type="presOf" srcId="{C38183DF-5FAC-4256-8CD5-0E8354D31B32}" destId="{4555C5AE-1BFE-4F84-8798-FAF4CFF3ABBC}" srcOrd="0" destOrd="0" presId="urn:microsoft.com/office/officeart/2005/8/layout/vList5"/>
    <dgm:cxn modelId="{A3883DCA-BC10-43C3-A3E6-8185D6F1F45D}" type="presOf" srcId="{1C554CA2-533E-4672-B98A-52D296CA7206}" destId="{AE25B191-4F3C-483C-A1E7-394EE9914742}" srcOrd="0" destOrd="0" presId="urn:microsoft.com/office/officeart/2005/8/layout/vList5"/>
    <dgm:cxn modelId="{7415D569-5D73-434D-8A2F-9FF371162D8F}" type="presOf" srcId="{D33AB2AC-33E9-4763-ADBB-99559993B376}" destId="{96B5C4AE-5727-4CB6-843F-780BB48408D0}" srcOrd="0" destOrd="0" presId="urn:microsoft.com/office/officeart/2005/8/layout/vList5"/>
    <dgm:cxn modelId="{A40BA3A0-F147-45BA-ABCC-243154CF2E05}" srcId="{D33AB2AC-33E9-4763-ADBB-99559993B376}" destId="{B78D395D-8CBE-4338-97D6-A819F3DE23A0}" srcOrd="1" destOrd="0" parTransId="{23723E6F-2BE0-483E-A64E-C88A04ED128E}" sibTransId="{76A61F48-A08E-43E4-9FE4-36F6C803E715}"/>
    <dgm:cxn modelId="{725E8442-D8DA-4CE9-AA14-D2B18C7781C8}" type="presOf" srcId="{9136D98B-5138-4406-A7DA-C1E0D36DA66A}" destId="{47106151-E2FF-48A0-81F0-671BB7D8E1AC}" srcOrd="0" destOrd="0" presId="urn:microsoft.com/office/officeart/2005/8/layout/vList5"/>
    <dgm:cxn modelId="{22B8E4C1-FD5F-4729-90AE-19F1BC157EBD}" srcId="{D33AB2AC-33E9-4763-ADBB-99559993B376}" destId="{30D11913-57A1-4434-97EA-BFC631900C99}" srcOrd="4" destOrd="0" parTransId="{E2868212-BA65-4737-99E5-2F41E7560FBF}" sibTransId="{5B9AE9F7-CAED-4DBA-96F7-4821FB586C7D}"/>
    <dgm:cxn modelId="{56AD8EA8-D975-4623-A34E-51228EC72B97}" srcId="{D33AB2AC-33E9-4763-ADBB-99559993B376}" destId="{1C554CA2-533E-4672-B98A-52D296CA7206}" srcOrd="2" destOrd="0" parTransId="{3931BBDC-D384-451F-9013-43236923D80D}" sibTransId="{1591B310-B2DF-4390-A911-6A4C28E8FC38}"/>
    <dgm:cxn modelId="{9BCC8AE8-2F6F-4144-86F6-26421DFF2BB7}" srcId="{D33AB2AC-33E9-4763-ADBB-99559993B376}" destId="{66D340B2-9FCF-4F18-8425-B6CF20A715B0}" srcOrd="0" destOrd="0" parTransId="{5A584FBB-8CA8-4C59-81BB-0F77B96B6A81}" sibTransId="{B883E484-1671-466D-B93E-95636D7BBD52}"/>
    <dgm:cxn modelId="{DB5B2754-FB74-47F3-B4FA-CC2665524D15}" type="presOf" srcId="{B78D395D-8CBE-4338-97D6-A819F3DE23A0}" destId="{59E7FE3A-8926-4612-95F7-75FC9AA5FDBC}" srcOrd="0" destOrd="0" presId="urn:microsoft.com/office/officeart/2005/8/layout/vList5"/>
    <dgm:cxn modelId="{50D8087E-5D50-42FB-8F54-981331E99A09}" type="presOf" srcId="{30D11913-57A1-4434-97EA-BFC631900C99}" destId="{E0537342-27C8-4C49-8F91-79757BC2EFA1}" srcOrd="0" destOrd="0" presId="urn:microsoft.com/office/officeart/2005/8/layout/vList5"/>
    <dgm:cxn modelId="{FC0B9796-D97D-4EBB-A0B4-9232BE2C840C}" srcId="{D33AB2AC-33E9-4763-ADBB-99559993B376}" destId="{C38183DF-5FAC-4256-8CD5-0E8354D31B32}" srcOrd="5" destOrd="0" parTransId="{6FF370B0-8FCC-4580-BED5-4C412593287F}" sibTransId="{3FA45F22-3429-4940-BD9A-776F7A5A3482}"/>
    <dgm:cxn modelId="{FD318F77-6C57-49D7-8682-DBDA1DD89385}" type="presOf" srcId="{66D340B2-9FCF-4F18-8425-B6CF20A715B0}" destId="{E86D41FC-39D5-4357-BFAE-3F9D4272D76D}" srcOrd="0" destOrd="0" presId="urn:microsoft.com/office/officeart/2005/8/layout/vList5"/>
    <dgm:cxn modelId="{4219EC1F-C3D4-4295-81BC-B9B3F978C294}" srcId="{D33AB2AC-33E9-4763-ADBB-99559993B376}" destId="{9136D98B-5138-4406-A7DA-C1E0D36DA66A}" srcOrd="3" destOrd="0" parTransId="{50A31EA0-FA10-4E53-A55C-F1462B1A17BE}" sibTransId="{F997E0EA-5962-4169-9ED8-A5B8BF0D5F48}"/>
    <dgm:cxn modelId="{24F201E9-E832-4D37-BDD3-694027CCCC85}" type="presParOf" srcId="{96B5C4AE-5727-4CB6-843F-780BB48408D0}" destId="{8517C1A1-D8D2-4AF3-A5AF-84559BD4A561}" srcOrd="0" destOrd="0" presId="urn:microsoft.com/office/officeart/2005/8/layout/vList5"/>
    <dgm:cxn modelId="{37A8AD99-AC9C-457C-BBCC-EB93440CAAD6}" type="presParOf" srcId="{8517C1A1-D8D2-4AF3-A5AF-84559BD4A561}" destId="{E86D41FC-39D5-4357-BFAE-3F9D4272D76D}" srcOrd="0" destOrd="0" presId="urn:microsoft.com/office/officeart/2005/8/layout/vList5"/>
    <dgm:cxn modelId="{7E8B10CF-1CD1-43D5-AAFD-798730FAC47D}" type="presParOf" srcId="{96B5C4AE-5727-4CB6-843F-780BB48408D0}" destId="{8B4D2A94-8042-4C30-96C4-CC80313FE154}" srcOrd="1" destOrd="0" presId="urn:microsoft.com/office/officeart/2005/8/layout/vList5"/>
    <dgm:cxn modelId="{2F46DCF5-55D4-416B-8962-DC57D4267700}" type="presParOf" srcId="{96B5C4AE-5727-4CB6-843F-780BB48408D0}" destId="{12E0F615-7814-4C0E-862D-6172AF13ED62}" srcOrd="2" destOrd="0" presId="urn:microsoft.com/office/officeart/2005/8/layout/vList5"/>
    <dgm:cxn modelId="{328E70A1-AB4D-49AC-87C0-0E39B4084145}" type="presParOf" srcId="{12E0F615-7814-4C0E-862D-6172AF13ED62}" destId="{59E7FE3A-8926-4612-95F7-75FC9AA5FDBC}" srcOrd="0" destOrd="0" presId="urn:microsoft.com/office/officeart/2005/8/layout/vList5"/>
    <dgm:cxn modelId="{56E0CF9E-9C87-42FB-AF8C-4142EFABF179}" type="presParOf" srcId="{96B5C4AE-5727-4CB6-843F-780BB48408D0}" destId="{BF406F44-59DF-4AD8-84B2-49D8F4A2BD60}" srcOrd="3" destOrd="0" presId="urn:microsoft.com/office/officeart/2005/8/layout/vList5"/>
    <dgm:cxn modelId="{DF9AD090-E321-4A20-B754-FD46EA2D0167}" type="presParOf" srcId="{96B5C4AE-5727-4CB6-843F-780BB48408D0}" destId="{F24103C1-8931-49CD-B514-2FA5876550D1}" srcOrd="4" destOrd="0" presId="urn:microsoft.com/office/officeart/2005/8/layout/vList5"/>
    <dgm:cxn modelId="{6A29CA2A-0403-491E-92BC-D18CB15927B5}" type="presParOf" srcId="{F24103C1-8931-49CD-B514-2FA5876550D1}" destId="{AE25B191-4F3C-483C-A1E7-394EE9914742}" srcOrd="0" destOrd="0" presId="urn:microsoft.com/office/officeart/2005/8/layout/vList5"/>
    <dgm:cxn modelId="{A7CB227E-568C-407A-BF0F-E4BD31E6E879}" type="presParOf" srcId="{96B5C4AE-5727-4CB6-843F-780BB48408D0}" destId="{94AD66DA-294F-4D90-A71A-949B6A4C7C7F}" srcOrd="5" destOrd="0" presId="urn:microsoft.com/office/officeart/2005/8/layout/vList5"/>
    <dgm:cxn modelId="{5C18595F-1E2A-40CC-9F1D-7FA51EB469A5}" type="presParOf" srcId="{96B5C4AE-5727-4CB6-843F-780BB48408D0}" destId="{68168468-21CF-499D-BCF2-EC0BE6E0E7AB}" srcOrd="6" destOrd="0" presId="urn:microsoft.com/office/officeart/2005/8/layout/vList5"/>
    <dgm:cxn modelId="{1546BED3-F0A0-4DB4-8835-FA24AB25AD70}" type="presParOf" srcId="{68168468-21CF-499D-BCF2-EC0BE6E0E7AB}" destId="{47106151-E2FF-48A0-81F0-671BB7D8E1AC}" srcOrd="0" destOrd="0" presId="urn:microsoft.com/office/officeart/2005/8/layout/vList5"/>
    <dgm:cxn modelId="{47CF11AB-6AB9-4319-8270-99F520C79BF0}" type="presParOf" srcId="{96B5C4AE-5727-4CB6-843F-780BB48408D0}" destId="{42D3B34F-9477-4BCE-9756-0AC8422FE12D}" srcOrd="7" destOrd="0" presId="urn:microsoft.com/office/officeart/2005/8/layout/vList5"/>
    <dgm:cxn modelId="{1497FBBD-995F-404D-B698-5E0B895DCA48}" type="presParOf" srcId="{96B5C4AE-5727-4CB6-843F-780BB48408D0}" destId="{41362228-0143-4FC4-9971-0B311EE0E185}" srcOrd="8" destOrd="0" presId="urn:microsoft.com/office/officeart/2005/8/layout/vList5"/>
    <dgm:cxn modelId="{D7FA2584-E7E9-4E2E-B4E9-3F7397D8076E}" type="presParOf" srcId="{41362228-0143-4FC4-9971-0B311EE0E185}" destId="{E0537342-27C8-4C49-8F91-79757BC2EFA1}" srcOrd="0" destOrd="0" presId="urn:microsoft.com/office/officeart/2005/8/layout/vList5"/>
    <dgm:cxn modelId="{827E86AC-3F1F-42DA-A58D-6A965F056BCA}" type="presParOf" srcId="{96B5C4AE-5727-4CB6-843F-780BB48408D0}" destId="{A5D7F38D-F229-4197-BE5D-9D2683312EC1}" srcOrd="9" destOrd="0" presId="urn:microsoft.com/office/officeart/2005/8/layout/vList5"/>
    <dgm:cxn modelId="{CAC0B8D3-A583-4D3F-803B-0294F9C89156}" type="presParOf" srcId="{96B5C4AE-5727-4CB6-843F-780BB48408D0}" destId="{8B5B5DC2-CF64-4CFB-AA19-BA95D48F11D5}" srcOrd="10" destOrd="0" presId="urn:microsoft.com/office/officeart/2005/8/layout/vList5"/>
    <dgm:cxn modelId="{CB215432-C2B2-4767-B08B-6A46CFA45911}" type="presParOf" srcId="{8B5B5DC2-CF64-4CFB-AA19-BA95D48F11D5}" destId="{4555C5AE-1BFE-4F84-8798-FAF4CFF3ABBC}"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96F5E8C-D270-4689-97BD-23F75C2D5AF8}" type="doc">
      <dgm:prSet loTypeId="urn:microsoft.com/office/officeart/2005/8/layout/hProcess3" loCatId="process" qsTypeId="urn:microsoft.com/office/officeart/2005/8/quickstyle/simple1" qsCatId="simple" csTypeId="urn:microsoft.com/office/officeart/2005/8/colors/accent1_2" csCatId="accent1" phldr="1"/>
      <dgm:spPr/>
    </dgm:pt>
    <dgm:pt modelId="{E1CD6D1D-CECF-47F0-A99A-852EC80B16A0}">
      <dgm:prSet phldrT="[Text]" custT="1"/>
      <dgm:spPr/>
      <dgm:t>
        <a:bodyPr/>
        <a:lstStyle/>
        <a:p>
          <a:r>
            <a:rPr lang="en-US" sz="1600" b="1" dirty="0" smtClean="0">
              <a:solidFill>
                <a:schemeClr val="bg1"/>
              </a:solidFill>
            </a:rPr>
            <a:t>The Right to Health </a:t>
          </a:r>
        </a:p>
        <a:p>
          <a:r>
            <a:rPr lang="en-US" sz="1600" b="1" dirty="0" smtClean="0">
              <a:solidFill>
                <a:schemeClr val="bg1"/>
              </a:solidFill>
            </a:rPr>
            <a:t>principles and elements</a:t>
          </a:r>
        </a:p>
        <a:p>
          <a:r>
            <a:rPr lang="en-US" sz="1600" b="1" dirty="0" smtClean="0">
              <a:solidFill>
                <a:schemeClr val="bg1"/>
              </a:solidFill>
            </a:rPr>
            <a:t>in combination with HRBA</a:t>
          </a:r>
        </a:p>
        <a:p>
          <a:r>
            <a:rPr lang="en-US" sz="1600" b="1" dirty="0" smtClean="0">
              <a:solidFill>
                <a:schemeClr val="bg1"/>
              </a:solidFill>
            </a:rPr>
            <a:t>principles</a:t>
          </a:r>
          <a:endParaRPr lang="en-US" sz="1600" b="1" dirty="0">
            <a:solidFill>
              <a:schemeClr val="bg1"/>
            </a:solidFill>
          </a:endParaRPr>
        </a:p>
      </dgm:t>
    </dgm:pt>
    <dgm:pt modelId="{E6E20ABC-42EF-4C0D-8916-D4177EC46C1B}" type="parTrans" cxnId="{E87BA50C-B9C5-4F71-8C12-05647019C1BA}">
      <dgm:prSet/>
      <dgm:spPr/>
      <dgm:t>
        <a:bodyPr/>
        <a:lstStyle/>
        <a:p>
          <a:endParaRPr lang="en-US"/>
        </a:p>
      </dgm:t>
    </dgm:pt>
    <dgm:pt modelId="{80661E3A-0A29-40D5-A25D-653C83B89576}" type="sibTrans" cxnId="{E87BA50C-B9C5-4F71-8C12-05647019C1BA}">
      <dgm:prSet/>
      <dgm:spPr/>
      <dgm:t>
        <a:bodyPr/>
        <a:lstStyle/>
        <a:p>
          <a:endParaRPr lang="en-US"/>
        </a:p>
      </dgm:t>
    </dgm:pt>
    <dgm:pt modelId="{F174EA6A-CB18-4B75-8DB4-89DD5F1A6001}" type="pres">
      <dgm:prSet presAssocID="{C96F5E8C-D270-4689-97BD-23F75C2D5AF8}" presName="Name0" presStyleCnt="0">
        <dgm:presLayoutVars>
          <dgm:dir/>
          <dgm:animLvl val="lvl"/>
          <dgm:resizeHandles val="exact"/>
        </dgm:presLayoutVars>
      </dgm:prSet>
      <dgm:spPr/>
    </dgm:pt>
    <dgm:pt modelId="{B523314C-E968-40D8-BCF3-2346C51C056D}" type="pres">
      <dgm:prSet presAssocID="{C96F5E8C-D270-4689-97BD-23F75C2D5AF8}" presName="dummy" presStyleCnt="0"/>
      <dgm:spPr/>
    </dgm:pt>
    <dgm:pt modelId="{2B8200DC-38D5-4F7A-B809-6148D0FFA185}" type="pres">
      <dgm:prSet presAssocID="{C96F5E8C-D270-4689-97BD-23F75C2D5AF8}" presName="linH" presStyleCnt="0"/>
      <dgm:spPr/>
    </dgm:pt>
    <dgm:pt modelId="{6BE3C4D9-BD1A-4018-9B21-F4C7B0DF06DF}" type="pres">
      <dgm:prSet presAssocID="{C96F5E8C-D270-4689-97BD-23F75C2D5AF8}" presName="padding1" presStyleCnt="0"/>
      <dgm:spPr/>
    </dgm:pt>
    <dgm:pt modelId="{A304EA4B-45B7-4897-852D-F7D6C4D4030C}" type="pres">
      <dgm:prSet presAssocID="{E1CD6D1D-CECF-47F0-A99A-852EC80B16A0}" presName="linV" presStyleCnt="0"/>
      <dgm:spPr/>
    </dgm:pt>
    <dgm:pt modelId="{F2109A07-A90D-491F-9227-6F850D105CFE}" type="pres">
      <dgm:prSet presAssocID="{E1CD6D1D-CECF-47F0-A99A-852EC80B16A0}" presName="spVertical1" presStyleCnt="0"/>
      <dgm:spPr/>
    </dgm:pt>
    <dgm:pt modelId="{F4D68A94-AD14-454A-A680-88F57853BE96}" type="pres">
      <dgm:prSet presAssocID="{E1CD6D1D-CECF-47F0-A99A-852EC80B16A0}" presName="parTx" presStyleLbl="revTx" presStyleIdx="0" presStyleCnt="1" custScaleY="519511" custLinFactY="290" custLinFactNeighborX="-2606" custLinFactNeighborY="100000">
        <dgm:presLayoutVars>
          <dgm:chMax val="0"/>
          <dgm:chPref val="0"/>
          <dgm:bulletEnabled val="1"/>
        </dgm:presLayoutVars>
      </dgm:prSet>
      <dgm:spPr/>
      <dgm:t>
        <a:bodyPr/>
        <a:lstStyle/>
        <a:p>
          <a:endParaRPr lang="en-US"/>
        </a:p>
      </dgm:t>
    </dgm:pt>
    <dgm:pt modelId="{31E862D1-6967-462A-85F1-B6C932464E90}" type="pres">
      <dgm:prSet presAssocID="{E1CD6D1D-CECF-47F0-A99A-852EC80B16A0}" presName="spVertical2" presStyleCnt="0"/>
      <dgm:spPr/>
    </dgm:pt>
    <dgm:pt modelId="{0430B4E0-F8C4-4CEA-B074-8F2BFAA12A1B}" type="pres">
      <dgm:prSet presAssocID="{E1CD6D1D-CECF-47F0-A99A-852EC80B16A0}" presName="spVertical3" presStyleCnt="0"/>
      <dgm:spPr/>
    </dgm:pt>
    <dgm:pt modelId="{0A11CE21-2066-4CD7-9161-AD38FFDF3C7E}" type="pres">
      <dgm:prSet presAssocID="{C96F5E8C-D270-4689-97BD-23F75C2D5AF8}" presName="padding2" presStyleCnt="0"/>
      <dgm:spPr/>
    </dgm:pt>
    <dgm:pt modelId="{EC90C30A-7745-40E0-9266-9E2016AF1FB3}" type="pres">
      <dgm:prSet presAssocID="{C96F5E8C-D270-4689-97BD-23F75C2D5AF8}" presName="negArrow" presStyleCnt="0"/>
      <dgm:spPr/>
    </dgm:pt>
    <dgm:pt modelId="{B37F09F0-51BB-4B5D-9E76-CD131E7294FC}" type="pres">
      <dgm:prSet presAssocID="{C96F5E8C-D270-4689-97BD-23F75C2D5AF8}" presName="backgroundArrow" presStyleLbl="node1" presStyleIdx="0" presStyleCnt="1" custScaleY="505555" custLinFactNeighborX="36324"/>
      <dgm:spPr/>
      <dgm:t>
        <a:bodyPr/>
        <a:lstStyle/>
        <a:p>
          <a:endParaRPr lang="en-US"/>
        </a:p>
      </dgm:t>
    </dgm:pt>
  </dgm:ptLst>
  <dgm:cxnLst>
    <dgm:cxn modelId="{E87BA50C-B9C5-4F71-8C12-05647019C1BA}" srcId="{C96F5E8C-D270-4689-97BD-23F75C2D5AF8}" destId="{E1CD6D1D-CECF-47F0-A99A-852EC80B16A0}" srcOrd="0" destOrd="0" parTransId="{E6E20ABC-42EF-4C0D-8916-D4177EC46C1B}" sibTransId="{80661E3A-0A29-40D5-A25D-653C83B89576}"/>
    <dgm:cxn modelId="{289A054A-79E1-45D0-A285-40B0AE66AA5C}" type="presOf" srcId="{E1CD6D1D-CECF-47F0-A99A-852EC80B16A0}" destId="{F4D68A94-AD14-454A-A680-88F57853BE96}" srcOrd="0" destOrd="0" presId="urn:microsoft.com/office/officeart/2005/8/layout/hProcess3"/>
    <dgm:cxn modelId="{838B9114-A2C8-4665-9843-0BD0B7BCCF2F}" type="presOf" srcId="{C96F5E8C-D270-4689-97BD-23F75C2D5AF8}" destId="{F174EA6A-CB18-4B75-8DB4-89DD5F1A6001}" srcOrd="0" destOrd="0" presId="urn:microsoft.com/office/officeart/2005/8/layout/hProcess3"/>
    <dgm:cxn modelId="{689E5245-D548-418C-B322-098F99B981E6}" type="presParOf" srcId="{F174EA6A-CB18-4B75-8DB4-89DD5F1A6001}" destId="{B523314C-E968-40D8-BCF3-2346C51C056D}" srcOrd="0" destOrd="0" presId="urn:microsoft.com/office/officeart/2005/8/layout/hProcess3"/>
    <dgm:cxn modelId="{096CF99E-E835-49AC-92BF-612F6FB846AF}" type="presParOf" srcId="{F174EA6A-CB18-4B75-8DB4-89DD5F1A6001}" destId="{2B8200DC-38D5-4F7A-B809-6148D0FFA185}" srcOrd="1" destOrd="0" presId="urn:microsoft.com/office/officeart/2005/8/layout/hProcess3"/>
    <dgm:cxn modelId="{58D2738C-707D-4C7C-8061-4A443C75B4D2}" type="presParOf" srcId="{2B8200DC-38D5-4F7A-B809-6148D0FFA185}" destId="{6BE3C4D9-BD1A-4018-9B21-F4C7B0DF06DF}" srcOrd="0" destOrd="0" presId="urn:microsoft.com/office/officeart/2005/8/layout/hProcess3"/>
    <dgm:cxn modelId="{7D50C4D6-E43F-4086-98A6-49706D540F24}" type="presParOf" srcId="{2B8200DC-38D5-4F7A-B809-6148D0FFA185}" destId="{A304EA4B-45B7-4897-852D-F7D6C4D4030C}" srcOrd="1" destOrd="0" presId="urn:microsoft.com/office/officeart/2005/8/layout/hProcess3"/>
    <dgm:cxn modelId="{EDD765DD-CE06-429A-9F36-C271E8775B8C}" type="presParOf" srcId="{A304EA4B-45B7-4897-852D-F7D6C4D4030C}" destId="{F2109A07-A90D-491F-9227-6F850D105CFE}" srcOrd="0" destOrd="0" presId="urn:microsoft.com/office/officeart/2005/8/layout/hProcess3"/>
    <dgm:cxn modelId="{6257FC4E-2B20-485D-9E08-B3834CC57C85}" type="presParOf" srcId="{A304EA4B-45B7-4897-852D-F7D6C4D4030C}" destId="{F4D68A94-AD14-454A-A680-88F57853BE96}" srcOrd="1" destOrd="0" presId="urn:microsoft.com/office/officeart/2005/8/layout/hProcess3"/>
    <dgm:cxn modelId="{17573603-CEE9-4287-8FC1-43F5405D4450}" type="presParOf" srcId="{A304EA4B-45B7-4897-852D-F7D6C4D4030C}" destId="{31E862D1-6967-462A-85F1-B6C932464E90}" srcOrd="2" destOrd="0" presId="urn:microsoft.com/office/officeart/2005/8/layout/hProcess3"/>
    <dgm:cxn modelId="{8EF32D60-F04B-4644-A7D0-91F0F1DD72C9}" type="presParOf" srcId="{A304EA4B-45B7-4897-852D-F7D6C4D4030C}" destId="{0430B4E0-F8C4-4CEA-B074-8F2BFAA12A1B}" srcOrd="3" destOrd="0" presId="urn:microsoft.com/office/officeart/2005/8/layout/hProcess3"/>
    <dgm:cxn modelId="{CC89E88C-A561-42DB-BC49-1542C93B39E1}" type="presParOf" srcId="{2B8200DC-38D5-4F7A-B809-6148D0FFA185}" destId="{0A11CE21-2066-4CD7-9161-AD38FFDF3C7E}" srcOrd="2" destOrd="0" presId="urn:microsoft.com/office/officeart/2005/8/layout/hProcess3"/>
    <dgm:cxn modelId="{14950E85-D034-4B32-9ED8-3ECC90B5B705}" type="presParOf" srcId="{2B8200DC-38D5-4F7A-B809-6148D0FFA185}" destId="{EC90C30A-7745-40E0-9266-9E2016AF1FB3}" srcOrd="3" destOrd="0" presId="urn:microsoft.com/office/officeart/2005/8/layout/hProcess3"/>
    <dgm:cxn modelId="{10C05BCF-97D8-4683-86FF-67D9BDD0A725}" type="presParOf" srcId="{2B8200DC-38D5-4F7A-B809-6148D0FFA185}" destId="{B37F09F0-51BB-4B5D-9E76-CD131E7294FC}" srcOrd="4" destOrd="0" presId="urn:microsoft.com/office/officeart/2005/8/layout/hProcess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33AB2AC-33E9-4763-ADBB-99559993B376}" type="doc">
      <dgm:prSet loTypeId="urn:microsoft.com/office/officeart/2005/8/layout/vList5" loCatId="list" qsTypeId="urn:microsoft.com/office/officeart/2005/8/quickstyle/simple1" qsCatId="simple" csTypeId="urn:microsoft.com/office/officeart/2005/8/colors/colorful1#1" csCatId="colorful" phldr="1"/>
      <dgm:spPr/>
    </dgm:pt>
    <dgm:pt modelId="{96B5C4AE-5727-4CB6-843F-780BB48408D0}" type="pres">
      <dgm:prSet presAssocID="{D33AB2AC-33E9-4763-ADBB-99559993B376}" presName="Name0" presStyleCnt="0">
        <dgm:presLayoutVars>
          <dgm:dir/>
          <dgm:animLvl val="lvl"/>
          <dgm:resizeHandles val="exact"/>
        </dgm:presLayoutVars>
      </dgm:prSet>
      <dgm:spPr/>
    </dgm:pt>
  </dgm:ptLst>
  <dgm:cxnLst>
    <dgm:cxn modelId="{F6E092CA-CB79-45A0-B44E-28CFFD218C57}" type="presOf" srcId="{D33AB2AC-33E9-4763-ADBB-99559993B376}" destId="{96B5C4AE-5727-4CB6-843F-780BB48408D0}"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33AB2AC-33E9-4763-ADBB-99559993B376}" type="doc">
      <dgm:prSet loTypeId="urn:microsoft.com/office/officeart/2005/8/layout/vList5" loCatId="list" qsTypeId="urn:microsoft.com/office/officeart/2005/8/quickstyle/simple1" qsCatId="simple" csTypeId="urn:microsoft.com/office/officeart/2005/8/colors/colorful1#2" csCatId="colorful" phldr="1"/>
      <dgm:spPr/>
    </dgm:pt>
    <dgm:pt modelId="{B78D395D-8CBE-4338-97D6-A819F3DE23A0}">
      <dgm:prSet phldrT="[Text]"/>
      <dgm:spPr>
        <a:effectLst>
          <a:glow rad="101600">
            <a:schemeClr val="accent1">
              <a:satMod val="175000"/>
              <a:alpha val="40000"/>
            </a:schemeClr>
          </a:glow>
        </a:effectLst>
      </dgm:spPr>
      <dgm:t>
        <a:bodyPr/>
        <a:lstStyle/>
        <a:p>
          <a:r>
            <a:rPr lang="en-US" dirty="0" smtClean="0"/>
            <a:t>Leadership/Governance (multisectoral)</a:t>
          </a:r>
          <a:endParaRPr lang="en-US" dirty="0"/>
        </a:p>
      </dgm:t>
    </dgm:pt>
    <dgm:pt modelId="{23723E6F-2BE0-483E-A64E-C88A04ED128E}" type="parTrans" cxnId="{A40BA3A0-F147-45BA-ABCC-243154CF2E05}">
      <dgm:prSet/>
      <dgm:spPr/>
      <dgm:t>
        <a:bodyPr/>
        <a:lstStyle/>
        <a:p>
          <a:endParaRPr lang="en-US"/>
        </a:p>
      </dgm:t>
    </dgm:pt>
    <dgm:pt modelId="{76A61F48-A08E-43E4-9FE4-36F6C803E715}" type="sibTrans" cxnId="{A40BA3A0-F147-45BA-ABCC-243154CF2E05}">
      <dgm:prSet/>
      <dgm:spPr/>
      <dgm:t>
        <a:bodyPr/>
        <a:lstStyle/>
        <a:p>
          <a:endParaRPr lang="en-US"/>
        </a:p>
      </dgm:t>
    </dgm:pt>
    <dgm:pt modelId="{9136D98B-5138-4406-A7DA-C1E0D36DA66A}">
      <dgm:prSet phldrT="[Text]"/>
      <dgm:spPr>
        <a:effectLst>
          <a:glow rad="101600">
            <a:schemeClr val="accent1">
              <a:satMod val="175000"/>
              <a:alpha val="40000"/>
            </a:schemeClr>
          </a:glow>
        </a:effectLst>
      </dgm:spPr>
      <dgm:t>
        <a:bodyPr/>
        <a:lstStyle/>
        <a:p>
          <a:r>
            <a:rPr lang="en-US" dirty="0" smtClean="0"/>
            <a:t>Medical products, vaccines and technologies</a:t>
          </a:r>
          <a:endParaRPr lang="en-US" dirty="0"/>
        </a:p>
      </dgm:t>
    </dgm:pt>
    <dgm:pt modelId="{50A31EA0-FA10-4E53-A55C-F1462B1A17BE}" type="parTrans" cxnId="{4219EC1F-C3D4-4295-81BC-B9B3F978C294}">
      <dgm:prSet/>
      <dgm:spPr/>
      <dgm:t>
        <a:bodyPr/>
        <a:lstStyle/>
        <a:p>
          <a:endParaRPr lang="en-US"/>
        </a:p>
      </dgm:t>
    </dgm:pt>
    <dgm:pt modelId="{F997E0EA-5962-4169-9ED8-A5B8BF0D5F48}" type="sibTrans" cxnId="{4219EC1F-C3D4-4295-81BC-B9B3F978C294}">
      <dgm:prSet/>
      <dgm:spPr/>
      <dgm:t>
        <a:bodyPr/>
        <a:lstStyle/>
        <a:p>
          <a:endParaRPr lang="en-US"/>
        </a:p>
      </dgm:t>
    </dgm:pt>
    <dgm:pt modelId="{B3E00621-5152-4B01-B1AE-7D021C491E07}">
      <dgm:prSet phldrT="[Text]"/>
      <dgm:spPr>
        <a:effectLst>
          <a:glow rad="101600">
            <a:schemeClr val="accent1">
              <a:satMod val="175000"/>
              <a:alpha val="40000"/>
            </a:schemeClr>
          </a:glow>
        </a:effectLst>
      </dgm:spPr>
      <dgm:t>
        <a:bodyPr/>
        <a:lstStyle/>
        <a:p>
          <a:r>
            <a:rPr lang="en-US" dirty="0" smtClean="0"/>
            <a:t>Care delivery</a:t>
          </a:r>
          <a:endParaRPr lang="en-US" dirty="0"/>
        </a:p>
      </dgm:t>
    </dgm:pt>
    <dgm:pt modelId="{98FA9CFC-EEC5-4BFF-A085-F03EF0030CD2}" type="parTrans" cxnId="{AF606875-0281-4664-AA9E-3EE9A27FB9B1}">
      <dgm:prSet/>
      <dgm:spPr/>
      <dgm:t>
        <a:bodyPr/>
        <a:lstStyle/>
        <a:p>
          <a:endParaRPr lang="en-US"/>
        </a:p>
      </dgm:t>
    </dgm:pt>
    <dgm:pt modelId="{1DC43B7E-B4B1-495B-981B-2E424A535F0F}" type="sibTrans" cxnId="{AF606875-0281-4664-AA9E-3EE9A27FB9B1}">
      <dgm:prSet/>
      <dgm:spPr/>
      <dgm:t>
        <a:bodyPr/>
        <a:lstStyle/>
        <a:p>
          <a:endParaRPr lang="en-US"/>
        </a:p>
      </dgm:t>
    </dgm:pt>
    <dgm:pt modelId="{F6F90268-9A15-4920-9D7B-D57C34136F0C}">
      <dgm:prSet phldrT="[Text]"/>
      <dgm:spPr>
        <a:effectLst>
          <a:glow rad="101600">
            <a:schemeClr val="accent1">
              <a:satMod val="175000"/>
              <a:alpha val="40000"/>
            </a:schemeClr>
          </a:glow>
        </a:effectLst>
      </dgm:spPr>
      <dgm:t>
        <a:bodyPr/>
        <a:lstStyle/>
        <a:p>
          <a:r>
            <a:rPr lang="en-US" dirty="0" smtClean="0"/>
            <a:t>Health workforce</a:t>
          </a:r>
          <a:endParaRPr lang="en-US" dirty="0"/>
        </a:p>
      </dgm:t>
    </dgm:pt>
    <dgm:pt modelId="{991E3D12-B0CC-45FE-ADFC-91F8A3400B24}" type="parTrans" cxnId="{24C54C73-3038-4C28-982E-66751A7E5BD7}">
      <dgm:prSet/>
      <dgm:spPr/>
      <dgm:t>
        <a:bodyPr/>
        <a:lstStyle/>
        <a:p>
          <a:endParaRPr lang="en-US"/>
        </a:p>
      </dgm:t>
    </dgm:pt>
    <dgm:pt modelId="{8B422421-9EBE-4B4F-9C2B-31A253575B73}" type="sibTrans" cxnId="{24C54C73-3038-4C28-982E-66751A7E5BD7}">
      <dgm:prSet/>
      <dgm:spPr/>
      <dgm:t>
        <a:bodyPr/>
        <a:lstStyle/>
        <a:p>
          <a:endParaRPr lang="en-US"/>
        </a:p>
      </dgm:t>
    </dgm:pt>
    <dgm:pt modelId="{EDF1EEC4-A7E0-47D0-ADF7-BBFB8E10771D}">
      <dgm:prSet phldrT="[Text]"/>
      <dgm:spPr>
        <a:effectLst>
          <a:glow rad="101600">
            <a:schemeClr val="accent1">
              <a:satMod val="175000"/>
              <a:alpha val="40000"/>
            </a:schemeClr>
          </a:glow>
        </a:effectLst>
      </dgm:spPr>
      <dgm:t>
        <a:bodyPr/>
        <a:lstStyle/>
        <a:p>
          <a:r>
            <a:rPr lang="en-US" dirty="0" smtClean="0"/>
            <a:t>Financing</a:t>
          </a:r>
          <a:endParaRPr lang="en-US" dirty="0"/>
        </a:p>
      </dgm:t>
    </dgm:pt>
    <dgm:pt modelId="{CDD319BD-4474-4302-8B2C-C2B042FA3951}" type="parTrans" cxnId="{6B1E263A-9E3C-4A3E-B561-0489329DFC50}">
      <dgm:prSet/>
      <dgm:spPr/>
      <dgm:t>
        <a:bodyPr/>
        <a:lstStyle/>
        <a:p>
          <a:endParaRPr lang="en-US"/>
        </a:p>
      </dgm:t>
    </dgm:pt>
    <dgm:pt modelId="{27AA3819-B19A-4243-825C-FE21E4D2D5B1}" type="sibTrans" cxnId="{6B1E263A-9E3C-4A3E-B561-0489329DFC50}">
      <dgm:prSet/>
      <dgm:spPr/>
      <dgm:t>
        <a:bodyPr/>
        <a:lstStyle/>
        <a:p>
          <a:endParaRPr lang="en-US"/>
        </a:p>
      </dgm:t>
    </dgm:pt>
    <dgm:pt modelId="{96B5C4AE-5727-4CB6-843F-780BB48408D0}" type="pres">
      <dgm:prSet presAssocID="{D33AB2AC-33E9-4763-ADBB-99559993B376}" presName="Name0" presStyleCnt="0">
        <dgm:presLayoutVars>
          <dgm:dir/>
          <dgm:animLvl val="lvl"/>
          <dgm:resizeHandles val="exact"/>
        </dgm:presLayoutVars>
      </dgm:prSet>
      <dgm:spPr/>
    </dgm:pt>
    <dgm:pt modelId="{12E0F615-7814-4C0E-862D-6172AF13ED62}" type="pres">
      <dgm:prSet presAssocID="{B78D395D-8CBE-4338-97D6-A819F3DE23A0}" presName="linNode" presStyleCnt="0"/>
      <dgm:spPr/>
    </dgm:pt>
    <dgm:pt modelId="{59E7FE3A-8926-4612-95F7-75FC9AA5FDBC}" type="pres">
      <dgm:prSet presAssocID="{B78D395D-8CBE-4338-97D6-A819F3DE23A0}" presName="parentText" presStyleLbl="node1" presStyleIdx="0" presStyleCnt="5" custScaleX="171465">
        <dgm:presLayoutVars>
          <dgm:chMax val="1"/>
          <dgm:bulletEnabled val="1"/>
        </dgm:presLayoutVars>
      </dgm:prSet>
      <dgm:spPr/>
      <dgm:t>
        <a:bodyPr/>
        <a:lstStyle/>
        <a:p>
          <a:endParaRPr lang="en-US"/>
        </a:p>
      </dgm:t>
    </dgm:pt>
    <dgm:pt modelId="{BF406F44-59DF-4AD8-84B2-49D8F4A2BD60}" type="pres">
      <dgm:prSet presAssocID="{76A61F48-A08E-43E4-9FE4-36F6C803E715}" presName="sp" presStyleCnt="0"/>
      <dgm:spPr/>
    </dgm:pt>
    <dgm:pt modelId="{5B0B3D6C-6607-4259-A071-C6DD723392C6}" type="pres">
      <dgm:prSet presAssocID="{EDF1EEC4-A7E0-47D0-ADF7-BBFB8E10771D}" presName="linNode" presStyleCnt="0"/>
      <dgm:spPr/>
    </dgm:pt>
    <dgm:pt modelId="{76B376BC-9103-4AF4-AC6B-62DA55A90CDE}" type="pres">
      <dgm:prSet presAssocID="{EDF1EEC4-A7E0-47D0-ADF7-BBFB8E10771D}" presName="parentText" presStyleLbl="node1" presStyleIdx="1" presStyleCnt="5" custScaleX="172476">
        <dgm:presLayoutVars>
          <dgm:chMax val="1"/>
          <dgm:bulletEnabled val="1"/>
        </dgm:presLayoutVars>
      </dgm:prSet>
      <dgm:spPr/>
      <dgm:t>
        <a:bodyPr/>
        <a:lstStyle/>
        <a:p>
          <a:endParaRPr lang="en-US"/>
        </a:p>
      </dgm:t>
    </dgm:pt>
    <dgm:pt modelId="{2B3115B9-9F8F-4891-A03D-CAB8665F82AF}" type="pres">
      <dgm:prSet presAssocID="{27AA3819-B19A-4243-825C-FE21E4D2D5B1}" presName="sp" presStyleCnt="0"/>
      <dgm:spPr/>
    </dgm:pt>
    <dgm:pt modelId="{BDF54E92-8BAA-4DAA-A007-2D8ADFAB4614}" type="pres">
      <dgm:prSet presAssocID="{F6F90268-9A15-4920-9D7B-D57C34136F0C}" presName="linNode" presStyleCnt="0"/>
      <dgm:spPr/>
    </dgm:pt>
    <dgm:pt modelId="{2BBE3A92-EB83-4540-BE13-A30184CAD198}" type="pres">
      <dgm:prSet presAssocID="{F6F90268-9A15-4920-9D7B-D57C34136F0C}" presName="parentText" presStyleLbl="node1" presStyleIdx="2" presStyleCnt="5" custScaleX="172476">
        <dgm:presLayoutVars>
          <dgm:chMax val="1"/>
          <dgm:bulletEnabled val="1"/>
        </dgm:presLayoutVars>
      </dgm:prSet>
      <dgm:spPr/>
      <dgm:t>
        <a:bodyPr/>
        <a:lstStyle/>
        <a:p>
          <a:endParaRPr lang="en-US"/>
        </a:p>
      </dgm:t>
    </dgm:pt>
    <dgm:pt modelId="{422EF6DD-1A26-4D94-97C7-3D5BD0AB02D7}" type="pres">
      <dgm:prSet presAssocID="{8B422421-9EBE-4B4F-9C2B-31A253575B73}" presName="sp" presStyleCnt="0"/>
      <dgm:spPr/>
    </dgm:pt>
    <dgm:pt modelId="{68168468-21CF-499D-BCF2-EC0BE6E0E7AB}" type="pres">
      <dgm:prSet presAssocID="{9136D98B-5138-4406-A7DA-C1E0D36DA66A}" presName="linNode" presStyleCnt="0"/>
      <dgm:spPr/>
    </dgm:pt>
    <dgm:pt modelId="{47106151-E2FF-48A0-81F0-671BB7D8E1AC}" type="pres">
      <dgm:prSet presAssocID="{9136D98B-5138-4406-A7DA-C1E0D36DA66A}" presName="parentText" presStyleLbl="node1" presStyleIdx="3" presStyleCnt="5" custScaleX="171465">
        <dgm:presLayoutVars>
          <dgm:chMax val="1"/>
          <dgm:bulletEnabled val="1"/>
        </dgm:presLayoutVars>
      </dgm:prSet>
      <dgm:spPr/>
      <dgm:t>
        <a:bodyPr/>
        <a:lstStyle/>
        <a:p>
          <a:endParaRPr lang="en-US"/>
        </a:p>
      </dgm:t>
    </dgm:pt>
    <dgm:pt modelId="{42D3B34F-9477-4BCE-9756-0AC8422FE12D}" type="pres">
      <dgm:prSet presAssocID="{F997E0EA-5962-4169-9ED8-A5B8BF0D5F48}" presName="sp" presStyleCnt="0"/>
      <dgm:spPr/>
    </dgm:pt>
    <dgm:pt modelId="{D94D51B0-BE76-4757-AC50-09D181A3FF4C}" type="pres">
      <dgm:prSet presAssocID="{B3E00621-5152-4B01-B1AE-7D021C491E07}" presName="linNode" presStyleCnt="0"/>
      <dgm:spPr/>
    </dgm:pt>
    <dgm:pt modelId="{A06ED4C5-BDC6-4FA2-8228-EB533298C83F}" type="pres">
      <dgm:prSet presAssocID="{B3E00621-5152-4B01-B1AE-7D021C491E07}" presName="parentText" presStyleLbl="node1" presStyleIdx="4" presStyleCnt="5" custScaleX="170455" custLinFactNeighborX="-838" custLinFactNeighborY="-172">
        <dgm:presLayoutVars>
          <dgm:chMax val="1"/>
          <dgm:bulletEnabled val="1"/>
        </dgm:presLayoutVars>
      </dgm:prSet>
      <dgm:spPr/>
      <dgm:t>
        <a:bodyPr/>
        <a:lstStyle/>
        <a:p>
          <a:endParaRPr lang="en-US"/>
        </a:p>
      </dgm:t>
    </dgm:pt>
  </dgm:ptLst>
  <dgm:cxnLst>
    <dgm:cxn modelId="{A61DA0CF-56C9-4A15-AA1C-4472A2B38D13}" type="presOf" srcId="{F6F90268-9A15-4920-9D7B-D57C34136F0C}" destId="{2BBE3A92-EB83-4540-BE13-A30184CAD198}" srcOrd="0" destOrd="0" presId="urn:microsoft.com/office/officeart/2005/8/layout/vList5"/>
    <dgm:cxn modelId="{514CEA30-B23D-48CB-A29C-2E1EC43EAC4A}" type="presOf" srcId="{B78D395D-8CBE-4338-97D6-A819F3DE23A0}" destId="{59E7FE3A-8926-4612-95F7-75FC9AA5FDBC}" srcOrd="0" destOrd="0" presId="urn:microsoft.com/office/officeart/2005/8/layout/vList5"/>
    <dgm:cxn modelId="{AF606875-0281-4664-AA9E-3EE9A27FB9B1}" srcId="{D33AB2AC-33E9-4763-ADBB-99559993B376}" destId="{B3E00621-5152-4B01-B1AE-7D021C491E07}" srcOrd="4" destOrd="0" parTransId="{98FA9CFC-EEC5-4BFF-A085-F03EF0030CD2}" sibTransId="{1DC43B7E-B4B1-495B-981B-2E424A535F0F}"/>
    <dgm:cxn modelId="{89047AE1-821E-4FBD-ACFB-6AA0CF652244}" type="presOf" srcId="{9136D98B-5138-4406-A7DA-C1E0D36DA66A}" destId="{47106151-E2FF-48A0-81F0-671BB7D8E1AC}" srcOrd="0" destOrd="0" presId="urn:microsoft.com/office/officeart/2005/8/layout/vList5"/>
    <dgm:cxn modelId="{6B1E263A-9E3C-4A3E-B561-0489329DFC50}" srcId="{D33AB2AC-33E9-4763-ADBB-99559993B376}" destId="{EDF1EEC4-A7E0-47D0-ADF7-BBFB8E10771D}" srcOrd="1" destOrd="0" parTransId="{CDD319BD-4474-4302-8B2C-C2B042FA3951}" sibTransId="{27AA3819-B19A-4243-825C-FE21E4D2D5B1}"/>
    <dgm:cxn modelId="{C2E27C0F-FB90-42D7-A8D3-955E1EF12431}" type="presOf" srcId="{B3E00621-5152-4B01-B1AE-7D021C491E07}" destId="{A06ED4C5-BDC6-4FA2-8228-EB533298C83F}" srcOrd="0" destOrd="0" presId="urn:microsoft.com/office/officeart/2005/8/layout/vList5"/>
    <dgm:cxn modelId="{C94F1B7A-D6AA-4EB8-A24D-2D4955D0A039}" type="presOf" srcId="{D33AB2AC-33E9-4763-ADBB-99559993B376}" destId="{96B5C4AE-5727-4CB6-843F-780BB48408D0}" srcOrd="0" destOrd="0" presId="urn:microsoft.com/office/officeart/2005/8/layout/vList5"/>
    <dgm:cxn modelId="{A40BA3A0-F147-45BA-ABCC-243154CF2E05}" srcId="{D33AB2AC-33E9-4763-ADBB-99559993B376}" destId="{B78D395D-8CBE-4338-97D6-A819F3DE23A0}" srcOrd="0" destOrd="0" parTransId="{23723E6F-2BE0-483E-A64E-C88A04ED128E}" sibTransId="{76A61F48-A08E-43E4-9FE4-36F6C803E715}"/>
    <dgm:cxn modelId="{24C54C73-3038-4C28-982E-66751A7E5BD7}" srcId="{D33AB2AC-33E9-4763-ADBB-99559993B376}" destId="{F6F90268-9A15-4920-9D7B-D57C34136F0C}" srcOrd="2" destOrd="0" parTransId="{991E3D12-B0CC-45FE-ADFC-91F8A3400B24}" sibTransId="{8B422421-9EBE-4B4F-9C2B-31A253575B73}"/>
    <dgm:cxn modelId="{4219EC1F-C3D4-4295-81BC-B9B3F978C294}" srcId="{D33AB2AC-33E9-4763-ADBB-99559993B376}" destId="{9136D98B-5138-4406-A7DA-C1E0D36DA66A}" srcOrd="3" destOrd="0" parTransId="{50A31EA0-FA10-4E53-A55C-F1462B1A17BE}" sibTransId="{F997E0EA-5962-4169-9ED8-A5B8BF0D5F48}"/>
    <dgm:cxn modelId="{C2525511-F84B-4F1D-BD1C-4C603CDFAEF7}" type="presOf" srcId="{EDF1EEC4-A7E0-47D0-ADF7-BBFB8E10771D}" destId="{76B376BC-9103-4AF4-AC6B-62DA55A90CDE}" srcOrd="0" destOrd="0" presId="urn:microsoft.com/office/officeart/2005/8/layout/vList5"/>
    <dgm:cxn modelId="{1D801925-C044-4271-94FC-939159FCC54D}" type="presParOf" srcId="{96B5C4AE-5727-4CB6-843F-780BB48408D0}" destId="{12E0F615-7814-4C0E-862D-6172AF13ED62}" srcOrd="0" destOrd="0" presId="urn:microsoft.com/office/officeart/2005/8/layout/vList5"/>
    <dgm:cxn modelId="{28FE5EF9-B8EB-4733-96C8-2066CF3A16A7}" type="presParOf" srcId="{12E0F615-7814-4C0E-862D-6172AF13ED62}" destId="{59E7FE3A-8926-4612-95F7-75FC9AA5FDBC}" srcOrd="0" destOrd="0" presId="urn:microsoft.com/office/officeart/2005/8/layout/vList5"/>
    <dgm:cxn modelId="{1EF5C179-BB2C-49BF-8533-47CF7DCF2FAB}" type="presParOf" srcId="{96B5C4AE-5727-4CB6-843F-780BB48408D0}" destId="{BF406F44-59DF-4AD8-84B2-49D8F4A2BD60}" srcOrd="1" destOrd="0" presId="urn:microsoft.com/office/officeart/2005/8/layout/vList5"/>
    <dgm:cxn modelId="{6312295D-F942-474F-ABE9-CE76D3BAAC31}" type="presParOf" srcId="{96B5C4AE-5727-4CB6-843F-780BB48408D0}" destId="{5B0B3D6C-6607-4259-A071-C6DD723392C6}" srcOrd="2" destOrd="0" presId="urn:microsoft.com/office/officeart/2005/8/layout/vList5"/>
    <dgm:cxn modelId="{DF10E3EA-0398-49F6-B24F-EBD798724507}" type="presParOf" srcId="{5B0B3D6C-6607-4259-A071-C6DD723392C6}" destId="{76B376BC-9103-4AF4-AC6B-62DA55A90CDE}" srcOrd="0" destOrd="0" presId="urn:microsoft.com/office/officeart/2005/8/layout/vList5"/>
    <dgm:cxn modelId="{F921F8E5-8D80-4F49-A78D-69DB89277CE8}" type="presParOf" srcId="{96B5C4AE-5727-4CB6-843F-780BB48408D0}" destId="{2B3115B9-9F8F-4891-A03D-CAB8665F82AF}" srcOrd="3" destOrd="0" presId="urn:microsoft.com/office/officeart/2005/8/layout/vList5"/>
    <dgm:cxn modelId="{26015218-F00C-4B06-A350-816CE7957275}" type="presParOf" srcId="{96B5C4AE-5727-4CB6-843F-780BB48408D0}" destId="{BDF54E92-8BAA-4DAA-A007-2D8ADFAB4614}" srcOrd="4" destOrd="0" presId="urn:microsoft.com/office/officeart/2005/8/layout/vList5"/>
    <dgm:cxn modelId="{2C367D68-E0B5-438B-8B83-6B14853565E0}" type="presParOf" srcId="{BDF54E92-8BAA-4DAA-A007-2D8ADFAB4614}" destId="{2BBE3A92-EB83-4540-BE13-A30184CAD198}" srcOrd="0" destOrd="0" presId="urn:microsoft.com/office/officeart/2005/8/layout/vList5"/>
    <dgm:cxn modelId="{2C149F1C-C667-4244-8FFB-F4A8C0FFA1F0}" type="presParOf" srcId="{96B5C4AE-5727-4CB6-843F-780BB48408D0}" destId="{422EF6DD-1A26-4D94-97C7-3D5BD0AB02D7}" srcOrd="5" destOrd="0" presId="urn:microsoft.com/office/officeart/2005/8/layout/vList5"/>
    <dgm:cxn modelId="{259A064E-10FA-48FF-89A9-EF7662E6E9E8}" type="presParOf" srcId="{96B5C4AE-5727-4CB6-843F-780BB48408D0}" destId="{68168468-21CF-499D-BCF2-EC0BE6E0E7AB}" srcOrd="6" destOrd="0" presId="urn:microsoft.com/office/officeart/2005/8/layout/vList5"/>
    <dgm:cxn modelId="{8CDE9307-E44C-432A-9A0D-D8F93AE4E1E0}" type="presParOf" srcId="{68168468-21CF-499D-BCF2-EC0BE6E0E7AB}" destId="{47106151-E2FF-48A0-81F0-671BB7D8E1AC}" srcOrd="0" destOrd="0" presId="urn:microsoft.com/office/officeart/2005/8/layout/vList5"/>
    <dgm:cxn modelId="{4A05E13D-D499-40BA-B2AB-85487E023963}" type="presParOf" srcId="{96B5C4AE-5727-4CB6-843F-780BB48408D0}" destId="{42D3B34F-9477-4BCE-9756-0AC8422FE12D}" srcOrd="7" destOrd="0" presId="urn:microsoft.com/office/officeart/2005/8/layout/vList5"/>
    <dgm:cxn modelId="{F53E6859-112C-4294-AE23-DFACA463913D}" type="presParOf" srcId="{96B5C4AE-5727-4CB6-843F-780BB48408D0}" destId="{D94D51B0-BE76-4757-AC50-09D181A3FF4C}" srcOrd="8" destOrd="0" presId="urn:microsoft.com/office/officeart/2005/8/layout/vList5"/>
    <dgm:cxn modelId="{679EFDAD-6603-48B2-9CDA-B57BA97D210A}" type="presParOf" srcId="{D94D51B0-BE76-4757-AC50-09D181A3FF4C}" destId="{A06ED4C5-BDC6-4FA2-8228-EB533298C83F}"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D4E366-0D1A-4837-AB59-E8F3451C8B15}">
      <dsp:nvSpPr>
        <dsp:cNvPr id="0" name=""/>
        <dsp:cNvSpPr/>
      </dsp:nvSpPr>
      <dsp:spPr>
        <a:xfrm rot="10800000">
          <a:off x="359797" y="1895"/>
          <a:ext cx="5376405" cy="1128772"/>
        </a:xfrm>
        <a:prstGeom prst="homePlat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757" tIns="95250" rIns="177800" bIns="95250" numCol="1" spcCol="1270" anchor="ctr" anchorCtr="0">
          <a:noAutofit/>
        </a:bodyPr>
        <a:lstStyle/>
        <a:p>
          <a:pPr lvl="0" algn="l" defTabSz="1111250">
            <a:lnSpc>
              <a:spcPct val="90000"/>
            </a:lnSpc>
            <a:spcBef>
              <a:spcPct val="0"/>
            </a:spcBef>
            <a:spcAft>
              <a:spcPct val="35000"/>
            </a:spcAft>
          </a:pPr>
          <a:r>
            <a:rPr lang="en-GB" sz="2500" b="1" kern="1200" dirty="0" smtClean="0"/>
            <a:t>1. Social Justice and Health Equity:</a:t>
          </a:r>
          <a:endParaRPr lang="en-US" sz="2500" b="1" kern="1200" dirty="0"/>
        </a:p>
      </dsp:txBody>
      <dsp:txXfrm rot="10800000">
        <a:off x="641990" y="1895"/>
        <a:ext cx="5094212" cy="1128772"/>
      </dsp:txXfrm>
    </dsp:sp>
    <dsp:sp modelId="{1E2C344D-571D-4734-AE5F-291451FF9D4C}">
      <dsp:nvSpPr>
        <dsp:cNvPr id="0" name=""/>
        <dsp:cNvSpPr/>
      </dsp:nvSpPr>
      <dsp:spPr>
        <a:xfrm>
          <a:off x="4" y="0"/>
          <a:ext cx="1128772" cy="1128772"/>
        </a:xfrm>
        <a:prstGeom prst="actionButtonForwardNext">
          <a:avLst/>
        </a:prstGeom>
        <a:solidFill>
          <a:schemeClr val="accent1"/>
        </a:solidFill>
        <a:ln w="1905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sp>
    <dsp:sp modelId="{E7997643-3AB4-4AE8-A532-3E91BDE1DFB5}">
      <dsp:nvSpPr>
        <dsp:cNvPr id="0" name=""/>
        <dsp:cNvSpPr/>
      </dsp:nvSpPr>
      <dsp:spPr>
        <a:xfrm rot="10800000">
          <a:off x="380998" y="1467613"/>
          <a:ext cx="5334002" cy="1128772"/>
        </a:xfrm>
        <a:prstGeom prst="homePlat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757" tIns="95250" rIns="177800" bIns="95250" numCol="1" spcCol="1270" anchor="ctr" anchorCtr="0">
          <a:noAutofit/>
        </a:bodyPr>
        <a:lstStyle/>
        <a:p>
          <a:pPr lvl="0" algn="l" defTabSz="1111250">
            <a:lnSpc>
              <a:spcPct val="90000"/>
            </a:lnSpc>
            <a:spcBef>
              <a:spcPct val="0"/>
            </a:spcBef>
            <a:spcAft>
              <a:spcPct val="35000"/>
            </a:spcAft>
          </a:pPr>
          <a:r>
            <a:rPr lang="en-GB" sz="2500" b="1" kern="1200" dirty="0" smtClean="0"/>
            <a:t>2.What is New?</a:t>
          </a:r>
          <a:endParaRPr lang="en-US" sz="2500" b="1" kern="1200" dirty="0"/>
        </a:p>
      </dsp:txBody>
      <dsp:txXfrm rot="10800000">
        <a:off x="663191" y="1467613"/>
        <a:ext cx="5051809" cy="1128772"/>
      </dsp:txXfrm>
    </dsp:sp>
    <dsp:sp modelId="{4F1DC05F-73BA-4870-85EE-CFE21C97308A}">
      <dsp:nvSpPr>
        <dsp:cNvPr id="0" name=""/>
        <dsp:cNvSpPr/>
      </dsp:nvSpPr>
      <dsp:spPr>
        <a:xfrm>
          <a:off x="0" y="1451630"/>
          <a:ext cx="1128772" cy="1128772"/>
        </a:xfrm>
        <a:prstGeom prst="actionButtonForwardNext">
          <a:avLst/>
        </a:prstGeom>
        <a:solidFill>
          <a:schemeClr val="accent1"/>
        </a:solidFill>
        <a:ln w="1905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sp>
    <dsp:sp modelId="{1FCF9A7A-9E65-4CC3-B952-93DDF426EBC0}">
      <dsp:nvSpPr>
        <dsp:cNvPr id="0" name=""/>
        <dsp:cNvSpPr/>
      </dsp:nvSpPr>
      <dsp:spPr>
        <a:xfrm rot="10800000">
          <a:off x="410166" y="2933332"/>
          <a:ext cx="5275667" cy="1128772"/>
        </a:xfrm>
        <a:prstGeom prst="homePlat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757" tIns="95250" rIns="177800" bIns="95250" numCol="1" spcCol="1270" anchor="ctr" anchorCtr="0">
          <a:noAutofit/>
        </a:bodyPr>
        <a:lstStyle/>
        <a:p>
          <a:pPr lvl="0" algn="l" defTabSz="1111250">
            <a:lnSpc>
              <a:spcPct val="90000"/>
            </a:lnSpc>
            <a:spcBef>
              <a:spcPct val="0"/>
            </a:spcBef>
            <a:spcAft>
              <a:spcPct val="35000"/>
            </a:spcAft>
          </a:pPr>
          <a:r>
            <a:rPr lang="en-GB" sz="2500" b="1" kern="1200" dirty="0" smtClean="0"/>
            <a:t>3. Human Rights &amp; Health Equity discourse:  Value Added?</a:t>
          </a:r>
          <a:endParaRPr lang="en-US" sz="2500" b="1" kern="1200" dirty="0"/>
        </a:p>
      </dsp:txBody>
      <dsp:txXfrm rot="10800000">
        <a:off x="692359" y="2933332"/>
        <a:ext cx="4993474" cy="1128772"/>
      </dsp:txXfrm>
    </dsp:sp>
    <dsp:sp modelId="{9349B61F-4BD2-4FEA-A669-883632494D5E}">
      <dsp:nvSpPr>
        <dsp:cNvPr id="0" name=""/>
        <dsp:cNvSpPr/>
      </dsp:nvSpPr>
      <dsp:spPr>
        <a:xfrm>
          <a:off x="0" y="2903093"/>
          <a:ext cx="1128772" cy="1128772"/>
        </a:xfrm>
        <a:prstGeom prst="actionButtonForwardNext">
          <a:avLst/>
        </a:prstGeom>
        <a:solidFill>
          <a:schemeClr val="accent1"/>
        </a:solidFill>
        <a:ln w="1905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7C4661-0DF0-4222-80DC-2B43BC1386EC}" type="datetimeFigureOut">
              <a:rPr lang="ru-RU" smtClean="0"/>
              <a:t>08.04.2023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F6DA92-177E-4CAC-BCC4-61FA467D3ACE}" type="slidenum">
              <a:rPr lang="ru-RU" smtClean="0"/>
              <a:t>‹#›</a:t>
            </a:fld>
            <a:endParaRPr lang="ru-RU"/>
          </a:p>
        </p:txBody>
      </p:sp>
    </p:spTree>
    <p:extLst>
      <p:ext uri="{BB962C8B-B14F-4D97-AF65-F5344CB8AC3E}">
        <p14:creationId xmlns:p14="http://schemas.microsoft.com/office/powerpoint/2010/main" val="634242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79460">
            <a:noAutofit/>
          </a:bodyPr>
          <a:lstStyle/>
          <a:p>
            <a:pPr marL="224325" indent="-224325" defTabSz="897301">
              <a:defRPr/>
            </a:pPr>
            <a:r>
              <a:rPr lang="en-US" dirty="0"/>
              <a:t>This is another option for an Overview slide.</a:t>
            </a:r>
          </a:p>
          <a:p>
            <a:pPr marL="224325" indent="-224325"/>
            <a:endParaRPr lang="en-US" dirty="0"/>
          </a:p>
        </p:txBody>
      </p:sp>
      <p:sp>
        <p:nvSpPr>
          <p:cNvPr id="5" name="Slide Image Placeholder 4"/>
          <p:cNvSpPr>
            <a:spLocks noGrp="1" noRot="1" noChangeAspect="1"/>
          </p:cNvSpPr>
          <p:nvPr>
            <p:ph type="sldImg"/>
          </p:nvPr>
        </p:nvSpPr>
        <p:spPr>
          <a:xfrm>
            <a:off x="539750" y="503238"/>
            <a:ext cx="3144838" cy="2359025"/>
          </a:xfrm>
        </p:spPr>
      </p:sp>
    </p:spTree>
    <p:extLst>
      <p:ext uri="{BB962C8B-B14F-4D97-AF65-F5344CB8AC3E}">
        <p14:creationId xmlns:p14="http://schemas.microsoft.com/office/powerpoint/2010/main" val="1115633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35</a:t>
            </a:fld>
            <a:endParaRPr lang="en-US" dirty="0"/>
          </a:p>
        </p:txBody>
      </p:sp>
    </p:spTree>
    <p:extLst>
      <p:ext uri="{BB962C8B-B14F-4D97-AF65-F5344CB8AC3E}">
        <p14:creationId xmlns:p14="http://schemas.microsoft.com/office/powerpoint/2010/main" val="21223227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36</a:t>
            </a:fld>
            <a:endParaRPr lang="en-US" dirty="0"/>
          </a:p>
        </p:txBody>
      </p:sp>
    </p:spTree>
    <p:extLst>
      <p:ext uri="{BB962C8B-B14F-4D97-AF65-F5344CB8AC3E}">
        <p14:creationId xmlns:p14="http://schemas.microsoft.com/office/powerpoint/2010/main" val="36440806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37</a:t>
            </a:fld>
            <a:endParaRPr lang="en-US" dirty="0"/>
          </a:p>
        </p:txBody>
      </p:sp>
    </p:spTree>
    <p:extLst>
      <p:ext uri="{BB962C8B-B14F-4D97-AF65-F5344CB8AC3E}">
        <p14:creationId xmlns:p14="http://schemas.microsoft.com/office/powerpoint/2010/main" val="20025873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38</a:t>
            </a:fld>
            <a:endParaRPr lang="en-US" dirty="0"/>
          </a:p>
        </p:txBody>
      </p:sp>
    </p:spTree>
    <p:extLst>
      <p:ext uri="{BB962C8B-B14F-4D97-AF65-F5344CB8AC3E}">
        <p14:creationId xmlns:p14="http://schemas.microsoft.com/office/powerpoint/2010/main" val="12692864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39</a:t>
            </a:fld>
            <a:endParaRPr lang="en-US" dirty="0"/>
          </a:p>
        </p:txBody>
      </p:sp>
    </p:spTree>
    <p:extLst>
      <p:ext uri="{BB962C8B-B14F-4D97-AF65-F5344CB8AC3E}">
        <p14:creationId xmlns:p14="http://schemas.microsoft.com/office/powerpoint/2010/main" val="18048896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40</a:t>
            </a:fld>
            <a:endParaRPr lang="en-US" dirty="0"/>
          </a:p>
        </p:txBody>
      </p:sp>
    </p:spTree>
    <p:extLst>
      <p:ext uri="{BB962C8B-B14F-4D97-AF65-F5344CB8AC3E}">
        <p14:creationId xmlns:p14="http://schemas.microsoft.com/office/powerpoint/2010/main" val="27114545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41</a:t>
            </a:fld>
            <a:endParaRPr lang="en-US" dirty="0"/>
          </a:p>
        </p:txBody>
      </p:sp>
    </p:spTree>
    <p:extLst>
      <p:ext uri="{BB962C8B-B14F-4D97-AF65-F5344CB8AC3E}">
        <p14:creationId xmlns:p14="http://schemas.microsoft.com/office/powerpoint/2010/main" val="26489509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42</a:t>
            </a:fld>
            <a:endParaRPr lang="en-US" dirty="0"/>
          </a:p>
        </p:txBody>
      </p:sp>
    </p:spTree>
    <p:extLst>
      <p:ext uri="{BB962C8B-B14F-4D97-AF65-F5344CB8AC3E}">
        <p14:creationId xmlns:p14="http://schemas.microsoft.com/office/powerpoint/2010/main" val="11829577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43</a:t>
            </a:fld>
            <a:endParaRPr lang="en-US" dirty="0"/>
          </a:p>
        </p:txBody>
      </p:sp>
    </p:spTree>
    <p:extLst>
      <p:ext uri="{BB962C8B-B14F-4D97-AF65-F5344CB8AC3E}">
        <p14:creationId xmlns:p14="http://schemas.microsoft.com/office/powerpoint/2010/main" val="694011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44</a:t>
            </a:fld>
            <a:endParaRPr lang="en-US" dirty="0"/>
          </a:p>
        </p:txBody>
      </p:sp>
    </p:spTree>
    <p:extLst>
      <p:ext uri="{BB962C8B-B14F-4D97-AF65-F5344CB8AC3E}">
        <p14:creationId xmlns:p14="http://schemas.microsoft.com/office/powerpoint/2010/main" val="862732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27</a:t>
            </a:fld>
            <a:endParaRPr lang="en-US" dirty="0"/>
          </a:p>
        </p:txBody>
      </p:sp>
    </p:spTree>
    <p:extLst>
      <p:ext uri="{BB962C8B-B14F-4D97-AF65-F5344CB8AC3E}">
        <p14:creationId xmlns:p14="http://schemas.microsoft.com/office/powerpoint/2010/main" val="23923492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32167D-AFF7-4AE0-8530-D4F004B998B1}" type="slidenum">
              <a:rPr lang="ar-EG" smtClean="0"/>
              <a:t>45</a:t>
            </a:fld>
            <a:endParaRPr lang="ar-EG"/>
          </a:p>
        </p:txBody>
      </p:sp>
    </p:spTree>
    <p:extLst>
      <p:ext uri="{BB962C8B-B14F-4D97-AF65-F5344CB8AC3E}">
        <p14:creationId xmlns:p14="http://schemas.microsoft.com/office/powerpoint/2010/main" val="19612578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46</a:t>
            </a:fld>
            <a:endParaRPr lang="en-US" dirty="0"/>
          </a:p>
        </p:txBody>
      </p:sp>
    </p:spTree>
    <p:extLst>
      <p:ext uri="{BB962C8B-B14F-4D97-AF65-F5344CB8AC3E}">
        <p14:creationId xmlns:p14="http://schemas.microsoft.com/office/powerpoint/2010/main" val="20064239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47</a:t>
            </a:fld>
            <a:endParaRPr lang="en-US" dirty="0"/>
          </a:p>
        </p:txBody>
      </p:sp>
    </p:spTree>
    <p:extLst>
      <p:ext uri="{BB962C8B-B14F-4D97-AF65-F5344CB8AC3E}">
        <p14:creationId xmlns:p14="http://schemas.microsoft.com/office/powerpoint/2010/main" val="26978885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48</a:t>
            </a:fld>
            <a:endParaRPr lang="en-US" dirty="0"/>
          </a:p>
        </p:txBody>
      </p:sp>
    </p:spTree>
    <p:extLst>
      <p:ext uri="{BB962C8B-B14F-4D97-AF65-F5344CB8AC3E}">
        <p14:creationId xmlns:p14="http://schemas.microsoft.com/office/powerpoint/2010/main" val="6342683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49</a:t>
            </a:fld>
            <a:endParaRPr lang="en-US" dirty="0"/>
          </a:p>
        </p:txBody>
      </p:sp>
    </p:spTree>
    <p:extLst>
      <p:ext uri="{BB962C8B-B14F-4D97-AF65-F5344CB8AC3E}">
        <p14:creationId xmlns:p14="http://schemas.microsoft.com/office/powerpoint/2010/main" val="10772091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50</a:t>
            </a:fld>
            <a:endParaRPr lang="en-US" dirty="0"/>
          </a:p>
        </p:txBody>
      </p:sp>
    </p:spTree>
    <p:extLst>
      <p:ext uri="{BB962C8B-B14F-4D97-AF65-F5344CB8AC3E}">
        <p14:creationId xmlns:p14="http://schemas.microsoft.com/office/powerpoint/2010/main" val="19594647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3"/>
          <p:cNvSpPr>
            <a:spLocks noGrp="1" noChangeArrowheads="1"/>
          </p:cNvSpPr>
          <p:nvPr>
            <p:ph type="hdr" sz="quarter"/>
          </p:nvPr>
        </p:nvSpPr>
        <p:spPr>
          <a:noFill/>
        </p:spPr>
        <p:txBody>
          <a:bodyPr/>
          <a:lstStyle/>
          <a:p>
            <a:r>
              <a:rPr lang="en-US" dirty="0" smtClean="0"/>
              <a:t>Microsoft </a:t>
            </a:r>
            <a:r>
              <a:rPr lang="en-US" b="1" dirty="0" smtClean="0"/>
              <a:t>Engineering Excellence</a:t>
            </a:r>
            <a:endParaRPr lang="en-US" dirty="0" smtClean="0"/>
          </a:p>
        </p:txBody>
      </p:sp>
      <p:sp>
        <p:nvSpPr>
          <p:cNvPr id="40963" name="Rectangle 25"/>
          <p:cNvSpPr>
            <a:spLocks noGrp="1" noChangeArrowheads="1"/>
          </p:cNvSpPr>
          <p:nvPr>
            <p:ph type="ftr" sz="quarter" idx="4"/>
          </p:nvPr>
        </p:nvSpPr>
        <p:spPr>
          <a:noFill/>
        </p:spPr>
        <p:txBody>
          <a:bodyPr/>
          <a:lstStyle/>
          <a:p>
            <a:r>
              <a:rPr lang="en-US" dirty="0" smtClean="0"/>
              <a:t>Microsoft Confidential</a:t>
            </a:r>
          </a:p>
        </p:txBody>
      </p:sp>
      <p:sp>
        <p:nvSpPr>
          <p:cNvPr id="40964" name="Rectangle 26"/>
          <p:cNvSpPr>
            <a:spLocks noGrp="1" noChangeArrowheads="1"/>
          </p:cNvSpPr>
          <p:nvPr>
            <p:ph type="sldNum" sz="quarter" idx="5"/>
          </p:nvPr>
        </p:nvSpPr>
        <p:spPr>
          <a:noFill/>
        </p:spPr>
        <p:txBody>
          <a:bodyPr/>
          <a:lstStyle/>
          <a:p>
            <a:fld id="{85CEDE57-F8FE-4B43-B511-2E9F76624F74}" type="slidenum">
              <a:rPr lang="en-US" smtClean="0"/>
              <a:pPr/>
              <a:t>51</a:t>
            </a:fld>
            <a:endParaRPr lang="en-US" dirty="0" smtClean="0"/>
          </a:p>
        </p:txBody>
      </p:sp>
      <p:sp>
        <p:nvSpPr>
          <p:cNvPr id="40965" name="Rectangle 2"/>
          <p:cNvSpPr>
            <a:spLocks noGrp="1" noRot="1" noChangeAspect="1" noChangeArrowheads="1" noTextEdit="1"/>
          </p:cNvSpPr>
          <p:nvPr>
            <p:ph type="sldImg"/>
          </p:nvPr>
        </p:nvSpPr>
        <p:spPr>
          <a:xfrm>
            <a:off x="1155700" y="447675"/>
            <a:ext cx="4545013" cy="3409950"/>
          </a:xfrm>
          <a:ln/>
        </p:spPr>
      </p:sp>
      <p:sp>
        <p:nvSpPr>
          <p:cNvPr id="40966" name="Rectangle 3"/>
          <p:cNvSpPr>
            <a:spLocks noGrp="1" noChangeArrowheads="1"/>
          </p:cNvSpPr>
          <p:nvPr>
            <p:ph type="body" idx="1"/>
          </p:nvPr>
        </p:nvSpPr>
        <p:spPr>
          <a:xfrm>
            <a:off x="307494" y="4139474"/>
            <a:ext cx="6261652" cy="4593861"/>
          </a:xfrm>
          <a:noFill/>
          <a:ln/>
        </p:spPr>
        <p:txBody>
          <a:bodyPr/>
          <a:lstStyle/>
          <a:p>
            <a:pPr>
              <a:buFontTx/>
              <a:buNone/>
            </a:pPr>
            <a:endParaRPr lang="en-US" dirty="0" smtClean="0"/>
          </a:p>
        </p:txBody>
      </p:sp>
    </p:spTree>
    <p:extLst>
      <p:ext uri="{BB962C8B-B14F-4D97-AF65-F5344CB8AC3E}">
        <p14:creationId xmlns:p14="http://schemas.microsoft.com/office/powerpoint/2010/main" val="31315529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3"/>
          <p:cNvSpPr>
            <a:spLocks noGrp="1" noChangeArrowheads="1"/>
          </p:cNvSpPr>
          <p:nvPr>
            <p:ph type="hdr" sz="quarter"/>
          </p:nvPr>
        </p:nvSpPr>
        <p:spPr>
          <a:noFill/>
        </p:spPr>
        <p:txBody>
          <a:bodyPr/>
          <a:lstStyle/>
          <a:p>
            <a:r>
              <a:rPr lang="en-US" dirty="0" smtClean="0"/>
              <a:t>Microsoft </a:t>
            </a:r>
            <a:r>
              <a:rPr lang="en-US" b="1" dirty="0" smtClean="0"/>
              <a:t>Engineering Excellence</a:t>
            </a:r>
            <a:endParaRPr lang="en-US" dirty="0" smtClean="0"/>
          </a:p>
        </p:txBody>
      </p:sp>
      <p:sp>
        <p:nvSpPr>
          <p:cNvPr id="40963" name="Rectangle 25"/>
          <p:cNvSpPr>
            <a:spLocks noGrp="1" noChangeArrowheads="1"/>
          </p:cNvSpPr>
          <p:nvPr>
            <p:ph type="ftr" sz="quarter" idx="4"/>
          </p:nvPr>
        </p:nvSpPr>
        <p:spPr>
          <a:noFill/>
        </p:spPr>
        <p:txBody>
          <a:bodyPr/>
          <a:lstStyle/>
          <a:p>
            <a:r>
              <a:rPr lang="en-US" dirty="0" smtClean="0"/>
              <a:t>Microsoft Confidential</a:t>
            </a:r>
          </a:p>
        </p:txBody>
      </p:sp>
      <p:sp>
        <p:nvSpPr>
          <p:cNvPr id="40964" name="Rectangle 26"/>
          <p:cNvSpPr>
            <a:spLocks noGrp="1" noChangeArrowheads="1"/>
          </p:cNvSpPr>
          <p:nvPr>
            <p:ph type="sldNum" sz="quarter" idx="5"/>
          </p:nvPr>
        </p:nvSpPr>
        <p:spPr>
          <a:noFill/>
        </p:spPr>
        <p:txBody>
          <a:bodyPr/>
          <a:lstStyle/>
          <a:p>
            <a:fld id="{85CEDE57-F8FE-4B43-B511-2E9F76624F74}" type="slidenum">
              <a:rPr lang="en-US" smtClean="0"/>
              <a:pPr/>
              <a:t>52</a:t>
            </a:fld>
            <a:endParaRPr lang="en-US" dirty="0" smtClean="0"/>
          </a:p>
        </p:txBody>
      </p:sp>
      <p:sp>
        <p:nvSpPr>
          <p:cNvPr id="40965" name="Rectangle 2"/>
          <p:cNvSpPr>
            <a:spLocks noGrp="1" noRot="1" noChangeAspect="1" noChangeArrowheads="1" noTextEdit="1"/>
          </p:cNvSpPr>
          <p:nvPr>
            <p:ph type="sldImg"/>
          </p:nvPr>
        </p:nvSpPr>
        <p:spPr>
          <a:xfrm>
            <a:off x="1155700" y="447675"/>
            <a:ext cx="4545013" cy="3409950"/>
          </a:xfrm>
          <a:ln/>
        </p:spPr>
      </p:sp>
      <p:sp>
        <p:nvSpPr>
          <p:cNvPr id="40966" name="Rectangle 3"/>
          <p:cNvSpPr>
            <a:spLocks noGrp="1" noChangeArrowheads="1"/>
          </p:cNvSpPr>
          <p:nvPr>
            <p:ph type="body" idx="1"/>
          </p:nvPr>
        </p:nvSpPr>
        <p:spPr>
          <a:xfrm>
            <a:off x="307494" y="4139474"/>
            <a:ext cx="6261652" cy="4593861"/>
          </a:xfrm>
          <a:noFill/>
          <a:ln/>
        </p:spPr>
        <p:txBody>
          <a:bodyPr/>
          <a:lstStyle/>
          <a:p>
            <a:pPr>
              <a:buFontTx/>
              <a:buNone/>
            </a:pPr>
            <a:endParaRPr lang="en-US" dirty="0" smtClean="0"/>
          </a:p>
        </p:txBody>
      </p:sp>
    </p:spTree>
    <p:extLst>
      <p:ext uri="{BB962C8B-B14F-4D97-AF65-F5344CB8AC3E}">
        <p14:creationId xmlns:p14="http://schemas.microsoft.com/office/powerpoint/2010/main" val="1075812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F6DA92-177E-4CAC-BCC4-61FA467D3ACE}" type="slidenum">
              <a:rPr lang="ru-RU" smtClean="0"/>
              <a:t>53</a:t>
            </a:fld>
            <a:endParaRPr lang="ru-RU"/>
          </a:p>
        </p:txBody>
      </p:sp>
    </p:spTree>
    <p:extLst>
      <p:ext uri="{BB962C8B-B14F-4D97-AF65-F5344CB8AC3E}">
        <p14:creationId xmlns:p14="http://schemas.microsoft.com/office/powerpoint/2010/main" val="370583115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F6DA92-177E-4CAC-BCC4-61FA467D3ACE}" type="slidenum">
              <a:rPr lang="ru-RU" smtClean="0"/>
              <a:t>54</a:t>
            </a:fld>
            <a:endParaRPr lang="ru-RU"/>
          </a:p>
        </p:txBody>
      </p:sp>
    </p:spTree>
    <p:extLst>
      <p:ext uri="{BB962C8B-B14F-4D97-AF65-F5344CB8AC3E}">
        <p14:creationId xmlns:p14="http://schemas.microsoft.com/office/powerpoint/2010/main" val="2764192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28</a:t>
            </a:fld>
            <a:endParaRPr lang="en-US" dirty="0"/>
          </a:p>
        </p:txBody>
      </p:sp>
    </p:spTree>
    <p:extLst>
      <p:ext uri="{BB962C8B-B14F-4D97-AF65-F5344CB8AC3E}">
        <p14:creationId xmlns:p14="http://schemas.microsoft.com/office/powerpoint/2010/main" val="31885067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F6DA92-177E-4CAC-BCC4-61FA467D3ACE}" type="slidenum">
              <a:rPr lang="ru-RU" smtClean="0"/>
              <a:t>55</a:t>
            </a:fld>
            <a:endParaRPr lang="ru-RU"/>
          </a:p>
        </p:txBody>
      </p:sp>
    </p:spTree>
    <p:extLst>
      <p:ext uri="{BB962C8B-B14F-4D97-AF65-F5344CB8AC3E}">
        <p14:creationId xmlns:p14="http://schemas.microsoft.com/office/powerpoint/2010/main" val="11740444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29</a:t>
            </a:fld>
            <a:endParaRPr lang="en-US" dirty="0"/>
          </a:p>
        </p:txBody>
      </p:sp>
    </p:spTree>
    <p:extLst>
      <p:ext uri="{BB962C8B-B14F-4D97-AF65-F5344CB8AC3E}">
        <p14:creationId xmlns:p14="http://schemas.microsoft.com/office/powerpoint/2010/main" val="1109231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30</a:t>
            </a:fld>
            <a:endParaRPr lang="en-US" dirty="0"/>
          </a:p>
        </p:txBody>
      </p:sp>
    </p:spTree>
    <p:extLst>
      <p:ext uri="{BB962C8B-B14F-4D97-AF65-F5344CB8AC3E}">
        <p14:creationId xmlns:p14="http://schemas.microsoft.com/office/powerpoint/2010/main" val="953610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31</a:t>
            </a:fld>
            <a:endParaRPr lang="en-US" dirty="0"/>
          </a:p>
        </p:txBody>
      </p:sp>
    </p:spTree>
    <p:extLst>
      <p:ext uri="{BB962C8B-B14F-4D97-AF65-F5344CB8AC3E}">
        <p14:creationId xmlns:p14="http://schemas.microsoft.com/office/powerpoint/2010/main" val="34955244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32</a:t>
            </a:fld>
            <a:endParaRPr lang="en-US" dirty="0"/>
          </a:p>
        </p:txBody>
      </p:sp>
    </p:spTree>
    <p:extLst>
      <p:ext uri="{BB962C8B-B14F-4D97-AF65-F5344CB8AC3E}">
        <p14:creationId xmlns:p14="http://schemas.microsoft.com/office/powerpoint/2010/main" val="23094019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33</a:t>
            </a:fld>
            <a:endParaRPr lang="en-US" dirty="0"/>
          </a:p>
        </p:txBody>
      </p:sp>
    </p:spTree>
    <p:extLst>
      <p:ext uri="{BB962C8B-B14F-4D97-AF65-F5344CB8AC3E}">
        <p14:creationId xmlns:p14="http://schemas.microsoft.com/office/powerpoint/2010/main" val="12341296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34</a:t>
            </a:fld>
            <a:endParaRPr lang="en-US" dirty="0"/>
          </a:p>
        </p:txBody>
      </p:sp>
    </p:spTree>
    <p:extLst>
      <p:ext uri="{BB962C8B-B14F-4D97-AF65-F5344CB8AC3E}">
        <p14:creationId xmlns:p14="http://schemas.microsoft.com/office/powerpoint/2010/main" val="6064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6C9C4D8-623B-41CC-9D6C-0E78F2C77C61}" type="datetimeFigureOut">
              <a:rPr lang="en-US" smtClean="0"/>
              <a:pPr/>
              <a:t>4/8/2023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035AFB2-ABB1-48FD-9515-B4F4EB4ABB1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C9C4D8-623B-41CC-9D6C-0E78F2C77C61}" type="datetimeFigureOut">
              <a:rPr lang="en-US" smtClean="0"/>
              <a:pPr/>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35AFB2-ABB1-48FD-9515-B4F4EB4ABB1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B6C9C4D8-623B-41CC-9D6C-0E78F2C77C61}" type="datetimeFigureOut">
              <a:rPr lang="en-US" smtClean="0"/>
              <a:pPr/>
              <a:t>4/8/2023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035AFB2-ABB1-48FD-9515-B4F4EB4ABB1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6C9C4D8-623B-41CC-9D6C-0E78F2C77C61}" type="datetimeFigureOut">
              <a:rPr lang="en-US" smtClean="0"/>
              <a:pPr/>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035AFB2-ABB1-48FD-9515-B4F4EB4ABB11}"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6C9C4D8-623B-41CC-9D6C-0E78F2C77C61}" type="datetimeFigureOut">
              <a:rPr lang="en-US" smtClean="0"/>
              <a:pPr/>
              <a:t>4/8/2023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035AFB2-ABB1-48FD-9515-B4F4EB4ABB11}"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B6C9C4D8-623B-41CC-9D6C-0E78F2C77C61}" type="datetimeFigureOut">
              <a:rPr lang="en-US" smtClean="0"/>
              <a:pPr/>
              <a:t>4/8/2023</a:t>
            </a:fld>
            <a:endParaRPr lang="en-US"/>
          </a:p>
        </p:txBody>
      </p:sp>
      <p:sp>
        <p:nvSpPr>
          <p:cNvPr id="10" name="Slide Number Placeholder 9"/>
          <p:cNvSpPr>
            <a:spLocks noGrp="1"/>
          </p:cNvSpPr>
          <p:nvPr>
            <p:ph type="sldNum" sz="quarter" idx="16"/>
          </p:nvPr>
        </p:nvSpPr>
        <p:spPr/>
        <p:txBody>
          <a:bodyPr rtlCol="0"/>
          <a:lstStyle/>
          <a:p>
            <a:fld id="{4035AFB2-ABB1-48FD-9515-B4F4EB4ABB11}"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B6C9C4D8-623B-41CC-9D6C-0E78F2C77C61}" type="datetimeFigureOut">
              <a:rPr lang="en-US" smtClean="0"/>
              <a:pPr/>
              <a:t>4/8/2023</a:t>
            </a:fld>
            <a:endParaRPr lang="en-US"/>
          </a:p>
        </p:txBody>
      </p:sp>
      <p:sp>
        <p:nvSpPr>
          <p:cNvPr id="12" name="Slide Number Placeholder 11"/>
          <p:cNvSpPr>
            <a:spLocks noGrp="1"/>
          </p:cNvSpPr>
          <p:nvPr>
            <p:ph type="sldNum" sz="quarter" idx="16"/>
          </p:nvPr>
        </p:nvSpPr>
        <p:spPr/>
        <p:txBody>
          <a:bodyPr rtlCol="0"/>
          <a:lstStyle/>
          <a:p>
            <a:fld id="{4035AFB2-ABB1-48FD-9515-B4F4EB4ABB11}"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6C9C4D8-623B-41CC-9D6C-0E78F2C77C61}" type="datetimeFigureOut">
              <a:rPr lang="en-US" smtClean="0"/>
              <a:pPr/>
              <a:t>4/8/2023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035AFB2-ABB1-48FD-9515-B4F4EB4ABB1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C9C4D8-623B-41CC-9D6C-0E78F2C77C61}" type="datetimeFigureOut">
              <a:rPr lang="en-US" smtClean="0"/>
              <a:pPr/>
              <a:t>4/8/2023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035AFB2-ABB1-48FD-9515-B4F4EB4ABB1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6C9C4D8-623B-41CC-9D6C-0E78F2C77C61}" type="datetimeFigureOut">
              <a:rPr lang="en-US" smtClean="0"/>
              <a:pPr/>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035AFB2-ABB1-48FD-9515-B4F4EB4ABB11}"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B6C9C4D8-623B-41CC-9D6C-0E78F2C77C61}" type="datetimeFigureOut">
              <a:rPr lang="en-US" smtClean="0"/>
              <a:pPr/>
              <a:t>4/8/2023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035AFB2-ABB1-48FD-9515-B4F4EB4ABB11}"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6C9C4D8-623B-41CC-9D6C-0E78F2C77C61}" type="datetimeFigureOut">
              <a:rPr lang="en-US" smtClean="0"/>
              <a:pPr/>
              <a:t>4/8/2023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035AFB2-ABB1-48FD-9515-B4F4EB4ABB1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8" Type="http://schemas.openxmlformats.org/officeDocument/2006/relationships/hyperlink" Target="http://avforensics.org/healthcare/Peter.pdf" TargetMode="External"/><Relationship Id="rId3" Type="http://schemas.openxmlformats.org/officeDocument/2006/relationships/tags" Target="../tags/tag3.xml"/><Relationship Id="rId7" Type="http://schemas.openxmlformats.org/officeDocument/2006/relationships/hyperlink" Target="http://www.oxfam.org/sites/www.oxfam.org/files/cost-of-inequality-oxfam-mb180113.pdf" TargetMode="Externa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hyperlink" Target="http://www.spiritof1848.org/150%20years%20of%20the%20Spirit%20of%201848%20--%20Krieger+Birn,%20AJPH%201998.pdf" TargetMode="External"/><Relationship Id="rId11" Type="http://schemas.openxmlformats.org/officeDocument/2006/relationships/hyperlink" Target="http://www.who.int/publications/almaata_declaration_en.pdf" TargetMode="External"/><Relationship Id="rId5" Type="http://schemas.openxmlformats.org/officeDocument/2006/relationships/notesSlide" Target="../notesSlides/notesSlide26.xml"/><Relationship Id="rId10" Type="http://schemas.openxmlformats.org/officeDocument/2006/relationships/hyperlink" Target="http://www.who.int/social_determinants/resources/leveling_up_part1.pdf" TargetMode="External"/><Relationship Id="rId4" Type="http://schemas.openxmlformats.org/officeDocument/2006/relationships/slideLayout" Target="../slideLayouts/slideLayout7.xml"/><Relationship Id="rId9" Type="http://schemas.openxmlformats.org/officeDocument/2006/relationships/hyperlink" Target="http://www.jstor.org/stable/3342422"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www.who.int/sdhconference/declaration/Rio_political_declaration.pdf" TargetMode="External"/><Relationship Id="rId3" Type="http://schemas.openxmlformats.org/officeDocument/2006/relationships/tags" Target="../tags/tag6.xml"/><Relationship Id="rId7" Type="http://schemas.openxmlformats.org/officeDocument/2006/relationships/hyperlink" Target="http://apps.who.int/gb/ebwha/pdf_files/A62/A62_R14-en.pdf" TargetMode="External"/><Relationship Id="rId12" Type="http://schemas.openxmlformats.org/officeDocument/2006/relationships/hyperlink" Target="http://web.worldbank.org/" TargetMode="Externa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hyperlink" Target="http://www.who.int/social_determinants/implementation/WHA65_r8-en.pdf" TargetMode="External"/><Relationship Id="rId11" Type="http://schemas.openxmlformats.org/officeDocument/2006/relationships/hyperlink" Target="http://siteresources.worldbank.org/HEALTHNUTRITIONANDPOPULATION/Resources/281627-1154048816360/HNPStrategyFINALApril302007.pdf" TargetMode="External"/><Relationship Id="rId5" Type="http://schemas.openxmlformats.org/officeDocument/2006/relationships/notesSlide" Target="../notesSlides/notesSlide27.xml"/><Relationship Id="rId10" Type="http://schemas.openxmlformats.org/officeDocument/2006/relationships/hyperlink" Target="http://en.wikipedia.org/wiki/Social_justice" TargetMode="External"/><Relationship Id="rId4" Type="http://schemas.openxmlformats.org/officeDocument/2006/relationships/slideLayout" Target="../slideLayouts/slideLayout7.xml"/><Relationship Id="rId9" Type="http://schemas.openxmlformats.org/officeDocument/2006/relationships/hyperlink" Target="http://www.who.int/healthpromotion/conferences/8gchp/en/" TargetMode="External"/></Relationships>
</file>

<file path=ppt/slides/_rels/slide5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209800" y="2209800"/>
            <a:ext cx="6477000" cy="1828800"/>
          </a:xfrm>
          <a:prstGeom prst="rect">
            <a:avLst/>
          </a:prstGeom>
        </p:spPr>
        <p:txBody>
          <a:bodyPr vert="horz" anchor="b">
            <a:normAutofit fontScale="90000"/>
          </a:bodyPr>
          <a:lstStyle>
            <a:lvl1pPr algn="l" rtl="0" eaLnBrk="1" latinLnBrk="0" hangingPunct="1">
              <a:spcBef>
                <a:spcPct val="0"/>
              </a:spcBef>
              <a:buNone/>
              <a:defRPr kumimoji="0" sz="4400" kern="1200" cap="all" baseline="0">
                <a:solidFill>
                  <a:schemeClr val="tx2"/>
                </a:solidFill>
                <a:latin typeface="+mj-lt"/>
                <a:ea typeface="+mj-ea"/>
                <a:cs typeface="+mj-cs"/>
              </a:defRPr>
            </a:lvl1pPr>
          </a:lstStyle>
          <a:p>
            <a:r>
              <a:rPr lang="en-US" dirty="0" smtClean="0">
                <a:solidFill>
                  <a:schemeClr val="tx1"/>
                </a:solidFill>
              </a:rPr>
              <a:t>Session 1: </a:t>
            </a:r>
            <a:br>
              <a:rPr lang="en-US" dirty="0" smtClean="0">
                <a:solidFill>
                  <a:schemeClr val="tx1"/>
                </a:solidFill>
              </a:rPr>
            </a:br>
            <a:r>
              <a:rPr lang="en-US" dirty="0" smtClean="0">
                <a:solidFill>
                  <a:schemeClr val="tx1"/>
                </a:solidFill>
              </a:rPr>
              <a:t>Human rights and health </a:t>
            </a:r>
            <a:endParaRPr lang="en-US" dirty="0">
              <a:solidFill>
                <a:schemeClr val="tx1"/>
              </a:solidFill>
            </a:endParaRPr>
          </a:p>
        </p:txBody>
      </p:sp>
      <p:sp>
        <p:nvSpPr>
          <p:cNvPr id="6" name="TextBox 5"/>
          <p:cNvSpPr txBox="1"/>
          <p:nvPr/>
        </p:nvSpPr>
        <p:spPr>
          <a:xfrm>
            <a:off x="304800" y="609600"/>
            <a:ext cx="8610600" cy="707886"/>
          </a:xfrm>
          <a:prstGeom prst="rect">
            <a:avLst/>
          </a:prstGeom>
          <a:noFill/>
        </p:spPr>
        <p:txBody>
          <a:bodyPr wrap="square" rtlCol="0">
            <a:spAutoFit/>
          </a:bodyPr>
          <a:lstStyle/>
          <a:p>
            <a:r>
              <a:rPr lang="en-US" sz="2000" cap="all" dirty="0">
                <a:latin typeface="+mj-lt"/>
                <a:ea typeface="+mj-ea"/>
                <a:cs typeface="+mj-cs"/>
              </a:rPr>
              <a:t>HUMAN RIGHTS AND HEALTH EQUITY:</a:t>
            </a:r>
            <a:br>
              <a:rPr lang="en-US" sz="2000" cap="all" dirty="0">
                <a:latin typeface="+mj-lt"/>
                <a:ea typeface="+mj-ea"/>
                <a:cs typeface="+mj-cs"/>
              </a:rPr>
            </a:br>
            <a:r>
              <a:rPr lang="en-US" sz="2000" cap="all" dirty="0">
                <a:latin typeface="+mj-lt"/>
                <a:ea typeface="+mj-ea"/>
                <a:cs typeface="+mj-cs"/>
              </a:rPr>
              <a:t>IMPLICATIONS FOR ADVOCACY, </a:t>
            </a:r>
            <a:r>
              <a:rPr lang="en-US" sz="2000" cap="all" dirty="0" smtClean="0">
                <a:latin typeface="+mj-lt"/>
                <a:ea typeface="+mj-ea"/>
                <a:cs typeface="+mj-cs"/>
              </a:rPr>
              <a:t>ACTION </a:t>
            </a:r>
            <a:r>
              <a:rPr lang="en-US" sz="2000" cap="all" dirty="0">
                <a:latin typeface="+mj-lt"/>
                <a:ea typeface="+mj-ea"/>
                <a:cs typeface="+mj-cs"/>
              </a:rPr>
              <a:t>AND GOVERNANCE</a:t>
            </a:r>
          </a:p>
        </p:txBody>
      </p:sp>
      <p:sp>
        <p:nvSpPr>
          <p:cNvPr id="7" name="Subtitle 6"/>
          <p:cNvSpPr>
            <a:spLocks noGrp="1"/>
          </p:cNvSpPr>
          <p:nvPr>
            <p:ph type="subTitle" idx="1"/>
          </p:nvPr>
        </p:nvSpPr>
        <p:spPr>
          <a:xfrm>
            <a:off x="2362200" y="6050037"/>
            <a:ext cx="6705600" cy="685800"/>
          </a:xfrm>
        </p:spPr>
        <p:txBody>
          <a:bodyPr>
            <a:normAutofit fontScale="92500" lnSpcReduction="10000"/>
          </a:bodyPr>
          <a:lstStyle/>
          <a:p>
            <a:pPr algn="r"/>
            <a:r>
              <a:rPr lang="en-US" sz="2800" dirty="0">
                <a:solidFill>
                  <a:schemeClr val="bg2">
                    <a:lumMod val="75000"/>
                  </a:schemeClr>
                </a:solidFill>
              </a:rPr>
              <a:t>Abdul Rehman Pirzado</a:t>
            </a:r>
            <a:br>
              <a:rPr lang="en-US" sz="2800" dirty="0">
                <a:solidFill>
                  <a:schemeClr val="bg2">
                    <a:lumMod val="75000"/>
                  </a:schemeClr>
                </a:solidFill>
              </a:rPr>
            </a:br>
            <a:r>
              <a:rPr lang="en-US" sz="1600" dirty="0">
                <a:solidFill>
                  <a:schemeClr val="bg2">
                    <a:lumMod val="75000"/>
                  </a:schemeClr>
                </a:solidFill>
              </a:rPr>
              <a:t>MBBS,DCH.MSPH</a:t>
            </a:r>
            <a:endParaRPr lang="en-US" dirty="0">
              <a:solidFill>
                <a:schemeClr val="bg2">
                  <a:lumMod val="75000"/>
                </a:schemeClr>
              </a:solidFill>
            </a:endParaRPr>
          </a:p>
        </p:txBody>
      </p:sp>
    </p:spTree>
    <p:extLst>
      <p:ext uri="{BB962C8B-B14F-4D97-AF65-F5344CB8AC3E}">
        <p14:creationId xmlns:p14="http://schemas.microsoft.com/office/powerpoint/2010/main" val="174175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Right to Health in International Conventions (binding documents)</a:t>
            </a:r>
            <a:endParaRPr lang="en-US" dirty="0"/>
          </a:p>
        </p:txBody>
      </p:sp>
      <p:sp>
        <p:nvSpPr>
          <p:cNvPr id="3" name="Content Placeholder 2"/>
          <p:cNvSpPr>
            <a:spLocks noGrp="1"/>
          </p:cNvSpPr>
          <p:nvPr>
            <p:ph sz="quarter" idx="1"/>
          </p:nvPr>
        </p:nvSpPr>
        <p:spPr/>
        <p:txBody>
          <a:bodyPr>
            <a:normAutofit/>
          </a:bodyPr>
          <a:lstStyle/>
          <a:p>
            <a:pPr lvl="0">
              <a:buFont typeface="Arial" pitchFamily="34" charset="0"/>
              <a:buChar char="•"/>
            </a:pPr>
            <a:r>
              <a:rPr lang="en-US" sz="2000" dirty="0"/>
              <a:t>Universal Declaration of Human Rights </a:t>
            </a:r>
            <a:r>
              <a:rPr lang="en-US" sz="2000" dirty="0" smtClean="0"/>
              <a:t>(1948)</a:t>
            </a:r>
          </a:p>
          <a:p>
            <a:pPr lvl="0">
              <a:buFont typeface="Arial" pitchFamily="34" charset="0"/>
              <a:buChar char="•"/>
            </a:pPr>
            <a:r>
              <a:rPr lang="en-US" sz="2000" dirty="0" smtClean="0"/>
              <a:t>The </a:t>
            </a:r>
            <a:r>
              <a:rPr lang="en-US" sz="2000" dirty="0"/>
              <a:t>International Covenant on Economic, Social and Cultural </a:t>
            </a:r>
            <a:r>
              <a:rPr lang="en-US" sz="2000" dirty="0" smtClean="0"/>
              <a:t>Rights (1966)</a:t>
            </a:r>
            <a:r>
              <a:rPr lang="en-US" sz="2000" baseline="30000" dirty="0" smtClean="0"/>
              <a:t> </a:t>
            </a:r>
            <a:endParaRPr lang="en-US" sz="2000" dirty="0"/>
          </a:p>
          <a:p>
            <a:pPr lvl="0">
              <a:buFont typeface="Arial" pitchFamily="34" charset="0"/>
              <a:buChar char="•"/>
            </a:pPr>
            <a:r>
              <a:rPr lang="en-US" sz="2000" dirty="0" smtClean="0"/>
              <a:t>The </a:t>
            </a:r>
            <a:r>
              <a:rPr lang="en-US" sz="2000" dirty="0"/>
              <a:t>International Convention on the Elimination of All Forms of Racial </a:t>
            </a:r>
            <a:r>
              <a:rPr lang="en-US" sz="2000" dirty="0" smtClean="0"/>
              <a:t>Discrimination (1969)</a:t>
            </a:r>
            <a:endParaRPr lang="en-US" sz="2000" dirty="0"/>
          </a:p>
          <a:p>
            <a:pPr lvl="0">
              <a:buFont typeface="Arial" pitchFamily="34" charset="0"/>
              <a:buChar char="•"/>
            </a:pPr>
            <a:r>
              <a:rPr lang="en-US" sz="2000" dirty="0"/>
              <a:t>The Convention on the Elimination of All Forms of Discrimination against </a:t>
            </a:r>
            <a:r>
              <a:rPr lang="en-US" sz="2000" dirty="0" smtClean="0"/>
              <a:t>Women</a:t>
            </a:r>
            <a:r>
              <a:rPr lang="en-US" sz="2000" dirty="0"/>
              <a:t> </a:t>
            </a:r>
            <a:r>
              <a:rPr lang="en-US" sz="2000" dirty="0" smtClean="0"/>
              <a:t>(1979)</a:t>
            </a:r>
            <a:endParaRPr lang="en-US" sz="2000" dirty="0"/>
          </a:p>
          <a:p>
            <a:pPr lvl="0">
              <a:buFont typeface="Arial" pitchFamily="34" charset="0"/>
              <a:buChar char="•"/>
            </a:pPr>
            <a:r>
              <a:rPr lang="en-US" sz="2000" dirty="0"/>
              <a:t>The Convention on the Rights of the </a:t>
            </a:r>
            <a:r>
              <a:rPr lang="en-US" sz="2000" dirty="0" smtClean="0"/>
              <a:t>Child (1989)</a:t>
            </a:r>
            <a:r>
              <a:rPr lang="en-US" sz="2000" baseline="30000" dirty="0" smtClean="0"/>
              <a:t> </a:t>
            </a:r>
            <a:endParaRPr lang="en-US" sz="2000" dirty="0"/>
          </a:p>
          <a:p>
            <a:pPr lvl="0">
              <a:buFont typeface="Arial" pitchFamily="34" charset="0"/>
              <a:buChar char="•"/>
            </a:pPr>
            <a:r>
              <a:rPr lang="en-US" sz="2000" dirty="0"/>
              <a:t>The International Convention on the Protection of the Rights of All Migrant Workers and Members of Their </a:t>
            </a:r>
            <a:r>
              <a:rPr lang="en-US" sz="2000" dirty="0" smtClean="0"/>
              <a:t>Families (1990)</a:t>
            </a:r>
            <a:endParaRPr lang="en-US" sz="2000" dirty="0"/>
          </a:p>
          <a:p>
            <a:pPr lvl="0">
              <a:buFont typeface="Arial" pitchFamily="34" charset="0"/>
              <a:buChar char="•"/>
            </a:pPr>
            <a:r>
              <a:rPr lang="en-US" sz="2000" dirty="0"/>
              <a:t>Convention on the Rights of Persons with </a:t>
            </a:r>
            <a:r>
              <a:rPr lang="en-US" sz="2000" dirty="0" smtClean="0"/>
              <a:t>Disabilities</a:t>
            </a:r>
            <a:r>
              <a:rPr lang="en-US" sz="2000" dirty="0"/>
              <a:t> </a:t>
            </a:r>
            <a:r>
              <a:rPr lang="en-US" sz="2000" dirty="0" smtClean="0"/>
              <a:t>(2006)</a:t>
            </a:r>
          </a:p>
          <a:p>
            <a:pPr marL="0" indent="0">
              <a:buNone/>
            </a:pPr>
            <a:endParaRPr lang="en-US" dirty="0"/>
          </a:p>
        </p:txBody>
      </p:sp>
    </p:spTree>
    <p:extLst>
      <p:ext uri="{BB962C8B-B14F-4D97-AF65-F5344CB8AC3E}">
        <p14:creationId xmlns:p14="http://schemas.microsoft.com/office/powerpoint/2010/main" val="33763666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153400" cy="990600"/>
          </a:xfrm>
        </p:spPr>
        <p:txBody>
          <a:bodyPr>
            <a:noAutofit/>
          </a:bodyPr>
          <a:lstStyle/>
          <a:p>
            <a:r>
              <a:rPr lang="en-US" sz="3500" dirty="0" smtClean="0"/>
              <a:t>The Right to Health in key declarations and charters (non-binding documents)  </a:t>
            </a:r>
            <a:endParaRPr lang="en-US" sz="3500" dirty="0"/>
          </a:p>
        </p:txBody>
      </p:sp>
      <p:sp>
        <p:nvSpPr>
          <p:cNvPr id="3" name="Content Placeholder 2"/>
          <p:cNvSpPr>
            <a:spLocks noGrp="1"/>
          </p:cNvSpPr>
          <p:nvPr>
            <p:ph sz="quarter" idx="1"/>
          </p:nvPr>
        </p:nvSpPr>
        <p:spPr/>
        <p:txBody>
          <a:bodyPr>
            <a:normAutofit fontScale="92500"/>
          </a:bodyPr>
          <a:lstStyle/>
          <a:p>
            <a:pPr lvl="0">
              <a:lnSpc>
                <a:spcPct val="150000"/>
              </a:lnSpc>
              <a:buFont typeface="Arial" pitchFamily="34" charset="0"/>
              <a:buChar char="•"/>
            </a:pPr>
            <a:r>
              <a:rPr lang="en-US" sz="2000" dirty="0" smtClean="0"/>
              <a:t>Declaration </a:t>
            </a:r>
            <a:r>
              <a:rPr lang="en-US" sz="2000" dirty="0"/>
              <a:t>of Alma-Ata on Primary Health </a:t>
            </a:r>
            <a:r>
              <a:rPr lang="en-US" sz="2000" dirty="0" smtClean="0"/>
              <a:t>Care (1978)</a:t>
            </a:r>
          </a:p>
          <a:p>
            <a:pPr lvl="0">
              <a:lnSpc>
                <a:spcPct val="150000"/>
              </a:lnSpc>
              <a:buFont typeface="Arial" pitchFamily="34" charset="0"/>
              <a:buChar char="•"/>
            </a:pPr>
            <a:r>
              <a:rPr lang="en-US" sz="2000" dirty="0" smtClean="0"/>
              <a:t>The Ottawa Charter for Health Promotion (1986)</a:t>
            </a:r>
          </a:p>
          <a:p>
            <a:pPr>
              <a:lnSpc>
                <a:spcPct val="150000"/>
              </a:lnSpc>
              <a:buFont typeface="Arial" pitchFamily="34" charset="0"/>
              <a:buChar char="•"/>
            </a:pPr>
            <a:r>
              <a:rPr lang="en-US" sz="2000" dirty="0"/>
              <a:t>Cairo Declaration on Human Rights in Islam (1990)</a:t>
            </a:r>
          </a:p>
          <a:p>
            <a:pPr>
              <a:lnSpc>
                <a:spcPct val="150000"/>
              </a:lnSpc>
              <a:buFont typeface="Arial" pitchFamily="34" charset="0"/>
              <a:buChar char="•"/>
            </a:pPr>
            <a:r>
              <a:rPr lang="en-US" sz="2000" dirty="0" smtClean="0"/>
              <a:t>Program </a:t>
            </a:r>
            <a:r>
              <a:rPr lang="en-US" sz="2000" dirty="0"/>
              <a:t>of Action of the International Conference on Population and Development (1994</a:t>
            </a:r>
            <a:r>
              <a:rPr lang="en-US" sz="2000" dirty="0" smtClean="0"/>
              <a:t>)</a:t>
            </a:r>
          </a:p>
          <a:p>
            <a:pPr>
              <a:lnSpc>
                <a:spcPct val="150000"/>
              </a:lnSpc>
              <a:buFont typeface="Arial" pitchFamily="34" charset="0"/>
              <a:buChar char="•"/>
            </a:pPr>
            <a:r>
              <a:rPr lang="en-US" sz="2000" dirty="0" smtClean="0"/>
              <a:t>Beijing </a:t>
            </a:r>
            <a:r>
              <a:rPr lang="en-US" sz="2000" dirty="0"/>
              <a:t>Declaration of Indigenous Women (1995)</a:t>
            </a:r>
          </a:p>
          <a:p>
            <a:pPr>
              <a:lnSpc>
                <a:spcPct val="150000"/>
              </a:lnSpc>
              <a:buFont typeface="Arial" pitchFamily="34" charset="0"/>
              <a:buChar char="•"/>
            </a:pPr>
            <a:r>
              <a:rPr lang="en-US" sz="2000" dirty="0" smtClean="0"/>
              <a:t>Jakarta </a:t>
            </a:r>
            <a:r>
              <a:rPr lang="en-US" sz="2000" dirty="0"/>
              <a:t>Declaration on Leading Health Promotion into the 21st </a:t>
            </a:r>
            <a:r>
              <a:rPr lang="en-US" sz="2000" dirty="0" smtClean="0"/>
              <a:t>Century (1997)</a:t>
            </a:r>
          </a:p>
          <a:p>
            <a:pPr>
              <a:lnSpc>
                <a:spcPct val="150000"/>
              </a:lnSpc>
              <a:buFont typeface="Arial" pitchFamily="34" charset="0"/>
              <a:buChar char="•"/>
            </a:pPr>
            <a:r>
              <a:rPr lang="en-US" sz="2000" dirty="0" smtClean="0"/>
              <a:t>Rio Declaration on Environment and Development (1992) and Rio +20 (2012)</a:t>
            </a:r>
            <a:endParaRPr lang="en-US" sz="2800" dirty="0" smtClean="0"/>
          </a:p>
          <a:p>
            <a:pPr>
              <a:lnSpc>
                <a:spcPct val="150000"/>
              </a:lnSpc>
              <a:buFont typeface="Arial" pitchFamily="34" charset="0"/>
              <a:buChar char="•"/>
            </a:pPr>
            <a:endParaRPr lang="en-US" sz="2800" dirty="0" smtClean="0"/>
          </a:p>
          <a:p>
            <a:pPr>
              <a:lnSpc>
                <a:spcPct val="150000"/>
              </a:lnSpc>
              <a:buFont typeface="Arial" pitchFamily="34" charset="0"/>
              <a:buChar char="•"/>
            </a:pPr>
            <a:endParaRPr lang="en-US" sz="3200" dirty="0"/>
          </a:p>
          <a:p>
            <a:pPr lvl="0">
              <a:lnSpc>
                <a:spcPct val="150000"/>
              </a:lnSpc>
              <a:buFont typeface="Arial" pitchFamily="34" charset="0"/>
              <a:buChar char="•"/>
            </a:pPr>
            <a:endParaRPr lang="en-US" sz="3200" dirty="0"/>
          </a:p>
          <a:p>
            <a:pPr>
              <a:lnSpc>
                <a:spcPct val="150000"/>
              </a:lnSpc>
            </a:pPr>
            <a:endParaRPr lang="en-US" dirty="0"/>
          </a:p>
        </p:txBody>
      </p:sp>
    </p:spTree>
    <p:extLst>
      <p:ext uri="{BB962C8B-B14F-4D97-AF65-F5344CB8AC3E}">
        <p14:creationId xmlns:p14="http://schemas.microsoft.com/office/powerpoint/2010/main" val="32620186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382000" cy="990600"/>
          </a:xfrm>
        </p:spPr>
        <p:txBody>
          <a:bodyPr>
            <a:noAutofit/>
          </a:bodyPr>
          <a:lstStyle/>
          <a:p>
            <a:pPr lvl="0"/>
            <a:r>
              <a:rPr lang="en-US" sz="2800" dirty="0" smtClean="0"/>
              <a:t>WHO/EMRO Member States and International </a:t>
            </a:r>
            <a:r>
              <a:rPr lang="en-US" sz="2800" dirty="0"/>
              <a:t>covenant on economic, social and cultural rights (ICESCR)</a:t>
            </a:r>
            <a:r>
              <a:rPr lang="en-US" dirty="0"/>
              <a:t/>
            </a:r>
            <a:br>
              <a:rPr lang="en-US" dirty="0"/>
            </a:b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68770782"/>
              </p:ext>
            </p:extLst>
          </p:nvPr>
        </p:nvGraphicFramePr>
        <p:xfrm>
          <a:off x="609600" y="1665292"/>
          <a:ext cx="8305801" cy="5192700"/>
        </p:xfrm>
        <a:graphic>
          <a:graphicData uri="http://schemas.openxmlformats.org/drawingml/2006/table">
            <a:tbl>
              <a:tblPr firstRow="1" firstCol="1" bandRow="1">
                <a:tableStyleId>{5C22544A-7EE6-4342-B048-85BDC9FD1C3A}</a:tableStyleId>
              </a:tblPr>
              <a:tblGrid>
                <a:gridCol w="400717"/>
                <a:gridCol w="2848397"/>
                <a:gridCol w="1621089"/>
                <a:gridCol w="1784152"/>
                <a:gridCol w="1651446"/>
              </a:tblGrid>
              <a:tr h="424017">
                <a:tc>
                  <a:txBody>
                    <a:bodyPr/>
                    <a:lstStyle/>
                    <a:p>
                      <a:pPr marL="0" marR="0">
                        <a:lnSpc>
                          <a:spcPct val="115000"/>
                        </a:lnSpc>
                        <a:spcBef>
                          <a:spcPts val="0"/>
                        </a:spcBef>
                        <a:spcAft>
                          <a:spcPts val="0"/>
                        </a:spcAft>
                      </a:pPr>
                      <a:r>
                        <a:rPr lang="en-US" sz="1000" dirty="0">
                          <a:effectLst/>
                        </a:rPr>
                        <a:t> </a:t>
                      </a:r>
                      <a:endParaRPr lang="en-US" sz="1100" dirty="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WHO EMRO MEMBER STATE</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Signature</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Ratification, Accession(a)</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Right to Health related reservation</a:t>
                      </a:r>
                      <a:endParaRPr lang="en-US" sz="1100">
                        <a:solidFill>
                          <a:srgbClr val="365F91"/>
                        </a:solidFill>
                        <a:effectLst/>
                        <a:latin typeface="Calibri"/>
                        <a:ea typeface="Calibri"/>
                        <a:cs typeface="Times New Roman"/>
                      </a:endParaRPr>
                    </a:p>
                  </a:txBody>
                  <a:tcPr marL="68580" marR="68580" marT="0" marB="0"/>
                </a:tc>
              </a:tr>
              <a:tr h="233585">
                <a:tc>
                  <a:txBody>
                    <a:bodyPr/>
                    <a:lstStyle/>
                    <a:p>
                      <a:pPr marL="0" marR="0">
                        <a:lnSpc>
                          <a:spcPct val="115000"/>
                        </a:lnSpc>
                        <a:spcBef>
                          <a:spcPts val="0"/>
                        </a:spcBef>
                        <a:spcAft>
                          <a:spcPts val="0"/>
                        </a:spcAft>
                      </a:pPr>
                      <a:r>
                        <a:rPr lang="en-US" sz="1000">
                          <a:effectLst/>
                        </a:rPr>
                        <a:t>1</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Afghanistan</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24 Jan 1983 a</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580" marR="68580" marT="0" marB="0"/>
                </a:tc>
              </a:tr>
              <a:tr h="205475">
                <a:tc>
                  <a:txBody>
                    <a:bodyPr/>
                    <a:lstStyle/>
                    <a:p>
                      <a:pPr marL="0" marR="0">
                        <a:lnSpc>
                          <a:spcPct val="115000"/>
                        </a:lnSpc>
                        <a:spcBef>
                          <a:spcPts val="0"/>
                        </a:spcBef>
                        <a:spcAft>
                          <a:spcPts val="0"/>
                        </a:spcAft>
                      </a:pPr>
                      <a:r>
                        <a:rPr lang="en-US" sz="1000">
                          <a:effectLst/>
                        </a:rPr>
                        <a:t>2</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Bahrain</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27 Sep 2007 a</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580" marR="68580" marT="0" marB="0"/>
                </a:tc>
              </a:tr>
              <a:tr h="205475">
                <a:tc>
                  <a:txBody>
                    <a:bodyPr/>
                    <a:lstStyle/>
                    <a:p>
                      <a:pPr marL="0" marR="0">
                        <a:lnSpc>
                          <a:spcPct val="115000"/>
                        </a:lnSpc>
                        <a:spcBef>
                          <a:spcPts val="0"/>
                        </a:spcBef>
                        <a:spcAft>
                          <a:spcPts val="0"/>
                        </a:spcAft>
                      </a:pPr>
                      <a:r>
                        <a:rPr lang="en-US" sz="1000">
                          <a:effectLst/>
                        </a:rPr>
                        <a:t>3</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Djibouti</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5 Nov 2002 a</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580" marR="68580" marT="0" marB="0"/>
                </a:tc>
              </a:tr>
              <a:tr h="205475">
                <a:tc>
                  <a:txBody>
                    <a:bodyPr/>
                    <a:lstStyle/>
                    <a:p>
                      <a:pPr marL="0" marR="0">
                        <a:lnSpc>
                          <a:spcPct val="115000"/>
                        </a:lnSpc>
                        <a:spcBef>
                          <a:spcPts val="0"/>
                        </a:spcBef>
                        <a:spcAft>
                          <a:spcPts val="0"/>
                        </a:spcAft>
                      </a:pPr>
                      <a:r>
                        <a:rPr lang="en-US" sz="1000">
                          <a:effectLst/>
                        </a:rPr>
                        <a:t>4</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Egypt</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4 Aug 1967</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14 Jan 1982</a:t>
                      </a:r>
                      <a:endParaRPr lang="en-US" sz="1100">
                        <a:solidFill>
                          <a:srgbClr val="365F91"/>
                        </a:solidFill>
                        <a:effectLst/>
                        <a:latin typeface="Calibri"/>
                        <a:ea typeface="Calibri"/>
                        <a:cs typeface="Times New Roman"/>
                      </a:endParaRPr>
                    </a:p>
                  </a:txBody>
                  <a:tcPr marL="68580" marR="68580" marT="0" marB="0"/>
                </a:tc>
                <a:tc>
                  <a:txBody>
                    <a:bodyPr/>
                    <a:lstStyle/>
                    <a:p>
                      <a:pPr marL="342900" marR="0" lvl="0" indent="-342900">
                        <a:lnSpc>
                          <a:spcPct val="115000"/>
                        </a:lnSpc>
                        <a:spcBef>
                          <a:spcPts val="0"/>
                        </a:spcBef>
                        <a:spcAft>
                          <a:spcPts val="0"/>
                        </a:spcAft>
                        <a:buFont typeface="Symbol"/>
                        <a:buChar char=""/>
                      </a:pPr>
                      <a:r>
                        <a:rPr lang="en-US" sz="1000">
                          <a:effectLst/>
                        </a:rPr>
                        <a:t> </a:t>
                      </a:r>
                      <a:endParaRPr lang="en-US" sz="1100">
                        <a:solidFill>
                          <a:srgbClr val="365F91"/>
                        </a:solidFill>
                        <a:effectLst/>
                        <a:latin typeface="Calibri"/>
                        <a:ea typeface="Calibri"/>
                        <a:cs typeface="Arial"/>
                      </a:endParaRPr>
                    </a:p>
                  </a:txBody>
                  <a:tcPr marL="68580" marR="68580" marT="0" marB="0"/>
                </a:tc>
              </a:tr>
              <a:tr h="205475">
                <a:tc>
                  <a:txBody>
                    <a:bodyPr/>
                    <a:lstStyle/>
                    <a:p>
                      <a:pPr marL="0" marR="0">
                        <a:lnSpc>
                          <a:spcPct val="115000"/>
                        </a:lnSpc>
                        <a:spcBef>
                          <a:spcPts val="0"/>
                        </a:spcBef>
                        <a:spcAft>
                          <a:spcPts val="0"/>
                        </a:spcAft>
                      </a:pPr>
                      <a:r>
                        <a:rPr lang="en-US" sz="1000">
                          <a:effectLst/>
                        </a:rPr>
                        <a:t>5</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Iran (Islamic Republic of)</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4 Apr 1968</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24 Jun 1975</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580" marR="68580" marT="0" marB="0"/>
                </a:tc>
              </a:tr>
              <a:tr h="205475">
                <a:tc>
                  <a:txBody>
                    <a:bodyPr/>
                    <a:lstStyle/>
                    <a:p>
                      <a:pPr marL="0" marR="0">
                        <a:lnSpc>
                          <a:spcPct val="115000"/>
                        </a:lnSpc>
                        <a:spcBef>
                          <a:spcPts val="0"/>
                        </a:spcBef>
                        <a:spcAft>
                          <a:spcPts val="0"/>
                        </a:spcAft>
                      </a:pPr>
                      <a:r>
                        <a:rPr lang="en-US" sz="1000">
                          <a:effectLst/>
                        </a:rPr>
                        <a:t>6</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Iraq</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1 Oct 1973</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8 Dec 1989</a:t>
                      </a:r>
                      <a:endParaRPr lang="en-US" sz="1100">
                        <a:solidFill>
                          <a:srgbClr val="365F91"/>
                        </a:solidFill>
                        <a:effectLst/>
                        <a:latin typeface="Calibri"/>
                        <a:ea typeface="Calibri"/>
                        <a:cs typeface="Times New Roman"/>
                      </a:endParaRPr>
                    </a:p>
                  </a:txBody>
                  <a:tcPr marL="68580" marR="68580" marT="0" marB="0"/>
                </a:tc>
                <a:tc>
                  <a:txBody>
                    <a:bodyPr/>
                    <a:lstStyle/>
                    <a:p>
                      <a:pPr marL="342900" marR="0" lvl="0" indent="-342900">
                        <a:lnSpc>
                          <a:spcPct val="115000"/>
                        </a:lnSpc>
                        <a:spcBef>
                          <a:spcPts val="0"/>
                        </a:spcBef>
                        <a:spcAft>
                          <a:spcPts val="0"/>
                        </a:spcAft>
                        <a:buFont typeface="Symbol"/>
                        <a:buChar char=""/>
                      </a:pPr>
                      <a:r>
                        <a:rPr lang="en-US" sz="1000">
                          <a:effectLst/>
                        </a:rPr>
                        <a:t> </a:t>
                      </a:r>
                      <a:endParaRPr lang="en-US" sz="1100">
                        <a:solidFill>
                          <a:srgbClr val="365F91"/>
                        </a:solidFill>
                        <a:effectLst/>
                        <a:latin typeface="Calibri"/>
                        <a:ea typeface="Calibri"/>
                        <a:cs typeface="Arial"/>
                      </a:endParaRPr>
                    </a:p>
                  </a:txBody>
                  <a:tcPr marL="68580" marR="68580" marT="0" marB="0"/>
                </a:tc>
              </a:tr>
              <a:tr h="205475">
                <a:tc>
                  <a:txBody>
                    <a:bodyPr/>
                    <a:lstStyle/>
                    <a:p>
                      <a:pPr marL="0" marR="0">
                        <a:lnSpc>
                          <a:spcPct val="115000"/>
                        </a:lnSpc>
                        <a:spcBef>
                          <a:spcPts val="0"/>
                        </a:spcBef>
                        <a:spcAft>
                          <a:spcPts val="0"/>
                        </a:spcAft>
                      </a:pPr>
                      <a:r>
                        <a:rPr lang="en-US" sz="1000">
                          <a:effectLst/>
                        </a:rPr>
                        <a:t>7</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Jordan</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30 Jun 1972</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28 May 1975</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580" marR="68580" marT="0" marB="0"/>
                </a:tc>
              </a:tr>
              <a:tr h="205475">
                <a:tc>
                  <a:txBody>
                    <a:bodyPr/>
                    <a:lstStyle/>
                    <a:p>
                      <a:pPr marL="0" marR="0">
                        <a:lnSpc>
                          <a:spcPct val="115000"/>
                        </a:lnSpc>
                        <a:spcBef>
                          <a:spcPts val="0"/>
                        </a:spcBef>
                        <a:spcAft>
                          <a:spcPts val="0"/>
                        </a:spcAft>
                      </a:pPr>
                      <a:r>
                        <a:rPr lang="en-US" sz="1000">
                          <a:effectLst/>
                        </a:rPr>
                        <a:t>8</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Kuwait</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21 May 1996 a</a:t>
                      </a:r>
                      <a:endParaRPr lang="en-US" sz="1100">
                        <a:solidFill>
                          <a:srgbClr val="365F91"/>
                        </a:solidFill>
                        <a:effectLst/>
                        <a:latin typeface="Calibri"/>
                        <a:ea typeface="Calibri"/>
                        <a:cs typeface="Times New Roman"/>
                      </a:endParaRPr>
                    </a:p>
                  </a:txBody>
                  <a:tcPr marL="68580" marR="68580" marT="0" marB="0"/>
                </a:tc>
                <a:tc>
                  <a:txBody>
                    <a:bodyPr/>
                    <a:lstStyle/>
                    <a:p>
                      <a:pPr marL="342900" marR="0" lvl="0" indent="-342900">
                        <a:lnSpc>
                          <a:spcPct val="115000"/>
                        </a:lnSpc>
                        <a:spcBef>
                          <a:spcPts val="0"/>
                        </a:spcBef>
                        <a:spcAft>
                          <a:spcPts val="0"/>
                        </a:spcAft>
                        <a:buFont typeface="Symbol"/>
                        <a:buChar char=""/>
                      </a:pPr>
                      <a:r>
                        <a:rPr lang="en-US" sz="1000">
                          <a:effectLst/>
                        </a:rPr>
                        <a:t> </a:t>
                      </a:r>
                      <a:endParaRPr lang="en-US" sz="1100">
                        <a:solidFill>
                          <a:srgbClr val="365F91"/>
                        </a:solidFill>
                        <a:effectLst/>
                        <a:latin typeface="Calibri"/>
                        <a:ea typeface="Calibri"/>
                        <a:cs typeface="Arial"/>
                      </a:endParaRPr>
                    </a:p>
                  </a:txBody>
                  <a:tcPr marL="68580" marR="68580" marT="0" marB="0"/>
                </a:tc>
              </a:tr>
              <a:tr h="205475">
                <a:tc>
                  <a:txBody>
                    <a:bodyPr/>
                    <a:lstStyle/>
                    <a:p>
                      <a:pPr marL="0" marR="0">
                        <a:lnSpc>
                          <a:spcPct val="115000"/>
                        </a:lnSpc>
                        <a:spcBef>
                          <a:spcPts val="0"/>
                        </a:spcBef>
                        <a:spcAft>
                          <a:spcPts val="0"/>
                        </a:spcAft>
                      </a:pPr>
                      <a:r>
                        <a:rPr lang="en-US" sz="1000">
                          <a:effectLst/>
                        </a:rPr>
                        <a:t>9</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Lebanon</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3 Nov 1972 a</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580" marR="68580" marT="0" marB="0"/>
                </a:tc>
              </a:tr>
              <a:tr h="205475">
                <a:tc>
                  <a:txBody>
                    <a:bodyPr/>
                    <a:lstStyle/>
                    <a:p>
                      <a:pPr marL="0" marR="0">
                        <a:lnSpc>
                          <a:spcPct val="115000"/>
                        </a:lnSpc>
                        <a:spcBef>
                          <a:spcPts val="0"/>
                        </a:spcBef>
                        <a:spcAft>
                          <a:spcPts val="0"/>
                        </a:spcAft>
                      </a:pPr>
                      <a:r>
                        <a:rPr lang="en-US" sz="1000">
                          <a:effectLst/>
                        </a:rPr>
                        <a:t>10</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Libyan Arab Jamahiriya</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15 May 1970 a</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580" marR="68580" marT="0" marB="0"/>
                </a:tc>
              </a:tr>
              <a:tr h="205475">
                <a:tc>
                  <a:txBody>
                    <a:bodyPr/>
                    <a:lstStyle/>
                    <a:p>
                      <a:pPr marL="0" marR="0">
                        <a:lnSpc>
                          <a:spcPct val="115000"/>
                        </a:lnSpc>
                        <a:spcBef>
                          <a:spcPts val="0"/>
                        </a:spcBef>
                        <a:spcAft>
                          <a:spcPts val="0"/>
                        </a:spcAft>
                      </a:pPr>
                      <a:r>
                        <a:rPr lang="en-US" sz="1000">
                          <a:effectLst/>
                        </a:rPr>
                        <a:t>11</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Morocco</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19 Jan 1977</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3 May 1979</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580" marR="68580" marT="0" marB="0"/>
                </a:tc>
              </a:tr>
              <a:tr h="205475">
                <a:tc>
                  <a:txBody>
                    <a:bodyPr/>
                    <a:lstStyle/>
                    <a:p>
                      <a:pPr marL="0" marR="0">
                        <a:lnSpc>
                          <a:spcPct val="115000"/>
                        </a:lnSpc>
                        <a:spcBef>
                          <a:spcPts val="0"/>
                        </a:spcBef>
                        <a:spcAft>
                          <a:spcPts val="0"/>
                        </a:spcAft>
                      </a:pPr>
                      <a:r>
                        <a:rPr lang="en-US" sz="1000">
                          <a:effectLst/>
                        </a:rPr>
                        <a:t>12</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Oman</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580" marR="68580" marT="0" marB="0"/>
                </a:tc>
              </a:tr>
              <a:tr h="205475">
                <a:tc>
                  <a:txBody>
                    <a:bodyPr/>
                    <a:lstStyle/>
                    <a:p>
                      <a:pPr marL="0" marR="0">
                        <a:lnSpc>
                          <a:spcPct val="115000"/>
                        </a:lnSpc>
                        <a:spcBef>
                          <a:spcPts val="0"/>
                        </a:spcBef>
                        <a:spcAft>
                          <a:spcPts val="0"/>
                        </a:spcAft>
                      </a:pPr>
                      <a:r>
                        <a:rPr lang="en-US" sz="1000">
                          <a:effectLst/>
                        </a:rPr>
                        <a:t>13</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Pakistan</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3 Nov 2004</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17 Apr 2008</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580" marR="68580" marT="0" marB="0"/>
                </a:tc>
              </a:tr>
              <a:tr h="205475">
                <a:tc>
                  <a:txBody>
                    <a:bodyPr/>
                    <a:lstStyle/>
                    <a:p>
                      <a:pPr marL="0" marR="0">
                        <a:lnSpc>
                          <a:spcPct val="115000"/>
                        </a:lnSpc>
                        <a:spcBef>
                          <a:spcPts val="0"/>
                        </a:spcBef>
                        <a:spcAft>
                          <a:spcPts val="0"/>
                        </a:spcAft>
                      </a:pPr>
                      <a:r>
                        <a:rPr lang="en-US" sz="1000">
                          <a:effectLst/>
                        </a:rPr>
                        <a:t>14</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Palestine (Occupied Territories of)</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dirty="0">
                          <a:effectLst/>
                        </a:rPr>
                        <a:t> </a:t>
                      </a:r>
                      <a:endParaRPr lang="en-US" sz="1100" dirty="0">
                        <a:solidFill>
                          <a:srgbClr val="365F91"/>
                        </a:solidFill>
                        <a:effectLst/>
                        <a:latin typeface="Calibri"/>
                        <a:ea typeface="Calibri"/>
                        <a:cs typeface="Times New Roman"/>
                      </a:endParaRPr>
                    </a:p>
                  </a:txBody>
                  <a:tcPr marL="68580" marR="68580" marT="0" marB="0">
                    <a:solidFill>
                      <a:schemeClr val="accent2">
                        <a:lumMod val="75000"/>
                      </a:schemeClr>
                    </a:solidFill>
                  </a:tcPr>
                </a:tc>
                <a:tc>
                  <a:txBody>
                    <a:bodyPr/>
                    <a:lstStyle/>
                    <a:p>
                      <a:pPr marL="0" marR="0">
                        <a:lnSpc>
                          <a:spcPct val="115000"/>
                        </a:lnSpc>
                        <a:spcBef>
                          <a:spcPts val="0"/>
                        </a:spcBef>
                        <a:spcAft>
                          <a:spcPts val="0"/>
                        </a:spcAft>
                      </a:pPr>
                      <a:r>
                        <a:rPr lang="en-US" sz="1000" dirty="0">
                          <a:effectLst/>
                        </a:rPr>
                        <a:t> </a:t>
                      </a:r>
                      <a:endParaRPr lang="en-US" sz="1100" dirty="0">
                        <a:solidFill>
                          <a:srgbClr val="365F91"/>
                        </a:solidFill>
                        <a:effectLst/>
                        <a:latin typeface="Calibri"/>
                        <a:ea typeface="Calibri"/>
                        <a:cs typeface="Times New Roman"/>
                      </a:endParaRPr>
                    </a:p>
                  </a:txBody>
                  <a:tcPr marL="68580" marR="68580" marT="0" marB="0">
                    <a:solidFill>
                      <a:schemeClr val="accent2">
                        <a:lumMod val="75000"/>
                      </a:schemeClr>
                    </a:solidFill>
                  </a:tcPr>
                </a:tc>
                <a:tc>
                  <a:txBody>
                    <a:bodyPr/>
                    <a:lstStyle/>
                    <a:p>
                      <a:pPr marL="0" marR="0">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580" marR="68580" marT="0" marB="0">
                    <a:solidFill>
                      <a:schemeClr val="accent2">
                        <a:lumMod val="75000"/>
                      </a:schemeClr>
                    </a:solidFill>
                  </a:tcPr>
                </a:tc>
              </a:tr>
              <a:tr h="205475">
                <a:tc>
                  <a:txBody>
                    <a:bodyPr/>
                    <a:lstStyle/>
                    <a:p>
                      <a:pPr marL="0" marR="0">
                        <a:lnSpc>
                          <a:spcPct val="115000"/>
                        </a:lnSpc>
                        <a:spcBef>
                          <a:spcPts val="0"/>
                        </a:spcBef>
                        <a:spcAft>
                          <a:spcPts val="0"/>
                        </a:spcAft>
                      </a:pPr>
                      <a:r>
                        <a:rPr lang="en-US" sz="1000">
                          <a:effectLst/>
                        </a:rPr>
                        <a:t>15</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Qatar</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580" marR="68580" marT="0" marB="0">
                    <a:solidFill>
                      <a:schemeClr val="accent2">
                        <a:lumMod val="75000"/>
                      </a:schemeClr>
                    </a:solidFill>
                  </a:tcPr>
                </a:tc>
                <a:tc>
                  <a:txBody>
                    <a:bodyPr/>
                    <a:lstStyle/>
                    <a:p>
                      <a:pPr marL="0" marR="0">
                        <a:lnSpc>
                          <a:spcPct val="115000"/>
                        </a:lnSpc>
                        <a:spcBef>
                          <a:spcPts val="0"/>
                        </a:spcBef>
                        <a:spcAft>
                          <a:spcPts val="0"/>
                        </a:spcAft>
                      </a:pPr>
                      <a:r>
                        <a:rPr lang="en-US" sz="1000" dirty="0">
                          <a:effectLst/>
                        </a:rPr>
                        <a:t> </a:t>
                      </a:r>
                      <a:endParaRPr lang="en-US" sz="1100" dirty="0">
                        <a:solidFill>
                          <a:srgbClr val="365F91"/>
                        </a:solidFill>
                        <a:effectLst/>
                        <a:latin typeface="Calibri"/>
                        <a:ea typeface="Calibri"/>
                        <a:cs typeface="Times New Roman"/>
                      </a:endParaRPr>
                    </a:p>
                  </a:txBody>
                  <a:tcPr marL="68580" marR="68580" marT="0" marB="0">
                    <a:solidFill>
                      <a:schemeClr val="accent2">
                        <a:lumMod val="75000"/>
                      </a:schemeClr>
                    </a:solidFill>
                  </a:tcPr>
                </a:tc>
                <a:tc>
                  <a:txBody>
                    <a:bodyPr/>
                    <a:lstStyle/>
                    <a:p>
                      <a:pPr marL="0" marR="0">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580" marR="68580" marT="0" marB="0">
                    <a:solidFill>
                      <a:schemeClr val="accent2">
                        <a:lumMod val="75000"/>
                      </a:schemeClr>
                    </a:solidFill>
                  </a:tcPr>
                </a:tc>
              </a:tr>
              <a:tr h="205475">
                <a:tc>
                  <a:txBody>
                    <a:bodyPr/>
                    <a:lstStyle/>
                    <a:p>
                      <a:pPr marL="0" marR="0">
                        <a:lnSpc>
                          <a:spcPct val="115000"/>
                        </a:lnSpc>
                        <a:spcBef>
                          <a:spcPts val="0"/>
                        </a:spcBef>
                        <a:spcAft>
                          <a:spcPts val="0"/>
                        </a:spcAft>
                      </a:pPr>
                      <a:r>
                        <a:rPr lang="en-US" sz="1000">
                          <a:effectLst/>
                        </a:rPr>
                        <a:t>16</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Saudi Arabia</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580" marR="68580" marT="0" marB="0">
                    <a:solidFill>
                      <a:schemeClr val="accent2">
                        <a:lumMod val="75000"/>
                      </a:schemeClr>
                    </a:solidFill>
                  </a:tcPr>
                </a:tc>
                <a:tc>
                  <a:txBody>
                    <a:bodyPr/>
                    <a:lstStyle/>
                    <a:p>
                      <a:pPr marL="0" marR="0">
                        <a:lnSpc>
                          <a:spcPct val="115000"/>
                        </a:lnSpc>
                        <a:spcBef>
                          <a:spcPts val="0"/>
                        </a:spcBef>
                        <a:spcAft>
                          <a:spcPts val="0"/>
                        </a:spcAft>
                      </a:pPr>
                      <a:r>
                        <a:rPr lang="en-US" sz="1000" dirty="0">
                          <a:effectLst/>
                        </a:rPr>
                        <a:t> </a:t>
                      </a:r>
                      <a:endParaRPr lang="en-US" sz="1100" dirty="0">
                        <a:solidFill>
                          <a:srgbClr val="365F91"/>
                        </a:solidFill>
                        <a:effectLst/>
                        <a:latin typeface="Calibri"/>
                        <a:ea typeface="Calibri"/>
                        <a:cs typeface="Times New Roman"/>
                      </a:endParaRPr>
                    </a:p>
                  </a:txBody>
                  <a:tcPr marL="68580" marR="68580" marT="0" marB="0">
                    <a:solidFill>
                      <a:schemeClr val="accent2">
                        <a:lumMod val="75000"/>
                      </a:schemeClr>
                    </a:solidFill>
                  </a:tcPr>
                </a:tc>
                <a:tc>
                  <a:txBody>
                    <a:bodyPr/>
                    <a:lstStyle/>
                    <a:p>
                      <a:pPr marL="0" marR="0">
                        <a:lnSpc>
                          <a:spcPct val="115000"/>
                        </a:lnSpc>
                        <a:spcBef>
                          <a:spcPts val="0"/>
                        </a:spcBef>
                        <a:spcAft>
                          <a:spcPts val="0"/>
                        </a:spcAft>
                      </a:pPr>
                      <a:r>
                        <a:rPr lang="en-US" sz="1000" dirty="0">
                          <a:effectLst/>
                        </a:rPr>
                        <a:t> </a:t>
                      </a:r>
                      <a:endParaRPr lang="en-US" sz="1100" dirty="0">
                        <a:solidFill>
                          <a:srgbClr val="365F91"/>
                        </a:solidFill>
                        <a:effectLst/>
                        <a:latin typeface="Calibri"/>
                        <a:ea typeface="Calibri"/>
                        <a:cs typeface="Times New Roman"/>
                      </a:endParaRPr>
                    </a:p>
                  </a:txBody>
                  <a:tcPr marL="68580" marR="68580" marT="0" marB="0">
                    <a:solidFill>
                      <a:schemeClr val="accent2">
                        <a:lumMod val="75000"/>
                      </a:schemeClr>
                    </a:solidFill>
                  </a:tcPr>
                </a:tc>
              </a:tr>
              <a:tr h="205475">
                <a:tc>
                  <a:txBody>
                    <a:bodyPr/>
                    <a:lstStyle/>
                    <a:p>
                      <a:pPr marL="0" marR="0">
                        <a:lnSpc>
                          <a:spcPct val="115000"/>
                        </a:lnSpc>
                        <a:spcBef>
                          <a:spcPts val="0"/>
                        </a:spcBef>
                        <a:spcAft>
                          <a:spcPts val="0"/>
                        </a:spcAft>
                      </a:pPr>
                      <a:r>
                        <a:rPr lang="en-US" sz="1000">
                          <a:effectLst/>
                        </a:rPr>
                        <a:t>17</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Somalia</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24 Jan 1990 a</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580" marR="68580" marT="0" marB="0"/>
                </a:tc>
              </a:tr>
              <a:tr h="205475">
                <a:tc>
                  <a:txBody>
                    <a:bodyPr/>
                    <a:lstStyle/>
                    <a:p>
                      <a:pPr marL="0" marR="0">
                        <a:lnSpc>
                          <a:spcPct val="115000"/>
                        </a:lnSpc>
                        <a:spcBef>
                          <a:spcPts val="0"/>
                        </a:spcBef>
                        <a:spcAft>
                          <a:spcPts val="0"/>
                        </a:spcAft>
                      </a:pPr>
                      <a:r>
                        <a:rPr lang="en-US" sz="1000">
                          <a:effectLst/>
                        </a:rPr>
                        <a:t>18</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South Sudan</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dirty="0">
                          <a:effectLst/>
                        </a:rPr>
                        <a:t> </a:t>
                      </a:r>
                      <a:endParaRPr lang="en-US" sz="1100" dirty="0">
                        <a:solidFill>
                          <a:srgbClr val="365F91"/>
                        </a:solidFill>
                        <a:effectLst/>
                        <a:latin typeface="Calibri"/>
                        <a:ea typeface="Calibri"/>
                        <a:cs typeface="Times New Roman"/>
                      </a:endParaRPr>
                    </a:p>
                  </a:txBody>
                  <a:tcPr marL="68580" marR="68580" marT="0" marB="0">
                    <a:solidFill>
                      <a:schemeClr val="accent2">
                        <a:lumMod val="75000"/>
                      </a:schemeClr>
                    </a:solidFill>
                  </a:tcPr>
                </a:tc>
                <a:tc>
                  <a:txBody>
                    <a:bodyPr/>
                    <a:lstStyle/>
                    <a:p>
                      <a:pPr marL="0" marR="0">
                        <a:lnSpc>
                          <a:spcPct val="115000"/>
                        </a:lnSpc>
                        <a:spcBef>
                          <a:spcPts val="0"/>
                        </a:spcBef>
                        <a:spcAft>
                          <a:spcPts val="0"/>
                        </a:spcAft>
                      </a:pPr>
                      <a:r>
                        <a:rPr lang="en-US" sz="1000" dirty="0">
                          <a:effectLst/>
                        </a:rPr>
                        <a:t> </a:t>
                      </a:r>
                      <a:endParaRPr lang="en-US" sz="1100" dirty="0">
                        <a:solidFill>
                          <a:srgbClr val="365F91"/>
                        </a:solidFill>
                        <a:effectLst/>
                        <a:latin typeface="Calibri"/>
                        <a:ea typeface="Calibri"/>
                        <a:cs typeface="Times New Roman"/>
                      </a:endParaRPr>
                    </a:p>
                  </a:txBody>
                  <a:tcPr marL="68580" marR="68580" marT="0" marB="0">
                    <a:solidFill>
                      <a:schemeClr val="accent2">
                        <a:lumMod val="75000"/>
                      </a:schemeClr>
                    </a:solidFill>
                  </a:tcPr>
                </a:tc>
                <a:tc>
                  <a:txBody>
                    <a:bodyPr/>
                    <a:lstStyle/>
                    <a:p>
                      <a:pPr marL="0" marR="0">
                        <a:lnSpc>
                          <a:spcPct val="115000"/>
                        </a:lnSpc>
                        <a:spcBef>
                          <a:spcPts val="0"/>
                        </a:spcBef>
                        <a:spcAft>
                          <a:spcPts val="0"/>
                        </a:spcAft>
                      </a:pPr>
                      <a:r>
                        <a:rPr lang="en-US" sz="1000" dirty="0">
                          <a:effectLst/>
                        </a:rPr>
                        <a:t> </a:t>
                      </a:r>
                      <a:endParaRPr lang="en-US" sz="1100" dirty="0">
                        <a:solidFill>
                          <a:srgbClr val="365F91"/>
                        </a:solidFill>
                        <a:effectLst/>
                        <a:latin typeface="Calibri"/>
                        <a:ea typeface="Calibri"/>
                        <a:cs typeface="Times New Roman"/>
                      </a:endParaRPr>
                    </a:p>
                  </a:txBody>
                  <a:tcPr marL="68580" marR="68580" marT="0" marB="0">
                    <a:solidFill>
                      <a:schemeClr val="accent2">
                        <a:lumMod val="75000"/>
                      </a:schemeClr>
                    </a:solidFill>
                  </a:tcPr>
                </a:tc>
              </a:tr>
              <a:tr h="205475">
                <a:tc>
                  <a:txBody>
                    <a:bodyPr/>
                    <a:lstStyle/>
                    <a:p>
                      <a:pPr marL="0" marR="0">
                        <a:lnSpc>
                          <a:spcPct val="115000"/>
                        </a:lnSpc>
                        <a:spcBef>
                          <a:spcPts val="0"/>
                        </a:spcBef>
                        <a:spcAft>
                          <a:spcPts val="0"/>
                        </a:spcAft>
                      </a:pPr>
                      <a:r>
                        <a:rPr lang="en-US" sz="1000">
                          <a:effectLst/>
                        </a:rPr>
                        <a:t>19</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Sudan</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dirty="0">
                          <a:effectLst/>
                        </a:rPr>
                        <a:t>18 Mar 1986 a</a:t>
                      </a:r>
                      <a:endParaRPr lang="en-US" sz="1100" dirty="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580" marR="68580" marT="0" marB="0"/>
                </a:tc>
              </a:tr>
              <a:tr h="205475">
                <a:tc>
                  <a:txBody>
                    <a:bodyPr/>
                    <a:lstStyle/>
                    <a:p>
                      <a:pPr marL="0" marR="0">
                        <a:lnSpc>
                          <a:spcPct val="115000"/>
                        </a:lnSpc>
                        <a:spcBef>
                          <a:spcPts val="0"/>
                        </a:spcBef>
                        <a:spcAft>
                          <a:spcPts val="0"/>
                        </a:spcAft>
                      </a:pPr>
                      <a:r>
                        <a:rPr lang="en-US" sz="1000">
                          <a:effectLst/>
                        </a:rPr>
                        <a:t>20</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Syrian Arab Republic</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21 Apr 1969 a</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580" marR="68580" marT="0" marB="0"/>
                </a:tc>
              </a:tr>
              <a:tr h="220123">
                <a:tc>
                  <a:txBody>
                    <a:bodyPr/>
                    <a:lstStyle/>
                    <a:p>
                      <a:pPr marL="0" marR="0">
                        <a:lnSpc>
                          <a:spcPct val="115000"/>
                        </a:lnSpc>
                        <a:spcBef>
                          <a:spcPts val="0"/>
                        </a:spcBef>
                        <a:spcAft>
                          <a:spcPts val="0"/>
                        </a:spcAft>
                      </a:pPr>
                      <a:r>
                        <a:rPr lang="en-US" sz="1000">
                          <a:effectLst/>
                        </a:rPr>
                        <a:t>21</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Tunisia</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30 Apr 1968</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18 Mar 1969</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580" marR="68580" marT="0" marB="0"/>
                </a:tc>
              </a:tr>
              <a:tr h="205475">
                <a:tc>
                  <a:txBody>
                    <a:bodyPr/>
                    <a:lstStyle/>
                    <a:p>
                      <a:pPr marL="0" marR="0">
                        <a:lnSpc>
                          <a:spcPct val="115000"/>
                        </a:lnSpc>
                        <a:spcBef>
                          <a:spcPts val="0"/>
                        </a:spcBef>
                        <a:spcAft>
                          <a:spcPts val="0"/>
                        </a:spcAft>
                      </a:pPr>
                      <a:r>
                        <a:rPr lang="en-US" sz="1000">
                          <a:effectLst/>
                        </a:rPr>
                        <a:t>22</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United Arab Emirates</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dirty="0">
                          <a:effectLst/>
                        </a:rPr>
                        <a:t> </a:t>
                      </a:r>
                      <a:endParaRPr lang="en-US" sz="1100" dirty="0">
                        <a:solidFill>
                          <a:srgbClr val="365F91"/>
                        </a:solidFill>
                        <a:effectLst/>
                        <a:latin typeface="Calibri"/>
                        <a:ea typeface="Calibri"/>
                        <a:cs typeface="Times New Roman"/>
                      </a:endParaRPr>
                    </a:p>
                  </a:txBody>
                  <a:tcPr marL="68580" marR="68580" marT="0" marB="0">
                    <a:solidFill>
                      <a:schemeClr val="accent2">
                        <a:lumMod val="75000"/>
                      </a:schemeClr>
                    </a:solidFill>
                  </a:tcPr>
                </a:tc>
                <a:tc>
                  <a:txBody>
                    <a:bodyPr/>
                    <a:lstStyle/>
                    <a:p>
                      <a:pPr marL="0" marR="0">
                        <a:lnSpc>
                          <a:spcPct val="115000"/>
                        </a:lnSpc>
                        <a:spcBef>
                          <a:spcPts val="0"/>
                        </a:spcBef>
                        <a:spcAft>
                          <a:spcPts val="0"/>
                        </a:spcAft>
                      </a:pPr>
                      <a:r>
                        <a:rPr lang="en-US" sz="1000" dirty="0">
                          <a:effectLst/>
                        </a:rPr>
                        <a:t> </a:t>
                      </a:r>
                      <a:endParaRPr lang="en-US" sz="1100" dirty="0">
                        <a:solidFill>
                          <a:srgbClr val="365F91"/>
                        </a:solidFill>
                        <a:effectLst/>
                        <a:latin typeface="Calibri"/>
                        <a:ea typeface="Calibri"/>
                        <a:cs typeface="Times New Roman"/>
                      </a:endParaRPr>
                    </a:p>
                  </a:txBody>
                  <a:tcPr marL="68580" marR="68580" marT="0" marB="0">
                    <a:solidFill>
                      <a:schemeClr val="accent2">
                        <a:lumMod val="75000"/>
                      </a:schemeClr>
                    </a:solidFill>
                  </a:tcPr>
                </a:tc>
                <a:tc>
                  <a:txBody>
                    <a:bodyPr/>
                    <a:lstStyle/>
                    <a:p>
                      <a:pPr marL="0" marR="0">
                        <a:lnSpc>
                          <a:spcPct val="115000"/>
                        </a:lnSpc>
                        <a:spcBef>
                          <a:spcPts val="0"/>
                        </a:spcBef>
                        <a:spcAft>
                          <a:spcPts val="0"/>
                        </a:spcAft>
                      </a:pPr>
                      <a:r>
                        <a:rPr lang="en-US" sz="1000" dirty="0">
                          <a:effectLst/>
                        </a:rPr>
                        <a:t> </a:t>
                      </a:r>
                      <a:endParaRPr lang="en-US" sz="1100" dirty="0">
                        <a:solidFill>
                          <a:srgbClr val="365F91"/>
                        </a:solidFill>
                        <a:effectLst/>
                        <a:latin typeface="Calibri"/>
                        <a:ea typeface="Calibri"/>
                        <a:cs typeface="Times New Roman"/>
                      </a:endParaRPr>
                    </a:p>
                  </a:txBody>
                  <a:tcPr marL="68580" marR="68580" marT="0" marB="0">
                    <a:solidFill>
                      <a:schemeClr val="accent2">
                        <a:lumMod val="75000"/>
                      </a:schemeClr>
                    </a:solidFill>
                  </a:tcPr>
                </a:tc>
              </a:tr>
              <a:tr h="205475">
                <a:tc>
                  <a:txBody>
                    <a:bodyPr/>
                    <a:lstStyle/>
                    <a:p>
                      <a:pPr marL="0" marR="0">
                        <a:lnSpc>
                          <a:spcPct val="115000"/>
                        </a:lnSpc>
                        <a:spcBef>
                          <a:spcPts val="0"/>
                        </a:spcBef>
                        <a:spcAft>
                          <a:spcPts val="0"/>
                        </a:spcAft>
                      </a:pPr>
                      <a:r>
                        <a:rPr lang="en-US" sz="1000">
                          <a:effectLst/>
                        </a:rPr>
                        <a:t>23</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Yemen</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9 Feb 1987 a</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dirty="0">
                          <a:effectLst/>
                        </a:rPr>
                        <a:t> </a:t>
                      </a:r>
                      <a:endParaRPr lang="en-US" sz="1100" dirty="0">
                        <a:solidFill>
                          <a:srgbClr val="365F91"/>
                        </a:solidFill>
                        <a:effectLst/>
                        <a:latin typeface="Calibri"/>
                        <a:ea typeface="Calibri"/>
                        <a:cs typeface="Times New Roman"/>
                      </a:endParaRPr>
                    </a:p>
                  </a:txBody>
                  <a:tcPr marL="68580" marR="68580" marT="0" marB="0"/>
                </a:tc>
              </a:tr>
            </a:tbl>
          </a:graphicData>
        </a:graphic>
      </p:graphicFrame>
      <p:sp>
        <p:nvSpPr>
          <p:cNvPr id="5" name="Rectangle 1"/>
          <p:cNvSpPr>
            <a:spLocks noChangeArrowheads="1"/>
          </p:cNvSpPr>
          <p:nvPr/>
        </p:nvSpPr>
        <p:spPr bwMode="auto">
          <a:xfrm>
            <a:off x="1649413" y="16652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2"/>
          <p:cNvSpPr>
            <a:spLocks noChangeArrowheads="1"/>
          </p:cNvSpPr>
          <p:nvPr/>
        </p:nvSpPr>
        <p:spPr bwMode="auto">
          <a:xfrm>
            <a:off x="1649413" y="1665288"/>
            <a:ext cx="3017837"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9500931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305800" cy="990600"/>
          </a:xfrm>
        </p:spPr>
        <p:txBody>
          <a:bodyPr>
            <a:noAutofit/>
          </a:bodyPr>
          <a:lstStyle/>
          <a:p>
            <a:r>
              <a:rPr lang="en-US" sz="2800" dirty="0" smtClean="0"/>
              <a:t>WHO/EMRO Member States and </a:t>
            </a:r>
            <a:r>
              <a:rPr lang="en-US" sz="2800" dirty="0"/>
              <a:t>Convention on the Elimination of All Forms of Discrimination against Women </a:t>
            </a:r>
          </a:p>
        </p:txBody>
      </p:sp>
      <p:graphicFrame>
        <p:nvGraphicFramePr>
          <p:cNvPr id="5" name="Table 4"/>
          <p:cNvGraphicFramePr>
            <a:graphicFrameLocks noGrp="1"/>
          </p:cNvGraphicFramePr>
          <p:nvPr>
            <p:extLst>
              <p:ext uri="{D42A27DB-BD31-4B8C-83A1-F6EECF244321}">
                <p14:modId xmlns:p14="http://schemas.microsoft.com/office/powerpoint/2010/main" val="3919933770"/>
              </p:ext>
            </p:extLst>
          </p:nvPr>
        </p:nvGraphicFramePr>
        <p:xfrm>
          <a:off x="609600" y="1600200"/>
          <a:ext cx="8305800" cy="5105402"/>
        </p:xfrm>
        <a:graphic>
          <a:graphicData uri="http://schemas.openxmlformats.org/drawingml/2006/table">
            <a:tbl>
              <a:tblPr firstRow="1" firstCol="1" bandRow="1">
                <a:tableStyleId>{5C22544A-7EE6-4342-B048-85BDC9FD1C3A}</a:tableStyleId>
              </a:tblPr>
              <a:tblGrid>
                <a:gridCol w="447555"/>
                <a:gridCol w="2711355"/>
                <a:gridCol w="1618486"/>
                <a:gridCol w="1639303"/>
                <a:gridCol w="1889101"/>
              </a:tblGrid>
              <a:tr h="420348">
                <a:tc>
                  <a:txBody>
                    <a:bodyPr/>
                    <a:lstStyle/>
                    <a:p>
                      <a:pPr marL="0" marR="0">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505075" algn="l"/>
                        </a:tabLst>
                      </a:pPr>
                      <a:r>
                        <a:rPr lang="en-US" sz="1000">
                          <a:effectLst/>
                        </a:rPr>
                        <a:t>WHO EMRO MEMBER STATE</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Signature</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Ratification, </a:t>
                      </a:r>
                      <a:endParaRPr lang="en-US" sz="1100">
                        <a:effectLst/>
                      </a:endParaRPr>
                    </a:p>
                    <a:p>
                      <a:pPr marL="0" marR="0">
                        <a:lnSpc>
                          <a:spcPct val="115000"/>
                        </a:lnSpc>
                        <a:spcBef>
                          <a:spcPts val="0"/>
                        </a:spcBef>
                        <a:spcAft>
                          <a:spcPts val="0"/>
                        </a:spcAft>
                      </a:pPr>
                      <a:r>
                        <a:rPr lang="en-US" sz="1000">
                          <a:effectLst/>
                        </a:rPr>
                        <a:t>Accession (a) </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Right to Health related reservations</a:t>
                      </a:r>
                      <a:endParaRPr lang="en-US" sz="1100">
                        <a:solidFill>
                          <a:srgbClr val="365F91"/>
                        </a:solidFill>
                        <a:effectLst/>
                        <a:latin typeface="Calibri"/>
                        <a:ea typeface="Calibri"/>
                        <a:cs typeface="Times New Roman"/>
                      </a:endParaRPr>
                    </a:p>
                  </a:txBody>
                  <a:tcPr marL="68580" marR="68580" marT="0" marB="0"/>
                </a:tc>
              </a:tr>
              <a:tr h="203698">
                <a:tc>
                  <a:txBody>
                    <a:bodyPr/>
                    <a:lstStyle/>
                    <a:p>
                      <a:pPr marL="0" marR="0">
                        <a:lnSpc>
                          <a:spcPct val="115000"/>
                        </a:lnSpc>
                        <a:spcBef>
                          <a:spcPts val="0"/>
                        </a:spcBef>
                        <a:spcAft>
                          <a:spcPts val="0"/>
                        </a:spcAft>
                        <a:tabLst>
                          <a:tab pos="2505075" algn="l"/>
                        </a:tabLst>
                      </a:pPr>
                      <a:r>
                        <a:rPr lang="en-US" sz="1000">
                          <a:effectLst/>
                        </a:rPr>
                        <a:t>1</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Afghanistan</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505075" algn="l"/>
                        </a:tabLst>
                      </a:pPr>
                      <a:r>
                        <a:rPr lang="en-US" sz="1000">
                          <a:effectLst/>
                        </a:rPr>
                        <a:t>14 Aug 1980</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505075" algn="l"/>
                        </a:tabLst>
                      </a:pPr>
                      <a:r>
                        <a:rPr lang="en-US" sz="1000">
                          <a:effectLst/>
                        </a:rPr>
                        <a:t>5 Mar 2003</a:t>
                      </a:r>
                      <a:endParaRPr lang="en-US" sz="1100">
                        <a:solidFill>
                          <a:srgbClr val="365F9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580" marR="68580" marT="0" marB="0"/>
                </a:tc>
              </a:tr>
              <a:tr h="203698">
                <a:tc>
                  <a:txBody>
                    <a:bodyPr/>
                    <a:lstStyle/>
                    <a:p>
                      <a:pPr marL="0" marR="0">
                        <a:lnSpc>
                          <a:spcPct val="115000"/>
                        </a:lnSpc>
                        <a:spcBef>
                          <a:spcPts val="0"/>
                        </a:spcBef>
                        <a:spcAft>
                          <a:spcPts val="0"/>
                        </a:spcAft>
                        <a:tabLst>
                          <a:tab pos="2505075" algn="l"/>
                        </a:tabLst>
                      </a:pPr>
                      <a:r>
                        <a:rPr lang="en-US" sz="1000">
                          <a:effectLst/>
                        </a:rPr>
                        <a:t>2</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Bahrain</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505075" algn="l"/>
                        </a:tabLst>
                      </a:pPr>
                      <a:r>
                        <a:rPr lang="en-US" sz="1000">
                          <a:effectLst/>
                        </a:rPr>
                        <a:t>18 Jun 2002 a</a:t>
                      </a:r>
                      <a:endParaRPr lang="en-US" sz="1100">
                        <a:solidFill>
                          <a:srgbClr val="365F91"/>
                        </a:solidFill>
                        <a:effectLst/>
                        <a:latin typeface="Calibri"/>
                        <a:ea typeface="Calibri"/>
                        <a:cs typeface="Times New Roman"/>
                      </a:endParaRPr>
                    </a:p>
                  </a:txBody>
                  <a:tcPr marL="68580" marR="68580" marT="0" marB="0"/>
                </a:tc>
                <a:tc>
                  <a:txBody>
                    <a:bodyPr/>
                    <a:lstStyle/>
                    <a:p>
                      <a:pPr marL="342900" marR="0" lvl="0" indent="-342900" algn="ctr">
                        <a:lnSpc>
                          <a:spcPct val="115000"/>
                        </a:lnSpc>
                        <a:spcBef>
                          <a:spcPts val="0"/>
                        </a:spcBef>
                        <a:spcAft>
                          <a:spcPts val="0"/>
                        </a:spcAft>
                        <a:buFont typeface="Symbol"/>
                        <a:buChar char=""/>
                        <a:tabLst>
                          <a:tab pos="2505075" algn="l"/>
                        </a:tabLst>
                      </a:pPr>
                      <a:r>
                        <a:rPr lang="en-US" sz="1000">
                          <a:effectLst/>
                        </a:rPr>
                        <a:t> </a:t>
                      </a:r>
                      <a:endParaRPr lang="en-US" sz="1100">
                        <a:solidFill>
                          <a:srgbClr val="365F91"/>
                        </a:solidFill>
                        <a:effectLst/>
                        <a:latin typeface="Calibri"/>
                        <a:ea typeface="Calibri"/>
                        <a:cs typeface="Arial"/>
                      </a:endParaRPr>
                    </a:p>
                  </a:txBody>
                  <a:tcPr marL="68580" marR="68580" marT="0" marB="0"/>
                </a:tc>
              </a:tr>
              <a:tr h="203698">
                <a:tc>
                  <a:txBody>
                    <a:bodyPr/>
                    <a:lstStyle/>
                    <a:p>
                      <a:pPr marL="0" marR="0">
                        <a:lnSpc>
                          <a:spcPct val="115000"/>
                        </a:lnSpc>
                        <a:spcBef>
                          <a:spcPts val="0"/>
                        </a:spcBef>
                        <a:spcAft>
                          <a:spcPts val="0"/>
                        </a:spcAft>
                        <a:tabLst>
                          <a:tab pos="2505075" algn="l"/>
                        </a:tabLst>
                      </a:pPr>
                      <a:r>
                        <a:rPr lang="en-US" sz="1000">
                          <a:effectLst/>
                        </a:rPr>
                        <a:t>3</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Djibouti</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505075" algn="l"/>
                        </a:tabLst>
                      </a:pPr>
                      <a:r>
                        <a:rPr lang="en-US" sz="1000">
                          <a:effectLst/>
                        </a:rPr>
                        <a:t>2 Dec 1998 a</a:t>
                      </a:r>
                      <a:endParaRPr lang="en-US" sz="1100">
                        <a:solidFill>
                          <a:srgbClr val="365F9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580" marR="68580" marT="0" marB="0"/>
                </a:tc>
              </a:tr>
              <a:tr h="203698">
                <a:tc>
                  <a:txBody>
                    <a:bodyPr/>
                    <a:lstStyle/>
                    <a:p>
                      <a:pPr marL="0" marR="0">
                        <a:lnSpc>
                          <a:spcPct val="115000"/>
                        </a:lnSpc>
                        <a:spcBef>
                          <a:spcPts val="0"/>
                        </a:spcBef>
                        <a:spcAft>
                          <a:spcPts val="0"/>
                        </a:spcAft>
                        <a:tabLst>
                          <a:tab pos="2505075" algn="l"/>
                        </a:tabLst>
                      </a:pPr>
                      <a:r>
                        <a:rPr lang="en-US" sz="1000">
                          <a:effectLst/>
                        </a:rPr>
                        <a:t>4</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Egypt</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505075" algn="l"/>
                        </a:tabLst>
                      </a:pPr>
                      <a:r>
                        <a:rPr lang="en-US" sz="1000">
                          <a:effectLst/>
                        </a:rPr>
                        <a:t>16 Jul 1980</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505075" algn="l"/>
                        </a:tabLst>
                      </a:pPr>
                      <a:r>
                        <a:rPr lang="en-US" sz="1000">
                          <a:effectLst/>
                        </a:rPr>
                        <a:t>18 Sep 1981</a:t>
                      </a:r>
                      <a:endParaRPr lang="en-US" sz="1100">
                        <a:solidFill>
                          <a:srgbClr val="365F91"/>
                        </a:solidFill>
                        <a:effectLst/>
                        <a:latin typeface="Calibri"/>
                        <a:ea typeface="Calibri"/>
                        <a:cs typeface="Times New Roman"/>
                      </a:endParaRPr>
                    </a:p>
                  </a:txBody>
                  <a:tcPr marL="68580" marR="68580" marT="0" marB="0"/>
                </a:tc>
                <a:tc>
                  <a:txBody>
                    <a:bodyPr/>
                    <a:lstStyle/>
                    <a:p>
                      <a:pPr marL="342900" marR="0" lvl="0" indent="-342900" algn="ctr">
                        <a:lnSpc>
                          <a:spcPct val="115000"/>
                        </a:lnSpc>
                        <a:spcBef>
                          <a:spcPts val="0"/>
                        </a:spcBef>
                        <a:spcAft>
                          <a:spcPts val="0"/>
                        </a:spcAft>
                        <a:buFont typeface="Symbol"/>
                        <a:buChar char=""/>
                        <a:tabLst>
                          <a:tab pos="2505075" algn="l"/>
                        </a:tabLst>
                      </a:pPr>
                      <a:r>
                        <a:rPr lang="en-US" sz="1000">
                          <a:effectLst/>
                        </a:rPr>
                        <a:t> </a:t>
                      </a:r>
                      <a:endParaRPr lang="en-US" sz="1100">
                        <a:solidFill>
                          <a:srgbClr val="365F91"/>
                        </a:solidFill>
                        <a:effectLst/>
                        <a:latin typeface="Calibri"/>
                        <a:ea typeface="Calibri"/>
                        <a:cs typeface="Arial"/>
                      </a:endParaRPr>
                    </a:p>
                  </a:txBody>
                  <a:tcPr marL="68580" marR="68580" marT="0" marB="0"/>
                </a:tc>
              </a:tr>
              <a:tr h="203698">
                <a:tc>
                  <a:txBody>
                    <a:bodyPr/>
                    <a:lstStyle/>
                    <a:p>
                      <a:pPr marL="0" marR="0">
                        <a:lnSpc>
                          <a:spcPct val="115000"/>
                        </a:lnSpc>
                        <a:spcBef>
                          <a:spcPts val="0"/>
                        </a:spcBef>
                        <a:spcAft>
                          <a:spcPts val="0"/>
                        </a:spcAft>
                        <a:tabLst>
                          <a:tab pos="2505075" algn="l"/>
                        </a:tabLst>
                      </a:pPr>
                      <a:r>
                        <a:rPr lang="en-US" sz="1000">
                          <a:effectLst/>
                        </a:rPr>
                        <a:t>5</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Iran (Islamic Republic of)</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580" marR="68580"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580" marR="68580" marT="0" marB="0">
                    <a:solidFill>
                      <a:schemeClr val="accent2">
                        <a:lumMod val="75000"/>
                      </a:schemeClr>
                    </a:solidFill>
                  </a:tcPr>
                </a:tc>
                <a:tc>
                  <a:txBody>
                    <a:bodyPr/>
                    <a:lstStyle/>
                    <a:p>
                      <a:pPr marL="0" marR="0" algn="ctr">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580" marR="68580" marT="0" marB="0">
                    <a:solidFill>
                      <a:schemeClr val="accent2">
                        <a:lumMod val="75000"/>
                      </a:schemeClr>
                    </a:solidFill>
                  </a:tcPr>
                </a:tc>
              </a:tr>
              <a:tr h="203698">
                <a:tc>
                  <a:txBody>
                    <a:bodyPr/>
                    <a:lstStyle/>
                    <a:p>
                      <a:pPr marL="0" marR="0">
                        <a:lnSpc>
                          <a:spcPct val="115000"/>
                        </a:lnSpc>
                        <a:spcBef>
                          <a:spcPts val="0"/>
                        </a:spcBef>
                        <a:spcAft>
                          <a:spcPts val="0"/>
                        </a:spcAft>
                        <a:tabLst>
                          <a:tab pos="2505075" algn="l"/>
                        </a:tabLst>
                      </a:pPr>
                      <a:r>
                        <a:rPr lang="en-US" sz="1000">
                          <a:effectLst/>
                        </a:rPr>
                        <a:t>6</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Iraq</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505075" algn="l"/>
                        </a:tabLst>
                      </a:pPr>
                      <a:r>
                        <a:rPr lang="en-US" sz="1000">
                          <a:effectLst/>
                        </a:rPr>
                        <a:t>13 Aug 1986 a</a:t>
                      </a:r>
                      <a:endParaRPr lang="en-US" sz="1100">
                        <a:solidFill>
                          <a:srgbClr val="365F91"/>
                        </a:solidFill>
                        <a:effectLst/>
                        <a:latin typeface="Calibri"/>
                        <a:ea typeface="Calibri"/>
                        <a:cs typeface="Times New Roman"/>
                      </a:endParaRPr>
                    </a:p>
                  </a:txBody>
                  <a:tcPr marL="68580" marR="68580" marT="0" marB="0"/>
                </a:tc>
                <a:tc>
                  <a:txBody>
                    <a:bodyPr/>
                    <a:lstStyle/>
                    <a:p>
                      <a:pPr marL="342900" marR="0" lvl="0" indent="-342900" algn="ctr">
                        <a:lnSpc>
                          <a:spcPct val="115000"/>
                        </a:lnSpc>
                        <a:spcBef>
                          <a:spcPts val="0"/>
                        </a:spcBef>
                        <a:spcAft>
                          <a:spcPts val="0"/>
                        </a:spcAft>
                        <a:buFont typeface="Symbol"/>
                        <a:buChar char=""/>
                        <a:tabLst>
                          <a:tab pos="2505075" algn="l"/>
                        </a:tabLst>
                      </a:pPr>
                      <a:r>
                        <a:rPr lang="en-US" sz="1000">
                          <a:effectLst/>
                        </a:rPr>
                        <a:t> </a:t>
                      </a:r>
                      <a:endParaRPr lang="en-US" sz="1100">
                        <a:solidFill>
                          <a:srgbClr val="365F91"/>
                        </a:solidFill>
                        <a:effectLst/>
                        <a:latin typeface="Calibri"/>
                        <a:ea typeface="Calibri"/>
                        <a:cs typeface="Arial"/>
                      </a:endParaRPr>
                    </a:p>
                  </a:txBody>
                  <a:tcPr marL="68580" marR="68580" marT="0" marB="0"/>
                </a:tc>
              </a:tr>
              <a:tr h="203698">
                <a:tc>
                  <a:txBody>
                    <a:bodyPr/>
                    <a:lstStyle/>
                    <a:p>
                      <a:pPr marL="0" marR="0">
                        <a:lnSpc>
                          <a:spcPct val="115000"/>
                        </a:lnSpc>
                        <a:spcBef>
                          <a:spcPts val="0"/>
                        </a:spcBef>
                        <a:spcAft>
                          <a:spcPts val="0"/>
                        </a:spcAft>
                        <a:tabLst>
                          <a:tab pos="2505075" algn="l"/>
                        </a:tabLst>
                      </a:pPr>
                      <a:r>
                        <a:rPr lang="en-US" sz="1000">
                          <a:effectLst/>
                        </a:rPr>
                        <a:t>7</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Jordan</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505075" algn="l"/>
                        </a:tabLst>
                      </a:pPr>
                      <a:r>
                        <a:rPr lang="en-US" sz="1000">
                          <a:effectLst/>
                        </a:rPr>
                        <a:t>3 Dec 1980</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505075" algn="l"/>
                        </a:tabLst>
                      </a:pPr>
                      <a:r>
                        <a:rPr lang="en-US" sz="1000">
                          <a:effectLst/>
                        </a:rPr>
                        <a:t>1 Jul 1992</a:t>
                      </a:r>
                      <a:endParaRPr lang="en-US" sz="1100">
                        <a:solidFill>
                          <a:srgbClr val="365F91"/>
                        </a:solidFill>
                        <a:effectLst/>
                        <a:latin typeface="Calibri"/>
                        <a:ea typeface="Calibri"/>
                        <a:cs typeface="Times New Roman"/>
                      </a:endParaRPr>
                    </a:p>
                  </a:txBody>
                  <a:tcPr marL="68580" marR="68580" marT="0" marB="0"/>
                </a:tc>
                <a:tc>
                  <a:txBody>
                    <a:bodyPr/>
                    <a:lstStyle/>
                    <a:p>
                      <a:pPr marL="342900" marR="0" lvl="0" indent="-342900" algn="ctr">
                        <a:lnSpc>
                          <a:spcPct val="115000"/>
                        </a:lnSpc>
                        <a:spcBef>
                          <a:spcPts val="0"/>
                        </a:spcBef>
                        <a:spcAft>
                          <a:spcPts val="0"/>
                        </a:spcAft>
                        <a:buFont typeface="Symbol"/>
                        <a:buChar char=""/>
                        <a:tabLst>
                          <a:tab pos="2505075" algn="l"/>
                        </a:tabLst>
                      </a:pPr>
                      <a:r>
                        <a:rPr lang="en-US" sz="1000">
                          <a:effectLst/>
                        </a:rPr>
                        <a:t> </a:t>
                      </a:r>
                      <a:endParaRPr lang="en-US" sz="1100">
                        <a:solidFill>
                          <a:srgbClr val="365F91"/>
                        </a:solidFill>
                        <a:effectLst/>
                        <a:latin typeface="Calibri"/>
                        <a:ea typeface="Calibri"/>
                        <a:cs typeface="Arial"/>
                      </a:endParaRPr>
                    </a:p>
                  </a:txBody>
                  <a:tcPr marL="68580" marR="68580" marT="0" marB="0"/>
                </a:tc>
              </a:tr>
              <a:tr h="203698">
                <a:tc>
                  <a:txBody>
                    <a:bodyPr/>
                    <a:lstStyle/>
                    <a:p>
                      <a:pPr marL="0" marR="0">
                        <a:lnSpc>
                          <a:spcPct val="115000"/>
                        </a:lnSpc>
                        <a:spcBef>
                          <a:spcPts val="0"/>
                        </a:spcBef>
                        <a:spcAft>
                          <a:spcPts val="0"/>
                        </a:spcAft>
                        <a:tabLst>
                          <a:tab pos="2505075" algn="l"/>
                        </a:tabLst>
                      </a:pPr>
                      <a:r>
                        <a:rPr lang="en-US" sz="1000">
                          <a:effectLst/>
                        </a:rPr>
                        <a:t>8</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Kuwait</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505075" algn="l"/>
                        </a:tabLst>
                      </a:pPr>
                      <a:r>
                        <a:rPr lang="en-US" sz="1000">
                          <a:effectLst/>
                        </a:rPr>
                        <a:t>2 Sep 1994 a</a:t>
                      </a:r>
                      <a:endParaRPr lang="en-US" sz="1100">
                        <a:solidFill>
                          <a:srgbClr val="365F9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580" marR="68580" marT="0" marB="0"/>
                </a:tc>
              </a:tr>
              <a:tr h="203698">
                <a:tc>
                  <a:txBody>
                    <a:bodyPr/>
                    <a:lstStyle/>
                    <a:p>
                      <a:pPr marL="0" marR="0">
                        <a:lnSpc>
                          <a:spcPct val="115000"/>
                        </a:lnSpc>
                        <a:spcBef>
                          <a:spcPts val="0"/>
                        </a:spcBef>
                        <a:spcAft>
                          <a:spcPts val="0"/>
                        </a:spcAft>
                        <a:tabLst>
                          <a:tab pos="2505075" algn="l"/>
                        </a:tabLst>
                      </a:pPr>
                      <a:r>
                        <a:rPr lang="en-US" sz="1000">
                          <a:effectLst/>
                        </a:rPr>
                        <a:t>9</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Lebanon</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505075" algn="l"/>
                        </a:tabLst>
                      </a:pPr>
                      <a:r>
                        <a:rPr lang="en-US" sz="1000">
                          <a:effectLst/>
                        </a:rPr>
                        <a:t>16 Apr 1997 a</a:t>
                      </a:r>
                      <a:endParaRPr lang="en-US" sz="1100">
                        <a:solidFill>
                          <a:srgbClr val="365F91"/>
                        </a:solidFill>
                        <a:effectLst/>
                        <a:latin typeface="Calibri"/>
                        <a:ea typeface="Calibri"/>
                        <a:cs typeface="Times New Roman"/>
                      </a:endParaRPr>
                    </a:p>
                  </a:txBody>
                  <a:tcPr marL="68580" marR="68580" marT="0" marB="0"/>
                </a:tc>
                <a:tc>
                  <a:txBody>
                    <a:bodyPr/>
                    <a:lstStyle/>
                    <a:p>
                      <a:pPr marL="342900" marR="0" lvl="0" indent="-342900" algn="ctr">
                        <a:lnSpc>
                          <a:spcPct val="115000"/>
                        </a:lnSpc>
                        <a:spcBef>
                          <a:spcPts val="0"/>
                        </a:spcBef>
                        <a:spcAft>
                          <a:spcPts val="0"/>
                        </a:spcAft>
                        <a:buFont typeface="Symbol"/>
                        <a:buChar char=""/>
                        <a:tabLst>
                          <a:tab pos="2505075" algn="l"/>
                        </a:tabLst>
                      </a:pPr>
                      <a:r>
                        <a:rPr lang="en-US" sz="1000">
                          <a:effectLst/>
                        </a:rPr>
                        <a:t> </a:t>
                      </a:r>
                      <a:endParaRPr lang="en-US" sz="1100">
                        <a:solidFill>
                          <a:srgbClr val="365F91"/>
                        </a:solidFill>
                        <a:effectLst/>
                        <a:latin typeface="Calibri"/>
                        <a:ea typeface="Calibri"/>
                        <a:cs typeface="Arial"/>
                      </a:endParaRPr>
                    </a:p>
                  </a:txBody>
                  <a:tcPr marL="68580" marR="68580" marT="0" marB="0"/>
                </a:tc>
              </a:tr>
              <a:tr h="203698">
                <a:tc>
                  <a:txBody>
                    <a:bodyPr/>
                    <a:lstStyle/>
                    <a:p>
                      <a:pPr marL="0" marR="0">
                        <a:lnSpc>
                          <a:spcPct val="115000"/>
                        </a:lnSpc>
                        <a:spcBef>
                          <a:spcPts val="0"/>
                        </a:spcBef>
                        <a:spcAft>
                          <a:spcPts val="0"/>
                        </a:spcAft>
                        <a:tabLst>
                          <a:tab pos="2505075" algn="l"/>
                        </a:tabLst>
                      </a:pPr>
                      <a:r>
                        <a:rPr lang="en-US" sz="1000">
                          <a:effectLst/>
                        </a:rPr>
                        <a:t>10</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Libyan Arab Jamahiriya</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580" marR="68580"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580" marR="68580" marT="0" marB="0">
                    <a:solidFill>
                      <a:schemeClr val="accent2">
                        <a:lumMod val="75000"/>
                      </a:schemeClr>
                    </a:solidFill>
                  </a:tcPr>
                </a:tc>
                <a:tc>
                  <a:txBody>
                    <a:bodyPr/>
                    <a:lstStyle/>
                    <a:p>
                      <a:pPr marL="0" marR="0" lvl="0" indent="0" algn="ctr">
                        <a:lnSpc>
                          <a:spcPct val="115000"/>
                        </a:lnSpc>
                        <a:spcBef>
                          <a:spcPts val="0"/>
                        </a:spcBef>
                        <a:spcAft>
                          <a:spcPts val="0"/>
                        </a:spcAft>
                        <a:buFont typeface="Symbol"/>
                        <a:buNone/>
                        <a:tabLst>
                          <a:tab pos="2505075" algn="l"/>
                        </a:tabLst>
                      </a:pPr>
                      <a:r>
                        <a:rPr lang="en-US" sz="1000" dirty="0">
                          <a:effectLst/>
                        </a:rPr>
                        <a:t> </a:t>
                      </a:r>
                      <a:endParaRPr lang="en-US" sz="1100" dirty="0">
                        <a:solidFill>
                          <a:srgbClr val="365F91"/>
                        </a:solidFill>
                        <a:effectLst/>
                        <a:latin typeface="Calibri"/>
                        <a:ea typeface="Calibri"/>
                        <a:cs typeface="Arial"/>
                      </a:endParaRPr>
                    </a:p>
                  </a:txBody>
                  <a:tcPr marL="68580" marR="68580" marT="0" marB="0">
                    <a:solidFill>
                      <a:schemeClr val="accent2">
                        <a:lumMod val="75000"/>
                      </a:schemeClr>
                    </a:solidFill>
                  </a:tcPr>
                </a:tc>
              </a:tr>
              <a:tr h="203698">
                <a:tc>
                  <a:txBody>
                    <a:bodyPr/>
                    <a:lstStyle/>
                    <a:p>
                      <a:pPr marL="0" marR="0">
                        <a:lnSpc>
                          <a:spcPct val="115000"/>
                        </a:lnSpc>
                        <a:spcBef>
                          <a:spcPts val="0"/>
                        </a:spcBef>
                        <a:spcAft>
                          <a:spcPts val="0"/>
                        </a:spcAft>
                        <a:tabLst>
                          <a:tab pos="2505075" algn="l"/>
                        </a:tabLst>
                      </a:pPr>
                      <a:r>
                        <a:rPr lang="en-US" sz="1000">
                          <a:effectLst/>
                        </a:rPr>
                        <a:t>11</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Morocco</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505075" algn="l"/>
                        </a:tabLst>
                      </a:pPr>
                      <a:r>
                        <a:rPr lang="en-US" sz="1000">
                          <a:effectLst/>
                        </a:rPr>
                        <a:t>21 Jun 1993 a</a:t>
                      </a:r>
                      <a:endParaRPr lang="en-US" sz="1100">
                        <a:solidFill>
                          <a:srgbClr val="365F91"/>
                        </a:solidFill>
                        <a:effectLst/>
                        <a:latin typeface="Calibri"/>
                        <a:ea typeface="Calibri"/>
                        <a:cs typeface="Times New Roman"/>
                      </a:endParaRPr>
                    </a:p>
                  </a:txBody>
                  <a:tcPr marL="68580" marR="68580" marT="0" marB="0"/>
                </a:tc>
                <a:tc>
                  <a:txBody>
                    <a:bodyPr/>
                    <a:lstStyle/>
                    <a:p>
                      <a:pPr marL="342900" marR="0" lvl="0" indent="-342900" algn="ctr">
                        <a:lnSpc>
                          <a:spcPct val="115000"/>
                        </a:lnSpc>
                        <a:spcBef>
                          <a:spcPts val="0"/>
                        </a:spcBef>
                        <a:spcAft>
                          <a:spcPts val="0"/>
                        </a:spcAft>
                        <a:buFont typeface="Symbol"/>
                        <a:buChar char=""/>
                        <a:tabLst>
                          <a:tab pos="2505075" algn="l"/>
                        </a:tabLst>
                      </a:pPr>
                      <a:r>
                        <a:rPr lang="en-US" sz="1000">
                          <a:effectLst/>
                        </a:rPr>
                        <a:t> </a:t>
                      </a:r>
                      <a:endParaRPr lang="en-US" sz="1100">
                        <a:solidFill>
                          <a:srgbClr val="365F91"/>
                        </a:solidFill>
                        <a:effectLst/>
                        <a:latin typeface="Calibri"/>
                        <a:ea typeface="Calibri"/>
                        <a:cs typeface="Arial"/>
                      </a:endParaRPr>
                    </a:p>
                  </a:txBody>
                  <a:tcPr marL="68580" marR="68580" marT="0" marB="0"/>
                </a:tc>
              </a:tr>
              <a:tr h="203698">
                <a:tc>
                  <a:txBody>
                    <a:bodyPr/>
                    <a:lstStyle/>
                    <a:p>
                      <a:pPr marL="0" marR="0">
                        <a:lnSpc>
                          <a:spcPct val="115000"/>
                        </a:lnSpc>
                        <a:spcBef>
                          <a:spcPts val="0"/>
                        </a:spcBef>
                        <a:spcAft>
                          <a:spcPts val="0"/>
                        </a:spcAft>
                        <a:tabLst>
                          <a:tab pos="2505075" algn="l"/>
                        </a:tabLst>
                      </a:pPr>
                      <a:r>
                        <a:rPr lang="en-US" sz="1000">
                          <a:effectLst/>
                        </a:rPr>
                        <a:t>12</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Oman</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505075" algn="l"/>
                        </a:tabLst>
                      </a:pPr>
                      <a:r>
                        <a:rPr lang="en-US" sz="1000">
                          <a:effectLst/>
                        </a:rPr>
                        <a:t>7 Feb 2006 a</a:t>
                      </a:r>
                      <a:endParaRPr lang="en-US" sz="1100">
                        <a:solidFill>
                          <a:srgbClr val="365F91"/>
                        </a:solidFill>
                        <a:effectLst/>
                        <a:latin typeface="Calibri"/>
                        <a:ea typeface="Calibri"/>
                        <a:cs typeface="Times New Roman"/>
                      </a:endParaRPr>
                    </a:p>
                  </a:txBody>
                  <a:tcPr marL="68580" marR="68580" marT="0" marB="0"/>
                </a:tc>
                <a:tc>
                  <a:txBody>
                    <a:bodyPr/>
                    <a:lstStyle/>
                    <a:p>
                      <a:pPr marL="342900" marR="0" lvl="0" indent="-342900" algn="ctr">
                        <a:lnSpc>
                          <a:spcPct val="115000"/>
                        </a:lnSpc>
                        <a:spcBef>
                          <a:spcPts val="0"/>
                        </a:spcBef>
                        <a:spcAft>
                          <a:spcPts val="0"/>
                        </a:spcAft>
                        <a:buFont typeface="Symbol"/>
                        <a:buChar char=""/>
                        <a:tabLst>
                          <a:tab pos="2505075" algn="l"/>
                        </a:tabLst>
                      </a:pPr>
                      <a:r>
                        <a:rPr lang="en-US" sz="1000">
                          <a:effectLst/>
                        </a:rPr>
                        <a:t> </a:t>
                      </a:r>
                      <a:endParaRPr lang="en-US" sz="1100">
                        <a:solidFill>
                          <a:srgbClr val="365F91"/>
                        </a:solidFill>
                        <a:effectLst/>
                        <a:latin typeface="Calibri"/>
                        <a:ea typeface="Calibri"/>
                        <a:cs typeface="Arial"/>
                      </a:endParaRPr>
                    </a:p>
                  </a:txBody>
                  <a:tcPr marL="68580" marR="68580" marT="0" marB="0"/>
                </a:tc>
              </a:tr>
              <a:tr h="203698">
                <a:tc>
                  <a:txBody>
                    <a:bodyPr/>
                    <a:lstStyle/>
                    <a:p>
                      <a:pPr marL="0" marR="0">
                        <a:lnSpc>
                          <a:spcPct val="115000"/>
                        </a:lnSpc>
                        <a:spcBef>
                          <a:spcPts val="0"/>
                        </a:spcBef>
                        <a:spcAft>
                          <a:spcPts val="0"/>
                        </a:spcAft>
                        <a:tabLst>
                          <a:tab pos="2505075" algn="l"/>
                        </a:tabLst>
                      </a:pPr>
                      <a:r>
                        <a:rPr lang="en-US" sz="1000">
                          <a:effectLst/>
                        </a:rPr>
                        <a:t>13</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Pakistan</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505075" algn="l"/>
                        </a:tabLst>
                      </a:pPr>
                      <a:r>
                        <a:rPr lang="en-US" sz="1000">
                          <a:effectLst/>
                        </a:rPr>
                        <a:t>12 Mar 1996 a</a:t>
                      </a:r>
                      <a:endParaRPr lang="en-US" sz="1100">
                        <a:solidFill>
                          <a:srgbClr val="365F91"/>
                        </a:solidFill>
                        <a:effectLst/>
                        <a:latin typeface="Calibri"/>
                        <a:ea typeface="Calibri"/>
                        <a:cs typeface="Times New Roman"/>
                      </a:endParaRPr>
                    </a:p>
                  </a:txBody>
                  <a:tcPr marL="68580" marR="68580" marT="0" marB="0"/>
                </a:tc>
                <a:tc>
                  <a:txBody>
                    <a:bodyPr/>
                    <a:lstStyle/>
                    <a:p>
                      <a:pPr marL="342900" marR="0" lvl="0" indent="-342900" algn="ctr">
                        <a:lnSpc>
                          <a:spcPct val="115000"/>
                        </a:lnSpc>
                        <a:spcBef>
                          <a:spcPts val="0"/>
                        </a:spcBef>
                        <a:spcAft>
                          <a:spcPts val="0"/>
                        </a:spcAft>
                        <a:buFont typeface="Symbol"/>
                        <a:buChar char=""/>
                        <a:tabLst>
                          <a:tab pos="2505075" algn="l"/>
                        </a:tabLst>
                      </a:pPr>
                      <a:r>
                        <a:rPr lang="en-US" sz="1000">
                          <a:effectLst/>
                        </a:rPr>
                        <a:t> </a:t>
                      </a:r>
                      <a:endParaRPr lang="en-US" sz="1100">
                        <a:solidFill>
                          <a:srgbClr val="365F91"/>
                        </a:solidFill>
                        <a:effectLst/>
                        <a:latin typeface="Calibri"/>
                        <a:ea typeface="Calibri"/>
                        <a:cs typeface="Arial"/>
                      </a:endParaRPr>
                    </a:p>
                  </a:txBody>
                  <a:tcPr marL="68580" marR="68580" marT="0" marB="0"/>
                </a:tc>
              </a:tr>
              <a:tr h="203698">
                <a:tc>
                  <a:txBody>
                    <a:bodyPr/>
                    <a:lstStyle/>
                    <a:p>
                      <a:pPr marL="0" marR="0">
                        <a:lnSpc>
                          <a:spcPct val="115000"/>
                        </a:lnSpc>
                        <a:spcBef>
                          <a:spcPts val="0"/>
                        </a:spcBef>
                        <a:spcAft>
                          <a:spcPts val="0"/>
                        </a:spcAft>
                        <a:tabLst>
                          <a:tab pos="2505075" algn="l"/>
                        </a:tabLst>
                      </a:pPr>
                      <a:r>
                        <a:rPr lang="en-US" sz="1000">
                          <a:effectLst/>
                        </a:rPr>
                        <a:t>14</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Palestine (Occupied Territories of)</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580" marR="68580"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580" marR="68580" marT="0" marB="0">
                    <a:solidFill>
                      <a:schemeClr val="accent2">
                        <a:lumMod val="75000"/>
                      </a:schemeClr>
                    </a:solidFill>
                  </a:tcPr>
                </a:tc>
                <a:tc>
                  <a:txBody>
                    <a:bodyPr/>
                    <a:lstStyle/>
                    <a:p>
                      <a:pPr marL="0" marR="0" algn="ctr">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580" marR="68580" marT="0" marB="0">
                    <a:solidFill>
                      <a:schemeClr val="accent2">
                        <a:lumMod val="75000"/>
                      </a:schemeClr>
                    </a:solidFill>
                  </a:tcPr>
                </a:tc>
              </a:tr>
              <a:tr h="203698">
                <a:tc>
                  <a:txBody>
                    <a:bodyPr/>
                    <a:lstStyle/>
                    <a:p>
                      <a:pPr marL="0" marR="0">
                        <a:lnSpc>
                          <a:spcPct val="115000"/>
                        </a:lnSpc>
                        <a:spcBef>
                          <a:spcPts val="0"/>
                        </a:spcBef>
                        <a:spcAft>
                          <a:spcPts val="0"/>
                        </a:spcAft>
                        <a:tabLst>
                          <a:tab pos="2505075" algn="l"/>
                        </a:tabLst>
                      </a:pPr>
                      <a:r>
                        <a:rPr lang="en-US" sz="1000">
                          <a:effectLst/>
                        </a:rPr>
                        <a:t>15</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Qatar</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505075" algn="l"/>
                        </a:tabLst>
                      </a:pPr>
                      <a:r>
                        <a:rPr lang="en-US" sz="1000">
                          <a:effectLst/>
                        </a:rPr>
                        <a:t>29 Apr 2009 a</a:t>
                      </a:r>
                      <a:endParaRPr lang="en-US" sz="1100">
                        <a:solidFill>
                          <a:srgbClr val="365F9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580" marR="68580" marT="0" marB="0"/>
                </a:tc>
              </a:tr>
              <a:tr h="203698">
                <a:tc>
                  <a:txBody>
                    <a:bodyPr/>
                    <a:lstStyle/>
                    <a:p>
                      <a:pPr marL="0" marR="0">
                        <a:lnSpc>
                          <a:spcPct val="115000"/>
                        </a:lnSpc>
                        <a:spcBef>
                          <a:spcPts val="0"/>
                        </a:spcBef>
                        <a:spcAft>
                          <a:spcPts val="0"/>
                        </a:spcAft>
                        <a:tabLst>
                          <a:tab pos="2505075" algn="l"/>
                        </a:tabLst>
                      </a:pPr>
                      <a:r>
                        <a:rPr lang="en-US" sz="1000">
                          <a:effectLst/>
                        </a:rPr>
                        <a:t>16</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Saudi Arabia</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505075" algn="l"/>
                        </a:tabLst>
                      </a:pPr>
                      <a:r>
                        <a:rPr lang="en-US" sz="1000">
                          <a:effectLst/>
                        </a:rPr>
                        <a:t>7 Sep 2000</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505075" algn="l"/>
                        </a:tabLst>
                      </a:pPr>
                      <a:r>
                        <a:rPr lang="en-US" sz="1000">
                          <a:effectLst/>
                        </a:rPr>
                        <a:t>7 Sep 2000</a:t>
                      </a:r>
                      <a:endParaRPr lang="en-US" sz="1100">
                        <a:solidFill>
                          <a:srgbClr val="365F91"/>
                        </a:solidFill>
                        <a:effectLst/>
                        <a:latin typeface="Calibri"/>
                        <a:ea typeface="Calibri"/>
                        <a:cs typeface="Times New Roman"/>
                      </a:endParaRPr>
                    </a:p>
                  </a:txBody>
                  <a:tcPr marL="68580" marR="68580" marT="0" marB="0"/>
                </a:tc>
                <a:tc>
                  <a:txBody>
                    <a:bodyPr/>
                    <a:lstStyle/>
                    <a:p>
                      <a:pPr marL="342900" marR="0" lvl="0" indent="-342900" algn="ctr">
                        <a:lnSpc>
                          <a:spcPct val="115000"/>
                        </a:lnSpc>
                        <a:spcBef>
                          <a:spcPts val="0"/>
                        </a:spcBef>
                        <a:spcAft>
                          <a:spcPts val="0"/>
                        </a:spcAft>
                        <a:buFont typeface="Symbol"/>
                        <a:buChar char=""/>
                        <a:tabLst>
                          <a:tab pos="2505075" algn="l"/>
                        </a:tabLst>
                      </a:pPr>
                      <a:r>
                        <a:rPr lang="en-US" sz="1000">
                          <a:effectLst/>
                        </a:rPr>
                        <a:t> </a:t>
                      </a:r>
                      <a:endParaRPr lang="en-US" sz="1100">
                        <a:solidFill>
                          <a:srgbClr val="365F91"/>
                        </a:solidFill>
                        <a:effectLst/>
                        <a:latin typeface="Calibri"/>
                        <a:ea typeface="Calibri"/>
                        <a:cs typeface="Arial"/>
                      </a:endParaRPr>
                    </a:p>
                  </a:txBody>
                  <a:tcPr marL="68580" marR="68580" marT="0" marB="0"/>
                </a:tc>
              </a:tr>
              <a:tr h="203698">
                <a:tc>
                  <a:txBody>
                    <a:bodyPr/>
                    <a:lstStyle/>
                    <a:p>
                      <a:pPr marL="0" marR="0">
                        <a:lnSpc>
                          <a:spcPct val="115000"/>
                        </a:lnSpc>
                        <a:spcBef>
                          <a:spcPts val="0"/>
                        </a:spcBef>
                        <a:spcAft>
                          <a:spcPts val="0"/>
                        </a:spcAft>
                        <a:tabLst>
                          <a:tab pos="2505075" algn="l"/>
                        </a:tabLst>
                      </a:pPr>
                      <a:r>
                        <a:rPr lang="en-US" sz="1000">
                          <a:effectLst/>
                        </a:rPr>
                        <a:t>17</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Somalia</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580" marR="68580"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580" marR="68580" marT="0" marB="0">
                    <a:solidFill>
                      <a:schemeClr val="accent2">
                        <a:lumMod val="75000"/>
                      </a:schemeClr>
                    </a:solidFill>
                  </a:tcPr>
                </a:tc>
                <a:tc>
                  <a:txBody>
                    <a:bodyPr/>
                    <a:lstStyle/>
                    <a:p>
                      <a:pPr marL="0" marR="0" algn="ctr">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580" marR="68580" marT="0" marB="0">
                    <a:solidFill>
                      <a:schemeClr val="accent2">
                        <a:lumMod val="75000"/>
                      </a:schemeClr>
                    </a:solidFill>
                  </a:tcPr>
                </a:tc>
              </a:tr>
              <a:tr h="203698">
                <a:tc>
                  <a:txBody>
                    <a:bodyPr/>
                    <a:lstStyle/>
                    <a:p>
                      <a:pPr marL="0" marR="0">
                        <a:lnSpc>
                          <a:spcPct val="115000"/>
                        </a:lnSpc>
                        <a:spcBef>
                          <a:spcPts val="0"/>
                        </a:spcBef>
                        <a:spcAft>
                          <a:spcPts val="0"/>
                        </a:spcAft>
                        <a:tabLst>
                          <a:tab pos="2505075" algn="l"/>
                        </a:tabLst>
                      </a:pPr>
                      <a:r>
                        <a:rPr lang="en-US" sz="1000">
                          <a:effectLst/>
                        </a:rPr>
                        <a:t>18</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South Sudan</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580" marR="68580"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580" marR="68580" marT="0" marB="0">
                    <a:solidFill>
                      <a:schemeClr val="accent2">
                        <a:lumMod val="75000"/>
                      </a:schemeClr>
                    </a:solidFill>
                  </a:tcPr>
                </a:tc>
                <a:tc>
                  <a:txBody>
                    <a:bodyPr/>
                    <a:lstStyle/>
                    <a:p>
                      <a:pPr marL="0" marR="0" algn="ctr">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580" marR="68580" marT="0" marB="0">
                    <a:solidFill>
                      <a:schemeClr val="accent2">
                        <a:lumMod val="75000"/>
                      </a:schemeClr>
                    </a:solidFill>
                  </a:tcPr>
                </a:tc>
              </a:tr>
              <a:tr h="203698">
                <a:tc>
                  <a:txBody>
                    <a:bodyPr/>
                    <a:lstStyle/>
                    <a:p>
                      <a:pPr marL="0" marR="0">
                        <a:lnSpc>
                          <a:spcPct val="115000"/>
                        </a:lnSpc>
                        <a:spcBef>
                          <a:spcPts val="0"/>
                        </a:spcBef>
                        <a:spcAft>
                          <a:spcPts val="0"/>
                        </a:spcAft>
                        <a:tabLst>
                          <a:tab pos="2505075" algn="l"/>
                        </a:tabLst>
                      </a:pPr>
                      <a:r>
                        <a:rPr lang="en-US" sz="1000">
                          <a:effectLst/>
                        </a:rPr>
                        <a:t>19</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Sudan</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580" marR="68580"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580" marR="68580" marT="0" marB="0">
                    <a:solidFill>
                      <a:schemeClr val="accent2">
                        <a:lumMod val="75000"/>
                      </a:schemeClr>
                    </a:solidFill>
                  </a:tcPr>
                </a:tc>
                <a:tc>
                  <a:txBody>
                    <a:bodyPr/>
                    <a:lstStyle/>
                    <a:p>
                      <a:pPr marL="0" marR="0" algn="ctr">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580" marR="68580" marT="0" marB="0">
                    <a:solidFill>
                      <a:schemeClr val="accent2">
                        <a:lumMod val="75000"/>
                      </a:schemeClr>
                    </a:solidFill>
                  </a:tcPr>
                </a:tc>
              </a:tr>
              <a:tr h="203698">
                <a:tc>
                  <a:txBody>
                    <a:bodyPr/>
                    <a:lstStyle/>
                    <a:p>
                      <a:pPr marL="0" marR="0">
                        <a:lnSpc>
                          <a:spcPct val="115000"/>
                        </a:lnSpc>
                        <a:spcBef>
                          <a:spcPts val="0"/>
                        </a:spcBef>
                        <a:spcAft>
                          <a:spcPts val="0"/>
                        </a:spcAft>
                        <a:tabLst>
                          <a:tab pos="2505075" algn="l"/>
                        </a:tabLst>
                      </a:pPr>
                      <a:r>
                        <a:rPr lang="en-US" sz="1000">
                          <a:effectLst/>
                        </a:rPr>
                        <a:t>20</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Syrian Arab Republic</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505075" algn="l"/>
                        </a:tabLst>
                      </a:pPr>
                      <a:r>
                        <a:rPr lang="en-US" sz="1000">
                          <a:effectLst/>
                        </a:rPr>
                        <a:t>28 Mar 2003 a</a:t>
                      </a:r>
                      <a:endParaRPr lang="en-US" sz="1100">
                        <a:solidFill>
                          <a:srgbClr val="365F91"/>
                        </a:solidFill>
                        <a:effectLst/>
                        <a:latin typeface="Calibri"/>
                        <a:ea typeface="Calibri"/>
                        <a:cs typeface="Times New Roman"/>
                      </a:endParaRPr>
                    </a:p>
                  </a:txBody>
                  <a:tcPr marL="68580" marR="68580" marT="0" marB="0"/>
                </a:tc>
                <a:tc>
                  <a:txBody>
                    <a:bodyPr/>
                    <a:lstStyle/>
                    <a:p>
                      <a:pPr marL="342900" marR="0" lvl="0" indent="-342900" algn="ctr">
                        <a:lnSpc>
                          <a:spcPct val="115000"/>
                        </a:lnSpc>
                        <a:spcBef>
                          <a:spcPts val="0"/>
                        </a:spcBef>
                        <a:spcAft>
                          <a:spcPts val="0"/>
                        </a:spcAft>
                        <a:buFont typeface="Symbol"/>
                        <a:buChar char=""/>
                        <a:tabLst>
                          <a:tab pos="2505075" algn="l"/>
                        </a:tabLst>
                      </a:pPr>
                      <a:r>
                        <a:rPr lang="en-US" sz="1000">
                          <a:effectLst/>
                        </a:rPr>
                        <a:t> </a:t>
                      </a:r>
                      <a:endParaRPr lang="en-US" sz="1100">
                        <a:solidFill>
                          <a:srgbClr val="365F91"/>
                        </a:solidFill>
                        <a:effectLst/>
                        <a:latin typeface="Calibri"/>
                        <a:ea typeface="Calibri"/>
                        <a:cs typeface="Arial"/>
                      </a:endParaRPr>
                    </a:p>
                  </a:txBody>
                  <a:tcPr marL="68580" marR="68580" marT="0" marB="0"/>
                </a:tc>
              </a:tr>
              <a:tr h="203698">
                <a:tc>
                  <a:txBody>
                    <a:bodyPr/>
                    <a:lstStyle/>
                    <a:p>
                      <a:pPr marL="0" marR="0">
                        <a:lnSpc>
                          <a:spcPct val="115000"/>
                        </a:lnSpc>
                        <a:spcBef>
                          <a:spcPts val="0"/>
                        </a:spcBef>
                        <a:spcAft>
                          <a:spcPts val="0"/>
                        </a:spcAft>
                        <a:tabLst>
                          <a:tab pos="2505075" algn="l"/>
                        </a:tabLst>
                      </a:pPr>
                      <a:r>
                        <a:rPr lang="en-US" sz="1000">
                          <a:effectLst/>
                        </a:rPr>
                        <a:t>21</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Tunisia</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505075" algn="l"/>
                        </a:tabLst>
                      </a:pPr>
                      <a:r>
                        <a:rPr lang="en-US" sz="1000">
                          <a:effectLst/>
                        </a:rPr>
                        <a:t>24 Jul 1980</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505075" algn="l"/>
                        </a:tabLst>
                      </a:pPr>
                      <a:r>
                        <a:rPr lang="en-US" sz="1000">
                          <a:effectLst/>
                        </a:rPr>
                        <a:t>20 Sep 1985</a:t>
                      </a:r>
                      <a:endParaRPr lang="en-US" sz="1100">
                        <a:solidFill>
                          <a:srgbClr val="365F9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580" marR="68580" marT="0" marB="0"/>
                </a:tc>
              </a:tr>
              <a:tr h="203698">
                <a:tc>
                  <a:txBody>
                    <a:bodyPr/>
                    <a:lstStyle/>
                    <a:p>
                      <a:pPr marL="0" marR="0">
                        <a:lnSpc>
                          <a:spcPct val="115000"/>
                        </a:lnSpc>
                        <a:spcBef>
                          <a:spcPts val="0"/>
                        </a:spcBef>
                        <a:spcAft>
                          <a:spcPts val="0"/>
                        </a:spcAft>
                        <a:tabLst>
                          <a:tab pos="2505075" algn="l"/>
                        </a:tabLst>
                      </a:pPr>
                      <a:r>
                        <a:rPr lang="en-US" sz="1000">
                          <a:effectLst/>
                        </a:rPr>
                        <a:t>22</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rPr>
                        <a:t>United Arab Emirates</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505075" algn="l"/>
                        </a:tabLst>
                      </a:pPr>
                      <a:r>
                        <a:rPr lang="en-US" sz="1000">
                          <a:effectLst/>
                        </a:rPr>
                        <a:t>6 Oct 2004 a</a:t>
                      </a:r>
                      <a:endParaRPr lang="en-US" sz="1100">
                        <a:solidFill>
                          <a:srgbClr val="365F91"/>
                        </a:solidFill>
                        <a:effectLst/>
                        <a:latin typeface="Calibri"/>
                        <a:ea typeface="Calibri"/>
                        <a:cs typeface="Times New Roman"/>
                      </a:endParaRPr>
                    </a:p>
                  </a:txBody>
                  <a:tcPr marL="68580" marR="68580" marT="0" marB="0"/>
                </a:tc>
                <a:tc>
                  <a:txBody>
                    <a:bodyPr/>
                    <a:lstStyle/>
                    <a:p>
                      <a:pPr marL="342900" marR="0" lvl="0" indent="-342900" algn="ctr">
                        <a:lnSpc>
                          <a:spcPct val="115000"/>
                        </a:lnSpc>
                        <a:spcBef>
                          <a:spcPts val="0"/>
                        </a:spcBef>
                        <a:spcAft>
                          <a:spcPts val="0"/>
                        </a:spcAft>
                        <a:buFont typeface="Symbol"/>
                        <a:buChar char=""/>
                        <a:tabLst>
                          <a:tab pos="2505075" algn="l"/>
                        </a:tabLst>
                      </a:pPr>
                      <a:r>
                        <a:rPr lang="en-US" sz="1000">
                          <a:effectLst/>
                        </a:rPr>
                        <a:t> </a:t>
                      </a:r>
                      <a:endParaRPr lang="en-US" sz="1100">
                        <a:solidFill>
                          <a:srgbClr val="365F91"/>
                        </a:solidFill>
                        <a:effectLst/>
                        <a:latin typeface="Calibri"/>
                        <a:ea typeface="Calibri"/>
                        <a:cs typeface="Arial"/>
                      </a:endParaRPr>
                    </a:p>
                  </a:txBody>
                  <a:tcPr marL="68580" marR="68580" marT="0" marB="0"/>
                </a:tc>
              </a:tr>
              <a:tr h="203698">
                <a:tc>
                  <a:txBody>
                    <a:bodyPr/>
                    <a:lstStyle/>
                    <a:p>
                      <a:pPr marL="0" marR="0">
                        <a:lnSpc>
                          <a:spcPct val="115000"/>
                        </a:lnSpc>
                        <a:spcBef>
                          <a:spcPts val="0"/>
                        </a:spcBef>
                        <a:spcAft>
                          <a:spcPts val="0"/>
                        </a:spcAft>
                        <a:tabLst>
                          <a:tab pos="2505075" algn="l"/>
                        </a:tabLst>
                      </a:pPr>
                      <a:r>
                        <a:rPr lang="en-US" sz="1000">
                          <a:effectLst/>
                        </a:rPr>
                        <a:t>23</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dirty="0">
                          <a:effectLst/>
                        </a:rPr>
                        <a:t>Yemen</a:t>
                      </a:r>
                      <a:endParaRPr lang="en-US" sz="1100" dirty="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505075" algn="l"/>
                        </a:tabLst>
                      </a:pPr>
                      <a:r>
                        <a:rPr lang="en-US" sz="1000">
                          <a:effectLst/>
                        </a:rPr>
                        <a:t>30 May 1984 a</a:t>
                      </a:r>
                      <a:endParaRPr lang="en-US" sz="1100">
                        <a:solidFill>
                          <a:srgbClr val="365F91"/>
                        </a:solidFill>
                        <a:effectLst/>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7390157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WHO/EMRO Member States and </a:t>
            </a:r>
            <a:r>
              <a:rPr lang="en-US" b="1" dirty="0"/>
              <a:t>Convention on the Rights of the Child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702570275"/>
              </p:ext>
            </p:extLst>
          </p:nvPr>
        </p:nvGraphicFramePr>
        <p:xfrm>
          <a:off x="1371600" y="1676400"/>
          <a:ext cx="6705600" cy="4952999"/>
        </p:xfrm>
        <a:graphic>
          <a:graphicData uri="http://schemas.openxmlformats.org/drawingml/2006/table">
            <a:tbl>
              <a:tblPr firstRow="1" firstCol="1" bandRow="1">
                <a:tableStyleId>{5C22544A-7EE6-4342-B048-85BDC9FD1C3A}</a:tableStyleId>
              </a:tblPr>
              <a:tblGrid>
                <a:gridCol w="327718"/>
                <a:gridCol w="2331834"/>
                <a:gridCol w="1260451"/>
                <a:gridCol w="1453020"/>
                <a:gridCol w="1332577"/>
              </a:tblGrid>
              <a:tr h="571499">
                <a:tc>
                  <a:txBody>
                    <a:bodyPr/>
                    <a:lstStyle/>
                    <a:p>
                      <a:pPr marL="0" marR="0">
                        <a:lnSpc>
                          <a:spcPct val="115000"/>
                        </a:lnSpc>
                        <a:spcBef>
                          <a:spcPts val="0"/>
                        </a:spcBef>
                        <a:spcAft>
                          <a:spcPts val="0"/>
                        </a:spcAft>
                      </a:pPr>
                      <a:r>
                        <a:rPr lang="en-US" sz="1000" dirty="0">
                          <a:effectLst/>
                        </a:rPr>
                        <a:t> </a:t>
                      </a:r>
                      <a:endParaRPr lang="en-US" sz="1100" dirty="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WHO EMRO MEMBER STATE</a:t>
                      </a:r>
                      <a:endParaRPr lang="en-US" sz="1100">
                        <a:effectLst/>
                      </a:endParaRPr>
                    </a:p>
                    <a:p>
                      <a:pPr marL="0" marR="0">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Signature</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Ratification, </a:t>
                      </a:r>
                      <a:endParaRPr lang="en-US" sz="1100">
                        <a:effectLst/>
                      </a:endParaRPr>
                    </a:p>
                    <a:p>
                      <a:pPr marL="0" marR="0">
                        <a:lnSpc>
                          <a:spcPct val="115000"/>
                        </a:lnSpc>
                        <a:spcBef>
                          <a:spcPts val="0"/>
                        </a:spcBef>
                        <a:spcAft>
                          <a:spcPts val="0"/>
                        </a:spcAft>
                      </a:pPr>
                      <a:r>
                        <a:rPr lang="en-US" sz="1000">
                          <a:effectLst/>
                        </a:rPr>
                        <a:t>Accession (a) </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Right to Health relevant reservations</a:t>
                      </a:r>
                      <a:endParaRPr lang="en-US" sz="1100">
                        <a:solidFill>
                          <a:srgbClr val="365F91"/>
                        </a:solidFill>
                        <a:effectLst/>
                        <a:latin typeface="Calibri"/>
                        <a:ea typeface="Calibri"/>
                        <a:cs typeface="Times New Roman"/>
                      </a:endParaRPr>
                    </a:p>
                  </a:txBody>
                  <a:tcPr marL="68117" marR="68117" marT="0" marB="0"/>
                </a:tc>
              </a:tr>
              <a:tr h="190500">
                <a:tc>
                  <a:txBody>
                    <a:bodyPr/>
                    <a:lstStyle/>
                    <a:p>
                      <a:pPr marL="0" marR="0">
                        <a:lnSpc>
                          <a:spcPct val="115000"/>
                        </a:lnSpc>
                        <a:spcBef>
                          <a:spcPts val="0"/>
                        </a:spcBef>
                        <a:spcAft>
                          <a:spcPts val="0"/>
                        </a:spcAft>
                      </a:pPr>
                      <a:r>
                        <a:rPr lang="en-US" sz="1000">
                          <a:effectLst/>
                        </a:rPr>
                        <a:t>1</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Afghanistan</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27 Sep 1990</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28 Mar 1994</a:t>
                      </a:r>
                      <a:endParaRPr lang="en-US" sz="1100">
                        <a:solidFill>
                          <a:srgbClr val="365F91"/>
                        </a:solidFill>
                        <a:effectLst/>
                        <a:latin typeface="Calibri"/>
                        <a:ea typeface="Calibri"/>
                        <a:cs typeface="Times New Roman"/>
                      </a:endParaRPr>
                    </a:p>
                  </a:txBody>
                  <a:tcPr marL="68117" marR="68117" marT="0" marB="0"/>
                </a:tc>
                <a:tc>
                  <a:txBody>
                    <a:bodyPr/>
                    <a:lstStyle/>
                    <a:p>
                      <a:pPr marL="342900" marR="0" lvl="0" indent="-342900" algn="ctr">
                        <a:lnSpc>
                          <a:spcPct val="115000"/>
                        </a:lnSpc>
                        <a:spcBef>
                          <a:spcPts val="0"/>
                        </a:spcBef>
                        <a:spcAft>
                          <a:spcPts val="0"/>
                        </a:spcAft>
                        <a:buFont typeface="Symbol"/>
                        <a:buChar char=""/>
                      </a:pPr>
                      <a:r>
                        <a:rPr lang="en-US" sz="1000">
                          <a:effectLst/>
                        </a:rPr>
                        <a:t> </a:t>
                      </a:r>
                      <a:endParaRPr lang="en-US" sz="1100">
                        <a:solidFill>
                          <a:srgbClr val="365F91"/>
                        </a:solidFill>
                        <a:effectLst/>
                        <a:latin typeface="Calibri"/>
                        <a:ea typeface="Calibri"/>
                        <a:cs typeface="Arial"/>
                      </a:endParaRPr>
                    </a:p>
                  </a:txBody>
                  <a:tcPr marL="68117" marR="68117" marT="0" marB="0"/>
                </a:tc>
              </a:tr>
              <a:tr h="190500">
                <a:tc>
                  <a:txBody>
                    <a:bodyPr/>
                    <a:lstStyle/>
                    <a:p>
                      <a:pPr marL="0" marR="0">
                        <a:lnSpc>
                          <a:spcPct val="115000"/>
                        </a:lnSpc>
                        <a:spcBef>
                          <a:spcPts val="0"/>
                        </a:spcBef>
                        <a:spcAft>
                          <a:spcPts val="0"/>
                        </a:spcAft>
                      </a:pPr>
                      <a:r>
                        <a:rPr lang="en-US" sz="1000">
                          <a:effectLst/>
                        </a:rPr>
                        <a:t>2</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Bahrain</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13 Feb 1992 a</a:t>
                      </a:r>
                      <a:endParaRPr lang="en-US" sz="1100">
                        <a:solidFill>
                          <a:srgbClr val="365F91"/>
                        </a:solidFill>
                        <a:effectLst/>
                        <a:latin typeface="Calibri"/>
                        <a:ea typeface="Calibri"/>
                        <a:cs typeface="Times New Roman"/>
                      </a:endParaRPr>
                    </a:p>
                  </a:txBody>
                  <a:tcPr marL="68117" marR="68117" marT="0" marB="0"/>
                </a:tc>
                <a:tc>
                  <a:txBody>
                    <a:bodyPr/>
                    <a:lstStyle/>
                    <a:p>
                      <a:pPr marL="0" marR="0" algn="ctr">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117" marR="68117" marT="0" marB="0"/>
                </a:tc>
              </a:tr>
              <a:tr h="190500">
                <a:tc>
                  <a:txBody>
                    <a:bodyPr/>
                    <a:lstStyle/>
                    <a:p>
                      <a:pPr marL="0" marR="0">
                        <a:lnSpc>
                          <a:spcPct val="115000"/>
                        </a:lnSpc>
                        <a:spcBef>
                          <a:spcPts val="0"/>
                        </a:spcBef>
                        <a:spcAft>
                          <a:spcPts val="0"/>
                        </a:spcAft>
                      </a:pPr>
                      <a:r>
                        <a:rPr lang="en-US" sz="1000">
                          <a:effectLst/>
                        </a:rPr>
                        <a:t>3</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Djibouti</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30 Sep 1990</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6 Dec 1990</a:t>
                      </a:r>
                      <a:endParaRPr lang="en-US" sz="1100">
                        <a:solidFill>
                          <a:srgbClr val="365F91"/>
                        </a:solidFill>
                        <a:effectLst/>
                        <a:latin typeface="Calibri"/>
                        <a:ea typeface="Calibri"/>
                        <a:cs typeface="Times New Roman"/>
                      </a:endParaRPr>
                    </a:p>
                  </a:txBody>
                  <a:tcPr marL="68117" marR="68117" marT="0" marB="0"/>
                </a:tc>
                <a:tc>
                  <a:txBody>
                    <a:bodyPr/>
                    <a:lstStyle/>
                    <a:p>
                      <a:pPr marL="0" marR="0" algn="ctr">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117" marR="68117" marT="0" marB="0"/>
                </a:tc>
              </a:tr>
              <a:tr h="190500">
                <a:tc>
                  <a:txBody>
                    <a:bodyPr/>
                    <a:lstStyle/>
                    <a:p>
                      <a:pPr marL="0" marR="0">
                        <a:lnSpc>
                          <a:spcPct val="115000"/>
                        </a:lnSpc>
                        <a:spcBef>
                          <a:spcPts val="0"/>
                        </a:spcBef>
                        <a:spcAft>
                          <a:spcPts val="0"/>
                        </a:spcAft>
                      </a:pPr>
                      <a:r>
                        <a:rPr lang="en-US" sz="1000">
                          <a:effectLst/>
                        </a:rPr>
                        <a:t>4</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Egypt</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5 Feb 1990</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6 Jul 1990</a:t>
                      </a:r>
                      <a:endParaRPr lang="en-US" sz="1100">
                        <a:solidFill>
                          <a:srgbClr val="365F91"/>
                        </a:solidFill>
                        <a:effectLst/>
                        <a:latin typeface="Calibri"/>
                        <a:ea typeface="Calibri"/>
                        <a:cs typeface="Times New Roman"/>
                      </a:endParaRPr>
                    </a:p>
                  </a:txBody>
                  <a:tcPr marL="68117" marR="68117" marT="0" marB="0"/>
                </a:tc>
                <a:tc>
                  <a:txBody>
                    <a:bodyPr/>
                    <a:lstStyle/>
                    <a:p>
                      <a:pPr marL="0" marR="0" algn="ctr">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117" marR="68117" marT="0" marB="0"/>
                </a:tc>
              </a:tr>
              <a:tr h="190500">
                <a:tc>
                  <a:txBody>
                    <a:bodyPr/>
                    <a:lstStyle/>
                    <a:p>
                      <a:pPr marL="0" marR="0">
                        <a:lnSpc>
                          <a:spcPct val="115000"/>
                        </a:lnSpc>
                        <a:spcBef>
                          <a:spcPts val="0"/>
                        </a:spcBef>
                        <a:spcAft>
                          <a:spcPts val="0"/>
                        </a:spcAft>
                      </a:pPr>
                      <a:r>
                        <a:rPr lang="en-US" sz="1000">
                          <a:effectLst/>
                        </a:rPr>
                        <a:t>5</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Iran (Islamic Republic of)</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5 Sep 1991</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13 Jul 1994</a:t>
                      </a:r>
                      <a:endParaRPr lang="en-US" sz="1100">
                        <a:solidFill>
                          <a:srgbClr val="365F91"/>
                        </a:solidFill>
                        <a:effectLst/>
                        <a:latin typeface="Calibri"/>
                        <a:ea typeface="Calibri"/>
                        <a:cs typeface="Times New Roman"/>
                      </a:endParaRPr>
                    </a:p>
                  </a:txBody>
                  <a:tcPr marL="68117" marR="68117" marT="0" marB="0"/>
                </a:tc>
                <a:tc>
                  <a:txBody>
                    <a:bodyPr/>
                    <a:lstStyle/>
                    <a:p>
                      <a:pPr marL="342900" marR="0" lvl="0" indent="-342900" algn="ctr">
                        <a:lnSpc>
                          <a:spcPct val="115000"/>
                        </a:lnSpc>
                        <a:spcBef>
                          <a:spcPts val="0"/>
                        </a:spcBef>
                        <a:spcAft>
                          <a:spcPts val="0"/>
                        </a:spcAft>
                        <a:buFont typeface="Symbol"/>
                        <a:buChar char=""/>
                      </a:pPr>
                      <a:r>
                        <a:rPr lang="en-US" sz="1000">
                          <a:effectLst/>
                        </a:rPr>
                        <a:t> </a:t>
                      </a:r>
                      <a:endParaRPr lang="en-US" sz="1100">
                        <a:solidFill>
                          <a:srgbClr val="365F91"/>
                        </a:solidFill>
                        <a:effectLst/>
                        <a:latin typeface="Calibri"/>
                        <a:ea typeface="Calibri"/>
                        <a:cs typeface="Arial"/>
                      </a:endParaRPr>
                    </a:p>
                  </a:txBody>
                  <a:tcPr marL="68117" marR="68117" marT="0" marB="0"/>
                </a:tc>
              </a:tr>
              <a:tr h="190500">
                <a:tc>
                  <a:txBody>
                    <a:bodyPr/>
                    <a:lstStyle/>
                    <a:p>
                      <a:pPr marL="0" marR="0">
                        <a:lnSpc>
                          <a:spcPct val="115000"/>
                        </a:lnSpc>
                        <a:spcBef>
                          <a:spcPts val="0"/>
                        </a:spcBef>
                        <a:spcAft>
                          <a:spcPts val="0"/>
                        </a:spcAft>
                      </a:pPr>
                      <a:r>
                        <a:rPr lang="en-US" sz="1000">
                          <a:effectLst/>
                        </a:rPr>
                        <a:t>6</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Iraq</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15 Jun 1994 a</a:t>
                      </a:r>
                      <a:endParaRPr lang="en-US" sz="1100">
                        <a:solidFill>
                          <a:srgbClr val="365F91"/>
                        </a:solidFill>
                        <a:effectLst/>
                        <a:latin typeface="Calibri"/>
                        <a:ea typeface="Calibri"/>
                        <a:cs typeface="Times New Roman"/>
                      </a:endParaRPr>
                    </a:p>
                  </a:txBody>
                  <a:tcPr marL="68117" marR="68117" marT="0" marB="0"/>
                </a:tc>
                <a:tc>
                  <a:txBody>
                    <a:bodyPr/>
                    <a:lstStyle/>
                    <a:p>
                      <a:pPr marL="0" marR="0" algn="ctr">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117" marR="68117" marT="0" marB="0"/>
                </a:tc>
              </a:tr>
              <a:tr h="190500">
                <a:tc>
                  <a:txBody>
                    <a:bodyPr/>
                    <a:lstStyle/>
                    <a:p>
                      <a:pPr marL="0" marR="0">
                        <a:lnSpc>
                          <a:spcPct val="115000"/>
                        </a:lnSpc>
                        <a:spcBef>
                          <a:spcPts val="0"/>
                        </a:spcBef>
                        <a:spcAft>
                          <a:spcPts val="0"/>
                        </a:spcAft>
                      </a:pPr>
                      <a:r>
                        <a:rPr lang="en-US" sz="1000">
                          <a:effectLst/>
                        </a:rPr>
                        <a:t>7</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Jordan</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29 Aug 1990</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24 May 1991</a:t>
                      </a:r>
                      <a:endParaRPr lang="en-US" sz="1100">
                        <a:solidFill>
                          <a:srgbClr val="365F91"/>
                        </a:solidFill>
                        <a:effectLst/>
                        <a:latin typeface="Calibri"/>
                        <a:ea typeface="Calibri"/>
                        <a:cs typeface="Times New Roman"/>
                      </a:endParaRPr>
                    </a:p>
                  </a:txBody>
                  <a:tcPr marL="68117" marR="68117" marT="0" marB="0"/>
                </a:tc>
                <a:tc>
                  <a:txBody>
                    <a:bodyPr/>
                    <a:lstStyle/>
                    <a:p>
                      <a:pPr marL="0" marR="0" algn="ctr">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117" marR="68117" marT="0" marB="0"/>
                </a:tc>
              </a:tr>
              <a:tr h="190500">
                <a:tc>
                  <a:txBody>
                    <a:bodyPr/>
                    <a:lstStyle/>
                    <a:p>
                      <a:pPr marL="0" marR="0">
                        <a:lnSpc>
                          <a:spcPct val="115000"/>
                        </a:lnSpc>
                        <a:spcBef>
                          <a:spcPts val="0"/>
                        </a:spcBef>
                        <a:spcAft>
                          <a:spcPts val="0"/>
                        </a:spcAft>
                      </a:pPr>
                      <a:r>
                        <a:rPr lang="en-US" sz="1000">
                          <a:effectLst/>
                        </a:rPr>
                        <a:t>8</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Kuwait</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7 Jun 1990</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21 Oct 1991</a:t>
                      </a:r>
                      <a:endParaRPr lang="en-US" sz="1100">
                        <a:solidFill>
                          <a:srgbClr val="365F91"/>
                        </a:solidFill>
                        <a:effectLst/>
                        <a:latin typeface="Calibri"/>
                        <a:ea typeface="Calibri"/>
                        <a:cs typeface="Times New Roman"/>
                      </a:endParaRPr>
                    </a:p>
                  </a:txBody>
                  <a:tcPr marL="68117" marR="68117" marT="0" marB="0"/>
                </a:tc>
                <a:tc>
                  <a:txBody>
                    <a:bodyPr/>
                    <a:lstStyle/>
                    <a:p>
                      <a:pPr marL="342900" marR="0" lvl="0" indent="-342900" algn="ctr">
                        <a:lnSpc>
                          <a:spcPct val="115000"/>
                        </a:lnSpc>
                        <a:spcBef>
                          <a:spcPts val="0"/>
                        </a:spcBef>
                        <a:spcAft>
                          <a:spcPts val="0"/>
                        </a:spcAft>
                        <a:buFont typeface="Symbol"/>
                        <a:buChar char=""/>
                      </a:pPr>
                      <a:r>
                        <a:rPr lang="en-US" sz="1000">
                          <a:effectLst/>
                        </a:rPr>
                        <a:t> </a:t>
                      </a:r>
                      <a:endParaRPr lang="en-US" sz="1100">
                        <a:solidFill>
                          <a:srgbClr val="365F91"/>
                        </a:solidFill>
                        <a:effectLst/>
                        <a:latin typeface="Calibri"/>
                        <a:ea typeface="Calibri"/>
                        <a:cs typeface="Arial"/>
                      </a:endParaRPr>
                    </a:p>
                  </a:txBody>
                  <a:tcPr marL="68117" marR="68117" marT="0" marB="0"/>
                </a:tc>
              </a:tr>
              <a:tr h="190500">
                <a:tc>
                  <a:txBody>
                    <a:bodyPr/>
                    <a:lstStyle/>
                    <a:p>
                      <a:pPr marL="0" marR="0">
                        <a:lnSpc>
                          <a:spcPct val="115000"/>
                        </a:lnSpc>
                        <a:spcBef>
                          <a:spcPts val="0"/>
                        </a:spcBef>
                        <a:spcAft>
                          <a:spcPts val="0"/>
                        </a:spcAft>
                      </a:pPr>
                      <a:r>
                        <a:rPr lang="en-US" sz="1000">
                          <a:effectLst/>
                        </a:rPr>
                        <a:t>9</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Lebanon</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26 Jan 1990</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14 May 1991</a:t>
                      </a:r>
                      <a:endParaRPr lang="en-US" sz="1100">
                        <a:solidFill>
                          <a:srgbClr val="365F91"/>
                        </a:solidFill>
                        <a:effectLst/>
                        <a:latin typeface="Calibri"/>
                        <a:ea typeface="Calibri"/>
                        <a:cs typeface="Times New Roman"/>
                      </a:endParaRPr>
                    </a:p>
                  </a:txBody>
                  <a:tcPr marL="68117" marR="68117" marT="0" marB="0"/>
                </a:tc>
                <a:tc>
                  <a:txBody>
                    <a:bodyPr/>
                    <a:lstStyle/>
                    <a:p>
                      <a:pPr marL="0" marR="0" algn="ctr">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117" marR="68117" marT="0" marB="0"/>
                </a:tc>
              </a:tr>
              <a:tr h="190500">
                <a:tc>
                  <a:txBody>
                    <a:bodyPr/>
                    <a:lstStyle/>
                    <a:p>
                      <a:pPr marL="0" marR="0">
                        <a:lnSpc>
                          <a:spcPct val="115000"/>
                        </a:lnSpc>
                        <a:spcBef>
                          <a:spcPts val="0"/>
                        </a:spcBef>
                        <a:spcAft>
                          <a:spcPts val="0"/>
                        </a:spcAft>
                      </a:pPr>
                      <a:r>
                        <a:rPr lang="en-US" sz="1000">
                          <a:effectLst/>
                        </a:rPr>
                        <a:t>10</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Libyan Arab Jamahiriya</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15 Apr 1993 a</a:t>
                      </a:r>
                      <a:endParaRPr lang="en-US" sz="1100">
                        <a:solidFill>
                          <a:srgbClr val="365F91"/>
                        </a:solidFill>
                        <a:effectLst/>
                        <a:latin typeface="Calibri"/>
                        <a:ea typeface="Calibri"/>
                        <a:cs typeface="Times New Roman"/>
                      </a:endParaRPr>
                    </a:p>
                  </a:txBody>
                  <a:tcPr marL="68117" marR="68117" marT="0" marB="0"/>
                </a:tc>
                <a:tc>
                  <a:txBody>
                    <a:bodyPr/>
                    <a:lstStyle/>
                    <a:p>
                      <a:pPr marL="0" marR="0" algn="ctr">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117" marR="68117" marT="0" marB="0"/>
                </a:tc>
              </a:tr>
              <a:tr h="190500">
                <a:tc>
                  <a:txBody>
                    <a:bodyPr/>
                    <a:lstStyle/>
                    <a:p>
                      <a:pPr marL="0" marR="0">
                        <a:lnSpc>
                          <a:spcPct val="115000"/>
                        </a:lnSpc>
                        <a:spcBef>
                          <a:spcPts val="0"/>
                        </a:spcBef>
                        <a:spcAft>
                          <a:spcPts val="0"/>
                        </a:spcAft>
                      </a:pPr>
                      <a:r>
                        <a:rPr lang="en-US" sz="1000">
                          <a:effectLst/>
                        </a:rPr>
                        <a:t>11</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Morocco</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26 Jan 1990</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21 Jun 1993</a:t>
                      </a:r>
                      <a:endParaRPr lang="en-US" sz="1100">
                        <a:solidFill>
                          <a:srgbClr val="365F91"/>
                        </a:solidFill>
                        <a:effectLst/>
                        <a:latin typeface="Calibri"/>
                        <a:ea typeface="Calibri"/>
                        <a:cs typeface="Times New Roman"/>
                      </a:endParaRPr>
                    </a:p>
                  </a:txBody>
                  <a:tcPr marL="68117" marR="68117" marT="0" marB="0"/>
                </a:tc>
                <a:tc>
                  <a:txBody>
                    <a:bodyPr/>
                    <a:lstStyle/>
                    <a:p>
                      <a:pPr marL="342900" marR="0" lvl="0" indent="-342900" algn="ctr">
                        <a:lnSpc>
                          <a:spcPct val="115000"/>
                        </a:lnSpc>
                        <a:spcBef>
                          <a:spcPts val="0"/>
                        </a:spcBef>
                        <a:spcAft>
                          <a:spcPts val="0"/>
                        </a:spcAft>
                        <a:buFont typeface="Symbol"/>
                        <a:buChar char=""/>
                      </a:pPr>
                      <a:r>
                        <a:rPr lang="en-US" sz="1000">
                          <a:effectLst/>
                        </a:rPr>
                        <a:t> </a:t>
                      </a:r>
                      <a:endParaRPr lang="en-US" sz="1100">
                        <a:solidFill>
                          <a:srgbClr val="365F91"/>
                        </a:solidFill>
                        <a:effectLst/>
                        <a:latin typeface="Calibri"/>
                        <a:ea typeface="Calibri"/>
                        <a:cs typeface="Arial"/>
                      </a:endParaRPr>
                    </a:p>
                  </a:txBody>
                  <a:tcPr marL="68117" marR="68117" marT="0" marB="0"/>
                </a:tc>
              </a:tr>
              <a:tr h="190500">
                <a:tc>
                  <a:txBody>
                    <a:bodyPr/>
                    <a:lstStyle/>
                    <a:p>
                      <a:pPr marL="0" marR="0">
                        <a:lnSpc>
                          <a:spcPct val="115000"/>
                        </a:lnSpc>
                        <a:spcBef>
                          <a:spcPts val="0"/>
                        </a:spcBef>
                        <a:spcAft>
                          <a:spcPts val="0"/>
                        </a:spcAft>
                      </a:pPr>
                      <a:r>
                        <a:rPr lang="en-US" sz="1000">
                          <a:effectLst/>
                        </a:rPr>
                        <a:t>12</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Oman</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9 Dec 1996 a</a:t>
                      </a:r>
                      <a:endParaRPr lang="en-US" sz="1100">
                        <a:solidFill>
                          <a:srgbClr val="365F91"/>
                        </a:solidFill>
                        <a:effectLst/>
                        <a:latin typeface="Calibri"/>
                        <a:ea typeface="Calibri"/>
                        <a:cs typeface="Times New Roman"/>
                      </a:endParaRPr>
                    </a:p>
                  </a:txBody>
                  <a:tcPr marL="68117" marR="68117" marT="0" marB="0"/>
                </a:tc>
                <a:tc>
                  <a:txBody>
                    <a:bodyPr/>
                    <a:lstStyle/>
                    <a:p>
                      <a:pPr marL="342900" marR="0" lvl="0" indent="-342900" algn="ctr">
                        <a:lnSpc>
                          <a:spcPct val="115000"/>
                        </a:lnSpc>
                        <a:spcBef>
                          <a:spcPts val="0"/>
                        </a:spcBef>
                        <a:spcAft>
                          <a:spcPts val="0"/>
                        </a:spcAft>
                        <a:buFont typeface="Symbol"/>
                        <a:buChar char=""/>
                      </a:pPr>
                      <a:r>
                        <a:rPr lang="en-US" sz="1000">
                          <a:effectLst/>
                        </a:rPr>
                        <a:t> </a:t>
                      </a:r>
                      <a:endParaRPr lang="en-US" sz="1100">
                        <a:solidFill>
                          <a:srgbClr val="365F91"/>
                        </a:solidFill>
                        <a:effectLst/>
                        <a:latin typeface="Calibri"/>
                        <a:ea typeface="Calibri"/>
                        <a:cs typeface="Arial"/>
                      </a:endParaRPr>
                    </a:p>
                  </a:txBody>
                  <a:tcPr marL="68117" marR="68117" marT="0" marB="0"/>
                </a:tc>
              </a:tr>
              <a:tr h="190500">
                <a:tc>
                  <a:txBody>
                    <a:bodyPr/>
                    <a:lstStyle/>
                    <a:p>
                      <a:pPr marL="0" marR="0">
                        <a:lnSpc>
                          <a:spcPct val="115000"/>
                        </a:lnSpc>
                        <a:spcBef>
                          <a:spcPts val="0"/>
                        </a:spcBef>
                        <a:spcAft>
                          <a:spcPts val="0"/>
                        </a:spcAft>
                      </a:pPr>
                      <a:r>
                        <a:rPr lang="en-US" sz="1000">
                          <a:effectLst/>
                        </a:rPr>
                        <a:t>13</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Pakistan</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20 Sep 1990</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12 Nov 1990</a:t>
                      </a:r>
                      <a:endParaRPr lang="en-US" sz="1100">
                        <a:solidFill>
                          <a:srgbClr val="365F91"/>
                        </a:solidFill>
                        <a:effectLst/>
                        <a:latin typeface="Calibri"/>
                        <a:ea typeface="Calibri"/>
                        <a:cs typeface="Times New Roman"/>
                      </a:endParaRPr>
                    </a:p>
                  </a:txBody>
                  <a:tcPr marL="68117" marR="68117" marT="0" marB="0"/>
                </a:tc>
                <a:tc>
                  <a:txBody>
                    <a:bodyPr/>
                    <a:lstStyle/>
                    <a:p>
                      <a:pPr marL="0" marR="0" algn="ctr">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117" marR="68117" marT="0" marB="0"/>
                </a:tc>
              </a:tr>
              <a:tr h="190500">
                <a:tc>
                  <a:txBody>
                    <a:bodyPr/>
                    <a:lstStyle/>
                    <a:p>
                      <a:pPr marL="0" marR="0">
                        <a:lnSpc>
                          <a:spcPct val="115000"/>
                        </a:lnSpc>
                        <a:spcBef>
                          <a:spcPts val="0"/>
                        </a:spcBef>
                        <a:spcAft>
                          <a:spcPts val="0"/>
                        </a:spcAft>
                      </a:pPr>
                      <a:r>
                        <a:rPr lang="en-US" sz="1000">
                          <a:effectLst/>
                        </a:rPr>
                        <a:t>14</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Palestine (Occupied Territories of)</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dirty="0">
                          <a:effectLst/>
                        </a:rPr>
                        <a:t> </a:t>
                      </a:r>
                      <a:endParaRPr lang="en-US" sz="1100" dirty="0">
                        <a:solidFill>
                          <a:srgbClr val="365F91"/>
                        </a:solidFill>
                        <a:effectLst/>
                        <a:latin typeface="Calibri"/>
                        <a:ea typeface="Calibri"/>
                        <a:cs typeface="Times New Roman"/>
                      </a:endParaRPr>
                    </a:p>
                  </a:txBody>
                  <a:tcPr marL="68117" marR="68117" marT="0" marB="0">
                    <a:solidFill>
                      <a:schemeClr val="accent2">
                        <a:lumMod val="75000"/>
                      </a:schemeClr>
                    </a:solidFill>
                  </a:tcPr>
                </a:tc>
                <a:tc>
                  <a:txBody>
                    <a:bodyPr/>
                    <a:lstStyle/>
                    <a:p>
                      <a:pPr marL="0" marR="0">
                        <a:lnSpc>
                          <a:spcPct val="115000"/>
                        </a:lnSpc>
                        <a:spcBef>
                          <a:spcPts val="0"/>
                        </a:spcBef>
                        <a:spcAft>
                          <a:spcPts val="0"/>
                        </a:spcAft>
                      </a:pPr>
                      <a:r>
                        <a:rPr lang="en-US" sz="1000" dirty="0">
                          <a:effectLst/>
                        </a:rPr>
                        <a:t> </a:t>
                      </a:r>
                      <a:endParaRPr lang="en-US" sz="1100" dirty="0">
                        <a:solidFill>
                          <a:srgbClr val="365F91"/>
                        </a:solidFill>
                        <a:effectLst/>
                        <a:latin typeface="Calibri"/>
                        <a:ea typeface="Calibri"/>
                        <a:cs typeface="Times New Roman"/>
                      </a:endParaRPr>
                    </a:p>
                  </a:txBody>
                  <a:tcPr marL="68117" marR="68117" marT="0" marB="0">
                    <a:solidFill>
                      <a:schemeClr val="accent2">
                        <a:lumMod val="75000"/>
                      </a:schemeClr>
                    </a:solidFill>
                  </a:tcPr>
                </a:tc>
                <a:tc>
                  <a:txBody>
                    <a:bodyPr/>
                    <a:lstStyle/>
                    <a:p>
                      <a:pPr marL="0" marR="0" algn="ctr">
                        <a:lnSpc>
                          <a:spcPct val="115000"/>
                        </a:lnSpc>
                        <a:spcBef>
                          <a:spcPts val="0"/>
                        </a:spcBef>
                        <a:spcAft>
                          <a:spcPts val="0"/>
                        </a:spcAft>
                      </a:pPr>
                      <a:r>
                        <a:rPr lang="en-US" sz="1000" dirty="0">
                          <a:effectLst/>
                        </a:rPr>
                        <a:t> </a:t>
                      </a:r>
                      <a:endParaRPr lang="en-US" sz="1100" dirty="0">
                        <a:solidFill>
                          <a:srgbClr val="365F91"/>
                        </a:solidFill>
                        <a:effectLst/>
                        <a:latin typeface="Calibri"/>
                        <a:ea typeface="Calibri"/>
                        <a:cs typeface="Times New Roman"/>
                      </a:endParaRPr>
                    </a:p>
                  </a:txBody>
                  <a:tcPr marL="68117" marR="68117" marT="0" marB="0">
                    <a:solidFill>
                      <a:schemeClr val="accent2">
                        <a:lumMod val="75000"/>
                      </a:schemeClr>
                    </a:solidFill>
                  </a:tcPr>
                </a:tc>
              </a:tr>
              <a:tr h="190500">
                <a:tc>
                  <a:txBody>
                    <a:bodyPr/>
                    <a:lstStyle/>
                    <a:p>
                      <a:pPr marL="0" marR="0">
                        <a:lnSpc>
                          <a:spcPct val="115000"/>
                        </a:lnSpc>
                        <a:spcBef>
                          <a:spcPts val="0"/>
                        </a:spcBef>
                        <a:spcAft>
                          <a:spcPts val="0"/>
                        </a:spcAft>
                      </a:pPr>
                      <a:r>
                        <a:rPr lang="en-US" sz="1000">
                          <a:effectLst/>
                        </a:rPr>
                        <a:t>15</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Qatar</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8 Dec 1992</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3 Apr 1995</a:t>
                      </a:r>
                      <a:endParaRPr lang="en-US" sz="1100">
                        <a:solidFill>
                          <a:srgbClr val="365F91"/>
                        </a:solidFill>
                        <a:effectLst/>
                        <a:latin typeface="Calibri"/>
                        <a:ea typeface="Calibri"/>
                        <a:cs typeface="Times New Roman"/>
                      </a:endParaRPr>
                    </a:p>
                  </a:txBody>
                  <a:tcPr marL="68117" marR="68117" marT="0" marB="0"/>
                </a:tc>
                <a:tc>
                  <a:txBody>
                    <a:bodyPr/>
                    <a:lstStyle/>
                    <a:p>
                      <a:pPr marL="342900" marR="0" lvl="0" indent="-342900" algn="ctr">
                        <a:lnSpc>
                          <a:spcPct val="115000"/>
                        </a:lnSpc>
                        <a:spcBef>
                          <a:spcPts val="0"/>
                        </a:spcBef>
                        <a:spcAft>
                          <a:spcPts val="0"/>
                        </a:spcAft>
                        <a:buFont typeface="Symbol"/>
                        <a:buChar char=""/>
                      </a:pPr>
                      <a:r>
                        <a:rPr lang="en-US" sz="1000">
                          <a:effectLst/>
                        </a:rPr>
                        <a:t> </a:t>
                      </a:r>
                      <a:endParaRPr lang="en-US" sz="1100">
                        <a:solidFill>
                          <a:srgbClr val="365F91"/>
                        </a:solidFill>
                        <a:effectLst/>
                        <a:latin typeface="Calibri"/>
                        <a:ea typeface="Calibri"/>
                        <a:cs typeface="Arial"/>
                      </a:endParaRPr>
                    </a:p>
                  </a:txBody>
                  <a:tcPr marL="68117" marR="68117" marT="0" marB="0"/>
                </a:tc>
              </a:tr>
              <a:tr h="190500">
                <a:tc>
                  <a:txBody>
                    <a:bodyPr/>
                    <a:lstStyle/>
                    <a:p>
                      <a:pPr marL="0" marR="0">
                        <a:lnSpc>
                          <a:spcPct val="115000"/>
                        </a:lnSpc>
                        <a:spcBef>
                          <a:spcPts val="0"/>
                        </a:spcBef>
                        <a:spcAft>
                          <a:spcPts val="0"/>
                        </a:spcAft>
                      </a:pPr>
                      <a:r>
                        <a:rPr lang="en-US" sz="1000">
                          <a:effectLst/>
                        </a:rPr>
                        <a:t>16</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Saudi Arabia</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26 Jan 1996 a</a:t>
                      </a:r>
                      <a:endParaRPr lang="en-US" sz="1100">
                        <a:solidFill>
                          <a:srgbClr val="365F91"/>
                        </a:solidFill>
                        <a:effectLst/>
                        <a:latin typeface="Calibri"/>
                        <a:ea typeface="Calibri"/>
                        <a:cs typeface="Times New Roman"/>
                      </a:endParaRPr>
                    </a:p>
                  </a:txBody>
                  <a:tcPr marL="68117" marR="68117" marT="0" marB="0"/>
                </a:tc>
                <a:tc>
                  <a:txBody>
                    <a:bodyPr/>
                    <a:lstStyle/>
                    <a:p>
                      <a:pPr marL="342900" marR="0" lvl="0" indent="-342900" algn="ctr">
                        <a:lnSpc>
                          <a:spcPct val="115000"/>
                        </a:lnSpc>
                        <a:spcBef>
                          <a:spcPts val="0"/>
                        </a:spcBef>
                        <a:spcAft>
                          <a:spcPts val="0"/>
                        </a:spcAft>
                        <a:buFont typeface="Symbol"/>
                        <a:buChar char=""/>
                      </a:pPr>
                      <a:r>
                        <a:rPr lang="en-US" sz="1000">
                          <a:effectLst/>
                        </a:rPr>
                        <a:t> </a:t>
                      </a:r>
                      <a:endParaRPr lang="en-US" sz="1100">
                        <a:solidFill>
                          <a:srgbClr val="365F91"/>
                        </a:solidFill>
                        <a:effectLst/>
                        <a:latin typeface="Calibri"/>
                        <a:ea typeface="Calibri"/>
                        <a:cs typeface="Arial"/>
                      </a:endParaRPr>
                    </a:p>
                  </a:txBody>
                  <a:tcPr marL="68117" marR="68117" marT="0" marB="0"/>
                </a:tc>
              </a:tr>
              <a:tr h="190500">
                <a:tc>
                  <a:txBody>
                    <a:bodyPr/>
                    <a:lstStyle/>
                    <a:p>
                      <a:pPr marL="0" marR="0">
                        <a:lnSpc>
                          <a:spcPct val="115000"/>
                        </a:lnSpc>
                        <a:spcBef>
                          <a:spcPts val="0"/>
                        </a:spcBef>
                        <a:spcAft>
                          <a:spcPts val="0"/>
                        </a:spcAft>
                      </a:pPr>
                      <a:r>
                        <a:rPr lang="en-US" sz="1000">
                          <a:effectLst/>
                        </a:rPr>
                        <a:t>17</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Somalia</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9 May 2002</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117" marR="68117" marT="0" marB="0"/>
                </a:tc>
                <a:tc>
                  <a:txBody>
                    <a:bodyPr/>
                    <a:lstStyle/>
                    <a:p>
                      <a:pPr marL="0" marR="0" algn="ctr">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117" marR="68117" marT="0" marB="0"/>
                </a:tc>
              </a:tr>
              <a:tr h="190500">
                <a:tc>
                  <a:txBody>
                    <a:bodyPr/>
                    <a:lstStyle/>
                    <a:p>
                      <a:pPr marL="0" marR="0">
                        <a:lnSpc>
                          <a:spcPct val="115000"/>
                        </a:lnSpc>
                        <a:spcBef>
                          <a:spcPts val="0"/>
                        </a:spcBef>
                        <a:spcAft>
                          <a:spcPts val="0"/>
                        </a:spcAft>
                      </a:pPr>
                      <a:r>
                        <a:rPr lang="en-US" sz="1000">
                          <a:effectLst/>
                        </a:rPr>
                        <a:t>18</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South Sudan</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dirty="0">
                          <a:effectLst/>
                        </a:rPr>
                        <a:t> </a:t>
                      </a:r>
                      <a:endParaRPr lang="en-US" sz="1100" dirty="0">
                        <a:solidFill>
                          <a:srgbClr val="365F91"/>
                        </a:solidFill>
                        <a:effectLst/>
                        <a:latin typeface="Calibri"/>
                        <a:ea typeface="Calibri"/>
                        <a:cs typeface="Times New Roman"/>
                      </a:endParaRPr>
                    </a:p>
                  </a:txBody>
                  <a:tcPr marL="68117" marR="68117" marT="0" marB="0">
                    <a:solidFill>
                      <a:schemeClr val="accent2">
                        <a:lumMod val="75000"/>
                      </a:schemeClr>
                    </a:solidFill>
                  </a:tcPr>
                </a:tc>
                <a:tc>
                  <a:txBody>
                    <a:bodyPr/>
                    <a:lstStyle/>
                    <a:p>
                      <a:pPr marL="0" marR="0">
                        <a:lnSpc>
                          <a:spcPct val="115000"/>
                        </a:lnSpc>
                        <a:spcBef>
                          <a:spcPts val="0"/>
                        </a:spcBef>
                        <a:spcAft>
                          <a:spcPts val="0"/>
                        </a:spcAft>
                      </a:pPr>
                      <a:r>
                        <a:rPr lang="en-US" sz="1000" dirty="0">
                          <a:effectLst/>
                        </a:rPr>
                        <a:t> </a:t>
                      </a:r>
                      <a:endParaRPr lang="en-US" sz="1100" dirty="0">
                        <a:solidFill>
                          <a:srgbClr val="365F91"/>
                        </a:solidFill>
                        <a:effectLst/>
                        <a:latin typeface="Calibri"/>
                        <a:ea typeface="Calibri"/>
                        <a:cs typeface="Times New Roman"/>
                      </a:endParaRPr>
                    </a:p>
                  </a:txBody>
                  <a:tcPr marL="68117" marR="68117" marT="0" marB="0">
                    <a:solidFill>
                      <a:schemeClr val="accent2">
                        <a:lumMod val="75000"/>
                      </a:schemeClr>
                    </a:solidFill>
                  </a:tcPr>
                </a:tc>
                <a:tc>
                  <a:txBody>
                    <a:bodyPr/>
                    <a:lstStyle/>
                    <a:p>
                      <a:pPr marL="0" marR="0" algn="ctr">
                        <a:lnSpc>
                          <a:spcPct val="115000"/>
                        </a:lnSpc>
                        <a:spcBef>
                          <a:spcPts val="0"/>
                        </a:spcBef>
                        <a:spcAft>
                          <a:spcPts val="0"/>
                        </a:spcAft>
                      </a:pPr>
                      <a:r>
                        <a:rPr lang="en-US" sz="1000" dirty="0">
                          <a:effectLst/>
                        </a:rPr>
                        <a:t> </a:t>
                      </a:r>
                      <a:endParaRPr lang="en-US" sz="1100" dirty="0">
                        <a:solidFill>
                          <a:srgbClr val="365F91"/>
                        </a:solidFill>
                        <a:effectLst/>
                        <a:latin typeface="Calibri"/>
                        <a:ea typeface="Calibri"/>
                        <a:cs typeface="Times New Roman"/>
                      </a:endParaRPr>
                    </a:p>
                  </a:txBody>
                  <a:tcPr marL="68117" marR="68117" marT="0" marB="0">
                    <a:solidFill>
                      <a:schemeClr val="accent2">
                        <a:lumMod val="75000"/>
                      </a:schemeClr>
                    </a:solidFill>
                  </a:tcPr>
                </a:tc>
              </a:tr>
              <a:tr h="190500">
                <a:tc>
                  <a:txBody>
                    <a:bodyPr/>
                    <a:lstStyle/>
                    <a:p>
                      <a:pPr marL="0" marR="0">
                        <a:lnSpc>
                          <a:spcPct val="115000"/>
                        </a:lnSpc>
                        <a:spcBef>
                          <a:spcPts val="0"/>
                        </a:spcBef>
                        <a:spcAft>
                          <a:spcPts val="0"/>
                        </a:spcAft>
                      </a:pPr>
                      <a:r>
                        <a:rPr lang="en-US" sz="1000">
                          <a:effectLst/>
                        </a:rPr>
                        <a:t>19</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Sudan</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24 Jul 1990</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3 Aug 1990</a:t>
                      </a:r>
                      <a:endParaRPr lang="en-US" sz="1100">
                        <a:solidFill>
                          <a:srgbClr val="365F91"/>
                        </a:solidFill>
                        <a:effectLst/>
                        <a:latin typeface="Calibri"/>
                        <a:ea typeface="Calibri"/>
                        <a:cs typeface="Times New Roman"/>
                      </a:endParaRPr>
                    </a:p>
                  </a:txBody>
                  <a:tcPr marL="68117" marR="68117" marT="0" marB="0"/>
                </a:tc>
                <a:tc>
                  <a:txBody>
                    <a:bodyPr/>
                    <a:lstStyle/>
                    <a:p>
                      <a:pPr marL="0" marR="0" algn="ctr">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117" marR="68117" marT="0" marB="0"/>
                </a:tc>
              </a:tr>
              <a:tr h="190500">
                <a:tc>
                  <a:txBody>
                    <a:bodyPr/>
                    <a:lstStyle/>
                    <a:p>
                      <a:pPr marL="0" marR="0">
                        <a:lnSpc>
                          <a:spcPct val="115000"/>
                        </a:lnSpc>
                        <a:spcBef>
                          <a:spcPts val="0"/>
                        </a:spcBef>
                        <a:spcAft>
                          <a:spcPts val="0"/>
                        </a:spcAft>
                      </a:pPr>
                      <a:r>
                        <a:rPr lang="en-US" sz="1000">
                          <a:effectLst/>
                        </a:rPr>
                        <a:t>20</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Syrian Arab Republic</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18 Sep 1990</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15 Jul 1993</a:t>
                      </a:r>
                      <a:endParaRPr lang="en-US" sz="1100">
                        <a:solidFill>
                          <a:srgbClr val="365F91"/>
                        </a:solidFill>
                        <a:effectLst/>
                        <a:latin typeface="Calibri"/>
                        <a:ea typeface="Calibri"/>
                        <a:cs typeface="Times New Roman"/>
                      </a:endParaRPr>
                    </a:p>
                  </a:txBody>
                  <a:tcPr marL="68117" marR="68117" marT="0" marB="0"/>
                </a:tc>
                <a:tc>
                  <a:txBody>
                    <a:bodyPr/>
                    <a:lstStyle/>
                    <a:p>
                      <a:pPr marL="342900" marR="0" lvl="0" indent="-342900" algn="ctr">
                        <a:lnSpc>
                          <a:spcPct val="115000"/>
                        </a:lnSpc>
                        <a:spcBef>
                          <a:spcPts val="0"/>
                        </a:spcBef>
                        <a:spcAft>
                          <a:spcPts val="0"/>
                        </a:spcAft>
                        <a:buFont typeface="Symbol"/>
                        <a:buChar char=""/>
                      </a:pPr>
                      <a:r>
                        <a:rPr lang="en-US" sz="1000">
                          <a:effectLst/>
                        </a:rPr>
                        <a:t> </a:t>
                      </a:r>
                      <a:endParaRPr lang="en-US" sz="1100">
                        <a:solidFill>
                          <a:srgbClr val="365F91"/>
                        </a:solidFill>
                        <a:effectLst/>
                        <a:latin typeface="Calibri"/>
                        <a:ea typeface="Calibri"/>
                        <a:cs typeface="Arial"/>
                      </a:endParaRPr>
                    </a:p>
                  </a:txBody>
                  <a:tcPr marL="68117" marR="68117" marT="0" marB="0"/>
                </a:tc>
              </a:tr>
              <a:tr h="190500">
                <a:tc>
                  <a:txBody>
                    <a:bodyPr/>
                    <a:lstStyle/>
                    <a:p>
                      <a:pPr marL="0" marR="0">
                        <a:lnSpc>
                          <a:spcPct val="115000"/>
                        </a:lnSpc>
                        <a:spcBef>
                          <a:spcPts val="0"/>
                        </a:spcBef>
                        <a:spcAft>
                          <a:spcPts val="0"/>
                        </a:spcAft>
                      </a:pPr>
                      <a:r>
                        <a:rPr lang="en-US" sz="1000">
                          <a:effectLst/>
                        </a:rPr>
                        <a:t>21</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Tunisia</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26 Feb 1990</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30 Jan 1992</a:t>
                      </a:r>
                      <a:endParaRPr lang="en-US" sz="1100">
                        <a:solidFill>
                          <a:srgbClr val="365F91"/>
                        </a:solidFill>
                        <a:effectLst/>
                        <a:latin typeface="Calibri"/>
                        <a:ea typeface="Calibri"/>
                        <a:cs typeface="Times New Roman"/>
                      </a:endParaRPr>
                    </a:p>
                  </a:txBody>
                  <a:tcPr marL="68117" marR="68117" marT="0" marB="0"/>
                </a:tc>
                <a:tc>
                  <a:txBody>
                    <a:bodyPr/>
                    <a:lstStyle/>
                    <a:p>
                      <a:pPr marL="342900" marR="0" lvl="0" indent="-342900" algn="ctr">
                        <a:lnSpc>
                          <a:spcPct val="115000"/>
                        </a:lnSpc>
                        <a:spcBef>
                          <a:spcPts val="0"/>
                        </a:spcBef>
                        <a:spcAft>
                          <a:spcPts val="0"/>
                        </a:spcAft>
                        <a:buFont typeface="Symbol"/>
                        <a:buChar char=""/>
                      </a:pPr>
                      <a:r>
                        <a:rPr lang="en-US" sz="1000">
                          <a:effectLst/>
                        </a:rPr>
                        <a:t> </a:t>
                      </a:r>
                      <a:endParaRPr lang="en-US" sz="1100">
                        <a:solidFill>
                          <a:srgbClr val="365F91"/>
                        </a:solidFill>
                        <a:effectLst/>
                        <a:latin typeface="Calibri"/>
                        <a:ea typeface="Calibri"/>
                        <a:cs typeface="Arial"/>
                      </a:endParaRPr>
                    </a:p>
                  </a:txBody>
                  <a:tcPr marL="68117" marR="68117" marT="0" marB="0"/>
                </a:tc>
              </a:tr>
              <a:tr h="190500">
                <a:tc>
                  <a:txBody>
                    <a:bodyPr/>
                    <a:lstStyle/>
                    <a:p>
                      <a:pPr marL="0" marR="0">
                        <a:lnSpc>
                          <a:spcPct val="115000"/>
                        </a:lnSpc>
                        <a:spcBef>
                          <a:spcPts val="0"/>
                        </a:spcBef>
                        <a:spcAft>
                          <a:spcPts val="0"/>
                        </a:spcAft>
                      </a:pPr>
                      <a:r>
                        <a:rPr lang="en-US" sz="1000">
                          <a:effectLst/>
                        </a:rPr>
                        <a:t>22</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United Arab Emirates</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 </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3 Jan 1997 a</a:t>
                      </a:r>
                      <a:endParaRPr lang="en-US" sz="1100">
                        <a:solidFill>
                          <a:srgbClr val="365F91"/>
                        </a:solidFill>
                        <a:effectLst/>
                        <a:latin typeface="Calibri"/>
                        <a:ea typeface="Calibri"/>
                        <a:cs typeface="Times New Roman"/>
                      </a:endParaRPr>
                    </a:p>
                  </a:txBody>
                  <a:tcPr marL="68117" marR="68117" marT="0" marB="0"/>
                </a:tc>
                <a:tc>
                  <a:txBody>
                    <a:bodyPr/>
                    <a:lstStyle/>
                    <a:p>
                      <a:pPr marL="342900" marR="0" lvl="0" indent="-342900" algn="ctr">
                        <a:lnSpc>
                          <a:spcPct val="115000"/>
                        </a:lnSpc>
                        <a:spcBef>
                          <a:spcPts val="0"/>
                        </a:spcBef>
                        <a:spcAft>
                          <a:spcPts val="0"/>
                        </a:spcAft>
                        <a:buFont typeface="Symbol"/>
                        <a:buChar char=""/>
                      </a:pPr>
                      <a:r>
                        <a:rPr lang="en-US" sz="1000">
                          <a:effectLst/>
                        </a:rPr>
                        <a:t> </a:t>
                      </a:r>
                      <a:endParaRPr lang="en-US" sz="1100">
                        <a:solidFill>
                          <a:srgbClr val="365F91"/>
                        </a:solidFill>
                        <a:effectLst/>
                        <a:latin typeface="Calibri"/>
                        <a:ea typeface="Calibri"/>
                        <a:cs typeface="Arial"/>
                      </a:endParaRPr>
                    </a:p>
                  </a:txBody>
                  <a:tcPr marL="68117" marR="68117" marT="0" marB="0"/>
                </a:tc>
              </a:tr>
              <a:tr h="190500">
                <a:tc>
                  <a:txBody>
                    <a:bodyPr/>
                    <a:lstStyle/>
                    <a:p>
                      <a:pPr marL="0" marR="0">
                        <a:lnSpc>
                          <a:spcPct val="115000"/>
                        </a:lnSpc>
                        <a:spcBef>
                          <a:spcPts val="0"/>
                        </a:spcBef>
                        <a:spcAft>
                          <a:spcPts val="0"/>
                        </a:spcAft>
                      </a:pPr>
                      <a:r>
                        <a:rPr lang="en-US" sz="1000">
                          <a:effectLst/>
                        </a:rPr>
                        <a:t>23</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Yemen</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13 Feb 1990</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1 May 1991</a:t>
                      </a:r>
                      <a:endParaRPr lang="en-US" sz="1100">
                        <a:solidFill>
                          <a:srgbClr val="365F91"/>
                        </a:solidFill>
                        <a:effectLst/>
                        <a:latin typeface="Calibri"/>
                        <a:ea typeface="Calibri"/>
                        <a:cs typeface="Times New Roman"/>
                      </a:endParaRPr>
                    </a:p>
                  </a:txBody>
                  <a:tcPr marL="68117" marR="68117" marT="0" marB="0"/>
                </a:tc>
                <a:tc>
                  <a:txBody>
                    <a:bodyPr/>
                    <a:lstStyle/>
                    <a:p>
                      <a:pPr marL="0" marR="0" algn="ctr">
                        <a:lnSpc>
                          <a:spcPct val="115000"/>
                        </a:lnSpc>
                        <a:spcBef>
                          <a:spcPts val="0"/>
                        </a:spcBef>
                        <a:spcAft>
                          <a:spcPts val="0"/>
                        </a:spcAft>
                      </a:pPr>
                      <a:r>
                        <a:rPr lang="en-US" sz="1000" dirty="0">
                          <a:effectLst/>
                        </a:rPr>
                        <a:t> </a:t>
                      </a:r>
                      <a:endParaRPr lang="en-US" sz="1100" dirty="0">
                        <a:solidFill>
                          <a:srgbClr val="365F91"/>
                        </a:solidFill>
                        <a:effectLst/>
                        <a:latin typeface="Calibri"/>
                        <a:ea typeface="Calibri"/>
                        <a:cs typeface="Times New Roman"/>
                      </a:endParaRPr>
                    </a:p>
                  </a:txBody>
                  <a:tcPr marL="68117" marR="68117" marT="0" marB="0"/>
                </a:tc>
              </a:tr>
            </a:tbl>
          </a:graphicData>
        </a:graphic>
      </p:graphicFrame>
    </p:spTree>
    <p:extLst>
      <p:ext uri="{BB962C8B-B14F-4D97-AF65-F5344CB8AC3E}">
        <p14:creationId xmlns:p14="http://schemas.microsoft.com/office/powerpoint/2010/main" val="41428210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302752" cy="990600"/>
          </a:xfrm>
        </p:spPr>
        <p:txBody>
          <a:bodyPr>
            <a:noAutofit/>
          </a:bodyPr>
          <a:lstStyle/>
          <a:p>
            <a:r>
              <a:rPr lang="en-US" sz="3200" b="1" dirty="0" smtClean="0"/>
              <a:t>WHO/EMRO Member States and the </a:t>
            </a:r>
            <a:r>
              <a:rPr lang="en-US" sz="3200" b="1" dirty="0"/>
              <a:t>Convention on the rights of persons with disabilities </a:t>
            </a:r>
          </a:p>
        </p:txBody>
      </p:sp>
      <p:graphicFrame>
        <p:nvGraphicFramePr>
          <p:cNvPr id="4" name="Table 3"/>
          <p:cNvGraphicFramePr>
            <a:graphicFrameLocks noGrp="1"/>
          </p:cNvGraphicFramePr>
          <p:nvPr>
            <p:extLst>
              <p:ext uri="{D42A27DB-BD31-4B8C-83A1-F6EECF244321}">
                <p14:modId xmlns:p14="http://schemas.microsoft.com/office/powerpoint/2010/main" val="584810493"/>
              </p:ext>
            </p:extLst>
          </p:nvPr>
        </p:nvGraphicFramePr>
        <p:xfrm>
          <a:off x="1143000" y="1676400"/>
          <a:ext cx="6705600" cy="4876796"/>
        </p:xfrm>
        <a:graphic>
          <a:graphicData uri="http://schemas.openxmlformats.org/drawingml/2006/table">
            <a:tbl>
              <a:tblPr firstRow="1" firstCol="1" bandRow="1">
                <a:tableStyleId>{5C22544A-7EE6-4342-B048-85BDC9FD1C3A}</a:tableStyleId>
              </a:tblPr>
              <a:tblGrid>
                <a:gridCol w="391475"/>
                <a:gridCol w="2273085"/>
                <a:gridCol w="1515390"/>
                <a:gridCol w="1262825"/>
                <a:gridCol w="1262825"/>
              </a:tblGrid>
              <a:tr h="562709">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tabLst>
                          <a:tab pos="2505075" algn="l"/>
                        </a:tabLst>
                      </a:pPr>
                      <a:r>
                        <a:rPr lang="en-US" sz="1000">
                          <a:effectLst/>
                        </a:rPr>
                        <a:t>WHO EMRO MEMBER STATE</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pPr>
                      <a:r>
                        <a:rPr lang="en-US" sz="1000">
                          <a:effectLst/>
                        </a:rPr>
                        <a:t>Signature</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pPr>
                      <a:r>
                        <a:rPr lang="en-US" sz="1000">
                          <a:effectLst/>
                        </a:rPr>
                        <a:t>Ratification, </a:t>
                      </a:r>
                      <a:endParaRPr lang="en-US" sz="1100">
                        <a:effectLst/>
                      </a:endParaRPr>
                    </a:p>
                    <a:p>
                      <a:pPr marL="0" marR="0">
                        <a:lnSpc>
                          <a:spcPct val="115000"/>
                        </a:lnSpc>
                        <a:spcBef>
                          <a:spcPts val="0"/>
                        </a:spcBef>
                        <a:spcAft>
                          <a:spcPts val="0"/>
                        </a:spcAft>
                      </a:pPr>
                      <a:r>
                        <a:rPr lang="en-US" sz="1000">
                          <a:effectLst/>
                        </a:rPr>
                        <a:t>Accession (a) </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pPr>
                      <a:r>
                        <a:rPr lang="en-US" sz="1000">
                          <a:effectLst/>
                        </a:rPr>
                        <a:t>Right to Health related reservations</a:t>
                      </a:r>
                      <a:endParaRPr lang="en-US" sz="1100">
                        <a:solidFill>
                          <a:srgbClr val="365F91"/>
                        </a:solidFill>
                        <a:effectLst/>
                        <a:latin typeface="Calibri"/>
                        <a:ea typeface="Calibri"/>
                        <a:cs typeface="Times New Roman"/>
                      </a:endParaRPr>
                    </a:p>
                  </a:txBody>
                  <a:tcPr marL="68116" marR="68116" marT="0" marB="0"/>
                </a:tc>
              </a:tr>
              <a:tr h="187569">
                <a:tc>
                  <a:txBody>
                    <a:bodyPr/>
                    <a:lstStyle/>
                    <a:p>
                      <a:pPr marL="0" marR="0">
                        <a:lnSpc>
                          <a:spcPct val="115000"/>
                        </a:lnSpc>
                        <a:spcBef>
                          <a:spcPts val="0"/>
                        </a:spcBef>
                        <a:spcAft>
                          <a:spcPts val="0"/>
                        </a:spcAft>
                        <a:tabLst>
                          <a:tab pos="2505075" algn="l"/>
                        </a:tabLst>
                      </a:pPr>
                      <a:r>
                        <a:rPr lang="en-US" sz="1000">
                          <a:effectLst/>
                        </a:rPr>
                        <a:t>1</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pPr>
                      <a:r>
                        <a:rPr lang="en-US" sz="1000">
                          <a:effectLst/>
                        </a:rPr>
                        <a:t>Afghanistan</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tabLst>
                          <a:tab pos="2505075" algn="l"/>
                        </a:tabLst>
                      </a:pPr>
                      <a:r>
                        <a:rPr lang="en-US" sz="1000">
                          <a:effectLst/>
                        </a:rPr>
                        <a:t>18 Sep 2012</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tabLst>
                          <a:tab pos="2505075" algn="l"/>
                        </a:tabLst>
                      </a:pPr>
                      <a:r>
                        <a:rPr lang="en-US" sz="1000">
                          <a:effectLst/>
                        </a:rPr>
                        <a:t>18 Sep 2012</a:t>
                      </a:r>
                      <a:endParaRPr lang="en-US" sz="1100">
                        <a:solidFill>
                          <a:srgbClr val="365F91"/>
                        </a:solidFill>
                        <a:effectLst/>
                        <a:latin typeface="Calibri"/>
                        <a:ea typeface="Calibri"/>
                        <a:cs typeface="Times New Roman"/>
                      </a:endParaRPr>
                    </a:p>
                  </a:txBody>
                  <a:tcPr marL="68116" marR="68116" marT="0" marB="0"/>
                </a:tc>
                <a:tc>
                  <a:txBody>
                    <a:bodyPr/>
                    <a:lstStyle/>
                    <a:p>
                      <a:pPr marL="0" marR="0" algn="ctr">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6" marR="68116" marT="0" marB="0"/>
                </a:tc>
              </a:tr>
              <a:tr h="187569">
                <a:tc>
                  <a:txBody>
                    <a:bodyPr/>
                    <a:lstStyle/>
                    <a:p>
                      <a:pPr marL="0" marR="0">
                        <a:lnSpc>
                          <a:spcPct val="115000"/>
                        </a:lnSpc>
                        <a:spcBef>
                          <a:spcPts val="0"/>
                        </a:spcBef>
                        <a:spcAft>
                          <a:spcPts val="0"/>
                        </a:spcAft>
                        <a:tabLst>
                          <a:tab pos="2505075" algn="l"/>
                        </a:tabLst>
                      </a:pPr>
                      <a:r>
                        <a:rPr lang="en-US" sz="1000">
                          <a:effectLst/>
                        </a:rPr>
                        <a:t>2</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pPr>
                      <a:r>
                        <a:rPr lang="en-US" sz="1000">
                          <a:effectLst/>
                        </a:rPr>
                        <a:t>Bahrain</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tabLst>
                          <a:tab pos="2505075" algn="l"/>
                        </a:tabLst>
                      </a:pPr>
                      <a:r>
                        <a:rPr lang="en-US" sz="1000">
                          <a:effectLst/>
                        </a:rPr>
                        <a:t>25 Jun 2007</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tabLst>
                          <a:tab pos="2505075" algn="l"/>
                        </a:tabLst>
                      </a:pPr>
                      <a:r>
                        <a:rPr lang="en-US" sz="1000">
                          <a:effectLst/>
                        </a:rPr>
                        <a:t>22 Sep 2011</a:t>
                      </a:r>
                      <a:endParaRPr lang="en-US" sz="1100">
                        <a:solidFill>
                          <a:srgbClr val="365F91"/>
                        </a:solidFill>
                        <a:effectLst/>
                        <a:latin typeface="Calibri"/>
                        <a:ea typeface="Calibri"/>
                        <a:cs typeface="Times New Roman"/>
                      </a:endParaRPr>
                    </a:p>
                  </a:txBody>
                  <a:tcPr marL="68116" marR="68116" marT="0" marB="0"/>
                </a:tc>
                <a:tc>
                  <a:txBody>
                    <a:bodyPr/>
                    <a:lstStyle/>
                    <a:p>
                      <a:pPr marL="0" marR="0" algn="ctr">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6" marR="68116" marT="0" marB="0"/>
                </a:tc>
              </a:tr>
              <a:tr h="187569">
                <a:tc>
                  <a:txBody>
                    <a:bodyPr/>
                    <a:lstStyle/>
                    <a:p>
                      <a:pPr marL="0" marR="0">
                        <a:lnSpc>
                          <a:spcPct val="115000"/>
                        </a:lnSpc>
                        <a:spcBef>
                          <a:spcPts val="0"/>
                        </a:spcBef>
                        <a:spcAft>
                          <a:spcPts val="0"/>
                        </a:spcAft>
                        <a:tabLst>
                          <a:tab pos="2505075" algn="l"/>
                        </a:tabLst>
                      </a:pPr>
                      <a:r>
                        <a:rPr lang="en-US" sz="1000">
                          <a:effectLst/>
                        </a:rPr>
                        <a:t>3</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pPr>
                      <a:r>
                        <a:rPr lang="en-US" sz="1000">
                          <a:effectLst/>
                        </a:rPr>
                        <a:t>Djibouti</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tabLst>
                          <a:tab pos="2505075" algn="l"/>
                        </a:tabLst>
                      </a:pPr>
                      <a:r>
                        <a:rPr lang="en-US" sz="1000">
                          <a:effectLst/>
                        </a:rPr>
                        <a:t>18 Jun 2012 a</a:t>
                      </a:r>
                      <a:endParaRPr lang="en-US" sz="1100">
                        <a:solidFill>
                          <a:srgbClr val="365F91"/>
                        </a:solidFill>
                        <a:effectLst/>
                        <a:latin typeface="Calibri"/>
                        <a:ea typeface="Calibri"/>
                        <a:cs typeface="Times New Roman"/>
                      </a:endParaRPr>
                    </a:p>
                  </a:txBody>
                  <a:tcPr marL="68116" marR="68116" marT="0" marB="0"/>
                </a:tc>
                <a:tc>
                  <a:txBody>
                    <a:bodyPr/>
                    <a:lstStyle/>
                    <a:p>
                      <a:pPr marL="0" marR="0" algn="ctr">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6" marR="68116" marT="0" marB="0"/>
                </a:tc>
              </a:tr>
              <a:tr h="187569">
                <a:tc>
                  <a:txBody>
                    <a:bodyPr/>
                    <a:lstStyle/>
                    <a:p>
                      <a:pPr marL="0" marR="0">
                        <a:lnSpc>
                          <a:spcPct val="115000"/>
                        </a:lnSpc>
                        <a:spcBef>
                          <a:spcPts val="0"/>
                        </a:spcBef>
                        <a:spcAft>
                          <a:spcPts val="0"/>
                        </a:spcAft>
                        <a:tabLst>
                          <a:tab pos="2505075" algn="l"/>
                        </a:tabLst>
                      </a:pPr>
                      <a:r>
                        <a:rPr lang="en-US" sz="1000">
                          <a:effectLst/>
                        </a:rPr>
                        <a:t>4</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pPr>
                      <a:r>
                        <a:rPr lang="en-US" sz="1000">
                          <a:effectLst/>
                        </a:rPr>
                        <a:t>Egypt</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tabLst>
                          <a:tab pos="2505075" algn="l"/>
                        </a:tabLst>
                      </a:pPr>
                      <a:r>
                        <a:rPr lang="en-US" sz="1000">
                          <a:effectLst/>
                        </a:rPr>
                        <a:t>4 Apr 2007</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tabLst>
                          <a:tab pos="2505075" algn="l"/>
                        </a:tabLst>
                      </a:pPr>
                      <a:r>
                        <a:rPr lang="en-US" sz="1000">
                          <a:effectLst/>
                        </a:rPr>
                        <a:t>14 Apr 2008</a:t>
                      </a:r>
                      <a:endParaRPr lang="en-US" sz="1100">
                        <a:solidFill>
                          <a:srgbClr val="365F91"/>
                        </a:solidFill>
                        <a:effectLst/>
                        <a:latin typeface="Calibri"/>
                        <a:ea typeface="Calibri"/>
                        <a:cs typeface="Times New Roman"/>
                      </a:endParaRPr>
                    </a:p>
                  </a:txBody>
                  <a:tcPr marL="68116" marR="68116" marT="0" marB="0"/>
                </a:tc>
                <a:tc>
                  <a:txBody>
                    <a:bodyPr/>
                    <a:lstStyle/>
                    <a:p>
                      <a:pPr marL="342900" marR="0" lvl="0" indent="-342900" algn="ctr">
                        <a:lnSpc>
                          <a:spcPct val="115000"/>
                        </a:lnSpc>
                        <a:spcBef>
                          <a:spcPts val="0"/>
                        </a:spcBef>
                        <a:spcAft>
                          <a:spcPts val="0"/>
                        </a:spcAft>
                        <a:buFont typeface="Symbol"/>
                        <a:buChar char=""/>
                        <a:tabLst>
                          <a:tab pos="2505075" algn="l"/>
                        </a:tabLst>
                      </a:pPr>
                      <a:r>
                        <a:rPr lang="en-US" sz="1000">
                          <a:effectLst/>
                        </a:rPr>
                        <a:t> </a:t>
                      </a:r>
                      <a:endParaRPr lang="en-US" sz="1100">
                        <a:solidFill>
                          <a:srgbClr val="365F91"/>
                        </a:solidFill>
                        <a:effectLst/>
                        <a:latin typeface="Calibri"/>
                        <a:ea typeface="Calibri"/>
                        <a:cs typeface="Arial"/>
                      </a:endParaRPr>
                    </a:p>
                  </a:txBody>
                  <a:tcPr marL="68116" marR="68116" marT="0" marB="0"/>
                </a:tc>
              </a:tr>
              <a:tr h="187569">
                <a:tc>
                  <a:txBody>
                    <a:bodyPr/>
                    <a:lstStyle/>
                    <a:p>
                      <a:pPr marL="0" marR="0">
                        <a:lnSpc>
                          <a:spcPct val="115000"/>
                        </a:lnSpc>
                        <a:spcBef>
                          <a:spcPts val="0"/>
                        </a:spcBef>
                        <a:spcAft>
                          <a:spcPts val="0"/>
                        </a:spcAft>
                        <a:tabLst>
                          <a:tab pos="2505075" algn="l"/>
                        </a:tabLst>
                      </a:pPr>
                      <a:r>
                        <a:rPr lang="en-US" sz="1000">
                          <a:effectLst/>
                        </a:rPr>
                        <a:t>5</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pPr>
                      <a:r>
                        <a:rPr lang="en-US" sz="1000">
                          <a:effectLst/>
                        </a:rPr>
                        <a:t>Iran (Islamic Republic of)</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tabLst>
                          <a:tab pos="2505075" algn="l"/>
                        </a:tabLst>
                      </a:pPr>
                      <a:r>
                        <a:rPr lang="en-US" sz="1000">
                          <a:effectLst/>
                        </a:rPr>
                        <a:t>3 Oct 2009 a</a:t>
                      </a:r>
                      <a:endParaRPr lang="en-US" sz="1100">
                        <a:solidFill>
                          <a:srgbClr val="365F91"/>
                        </a:solidFill>
                        <a:effectLst/>
                        <a:latin typeface="Calibri"/>
                        <a:ea typeface="Calibri"/>
                        <a:cs typeface="Times New Roman"/>
                      </a:endParaRPr>
                    </a:p>
                  </a:txBody>
                  <a:tcPr marL="68116" marR="68116" marT="0" marB="0"/>
                </a:tc>
                <a:tc>
                  <a:txBody>
                    <a:bodyPr/>
                    <a:lstStyle/>
                    <a:p>
                      <a:pPr marL="342900" marR="0" lvl="0" indent="-342900" algn="ctr">
                        <a:lnSpc>
                          <a:spcPct val="115000"/>
                        </a:lnSpc>
                        <a:spcBef>
                          <a:spcPts val="0"/>
                        </a:spcBef>
                        <a:spcAft>
                          <a:spcPts val="0"/>
                        </a:spcAft>
                        <a:buFont typeface="Symbol"/>
                        <a:buChar char=""/>
                        <a:tabLst>
                          <a:tab pos="2505075" algn="l"/>
                        </a:tabLst>
                      </a:pPr>
                      <a:r>
                        <a:rPr lang="en-US" sz="1000">
                          <a:effectLst/>
                        </a:rPr>
                        <a:t> </a:t>
                      </a:r>
                      <a:endParaRPr lang="en-US" sz="1100">
                        <a:solidFill>
                          <a:srgbClr val="365F91"/>
                        </a:solidFill>
                        <a:effectLst/>
                        <a:latin typeface="Calibri"/>
                        <a:ea typeface="Calibri"/>
                        <a:cs typeface="Arial"/>
                      </a:endParaRPr>
                    </a:p>
                  </a:txBody>
                  <a:tcPr marL="68116" marR="68116" marT="0" marB="0"/>
                </a:tc>
              </a:tr>
              <a:tr h="187569">
                <a:tc>
                  <a:txBody>
                    <a:bodyPr/>
                    <a:lstStyle/>
                    <a:p>
                      <a:pPr marL="0" marR="0">
                        <a:lnSpc>
                          <a:spcPct val="115000"/>
                        </a:lnSpc>
                        <a:spcBef>
                          <a:spcPts val="0"/>
                        </a:spcBef>
                        <a:spcAft>
                          <a:spcPts val="0"/>
                        </a:spcAft>
                        <a:tabLst>
                          <a:tab pos="2505075" algn="l"/>
                        </a:tabLst>
                      </a:pPr>
                      <a:r>
                        <a:rPr lang="en-US" sz="1000">
                          <a:effectLst/>
                        </a:rPr>
                        <a:t>6</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pPr>
                      <a:r>
                        <a:rPr lang="en-US" sz="1000">
                          <a:effectLst/>
                        </a:rPr>
                        <a:t>Iraq</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116" marR="68116"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116" marR="68116" marT="0" marB="0">
                    <a:solidFill>
                      <a:schemeClr val="accent2">
                        <a:lumMod val="75000"/>
                      </a:schemeClr>
                    </a:solidFill>
                  </a:tcPr>
                </a:tc>
                <a:tc>
                  <a:txBody>
                    <a:bodyPr/>
                    <a:lstStyle/>
                    <a:p>
                      <a:pPr marL="0" marR="0" algn="ctr">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116" marR="68116" marT="0" marB="0">
                    <a:solidFill>
                      <a:schemeClr val="accent2">
                        <a:lumMod val="75000"/>
                      </a:schemeClr>
                    </a:solidFill>
                  </a:tcPr>
                </a:tc>
              </a:tr>
              <a:tr h="187569">
                <a:tc>
                  <a:txBody>
                    <a:bodyPr/>
                    <a:lstStyle/>
                    <a:p>
                      <a:pPr marL="0" marR="0">
                        <a:lnSpc>
                          <a:spcPct val="115000"/>
                        </a:lnSpc>
                        <a:spcBef>
                          <a:spcPts val="0"/>
                        </a:spcBef>
                        <a:spcAft>
                          <a:spcPts val="0"/>
                        </a:spcAft>
                        <a:tabLst>
                          <a:tab pos="2505075" algn="l"/>
                        </a:tabLst>
                      </a:pPr>
                      <a:r>
                        <a:rPr lang="en-US" sz="1000">
                          <a:effectLst/>
                        </a:rPr>
                        <a:t>7</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pPr>
                      <a:r>
                        <a:rPr lang="en-US" sz="1000">
                          <a:effectLst/>
                        </a:rPr>
                        <a:t>Jordan</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tabLst>
                          <a:tab pos="2505075" algn="l"/>
                        </a:tabLst>
                      </a:pPr>
                      <a:r>
                        <a:rPr lang="en-US" sz="1000">
                          <a:effectLst/>
                        </a:rPr>
                        <a:t>30 Mar 2007</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tabLst>
                          <a:tab pos="2505075" algn="l"/>
                        </a:tabLst>
                      </a:pPr>
                      <a:r>
                        <a:rPr lang="en-US" sz="1000">
                          <a:effectLst/>
                        </a:rPr>
                        <a:t>31 Mar 2008</a:t>
                      </a:r>
                      <a:endParaRPr lang="en-US" sz="1100">
                        <a:solidFill>
                          <a:srgbClr val="365F91"/>
                        </a:solidFill>
                        <a:effectLst/>
                        <a:latin typeface="Calibri"/>
                        <a:ea typeface="Calibri"/>
                        <a:cs typeface="Times New Roman"/>
                      </a:endParaRPr>
                    </a:p>
                  </a:txBody>
                  <a:tcPr marL="68116" marR="68116" marT="0" marB="0"/>
                </a:tc>
                <a:tc>
                  <a:txBody>
                    <a:bodyPr/>
                    <a:lstStyle/>
                    <a:p>
                      <a:pPr marL="0" marR="0" algn="ctr">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6" marR="68116" marT="0" marB="0"/>
                </a:tc>
              </a:tr>
              <a:tr h="187569">
                <a:tc>
                  <a:txBody>
                    <a:bodyPr/>
                    <a:lstStyle/>
                    <a:p>
                      <a:pPr marL="0" marR="0">
                        <a:lnSpc>
                          <a:spcPct val="115000"/>
                        </a:lnSpc>
                        <a:spcBef>
                          <a:spcPts val="0"/>
                        </a:spcBef>
                        <a:spcAft>
                          <a:spcPts val="0"/>
                        </a:spcAft>
                        <a:tabLst>
                          <a:tab pos="2505075" algn="l"/>
                        </a:tabLst>
                      </a:pPr>
                      <a:r>
                        <a:rPr lang="en-US" sz="1000">
                          <a:effectLst/>
                        </a:rPr>
                        <a:t>8</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pPr>
                      <a:r>
                        <a:rPr lang="en-US" sz="1000">
                          <a:effectLst/>
                        </a:rPr>
                        <a:t>Kuwait</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116" marR="68116"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116" marR="68116" marT="0" marB="0">
                    <a:solidFill>
                      <a:schemeClr val="accent2">
                        <a:lumMod val="75000"/>
                      </a:schemeClr>
                    </a:solidFill>
                  </a:tcPr>
                </a:tc>
                <a:tc>
                  <a:txBody>
                    <a:bodyPr/>
                    <a:lstStyle/>
                    <a:p>
                      <a:pPr marL="0" marR="0" algn="ctr">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116" marR="68116" marT="0" marB="0">
                    <a:solidFill>
                      <a:schemeClr val="accent2">
                        <a:lumMod val="75000"/>
                      </a:schemeClr>
                    </a:solidFill>
                  </a:tcPr>
                </a:tc>
              </a:tr>
              <a:tr h="187569">
                <a:tc>
                  <a:txBody>
                    <a:bodyPr/>
                    <a:lstStyle/>
                    <a:p>
                      <a:pPr marL="0" marR="0">
                        <a:lnSpc>
                          <a:spcPct val="115000"/>
                        </a:lnSpc>
                        <a:spcBef>
                          <a:spcPts val="0"/>
                        </a:spcBef>
                        <a:spcAft>
                          <a:spcPts val="0"/>
                        </a:spcAft>
                        <a:tabLst>
                          <a:tab pos="2505075" algn="l"/>
                        </a:tabLst>
                      </a:pPr>
                      <a:r>
                        <a:rPr lang="en-US" sz="1000">
                          <a:effectLst/>
                        </a:rPr>
                        <a:t>9</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pPr>
                      <a:r>
                        <a:rPr lang="en-US" sz="1000">
                          <a:effectLst/>
                        </a:rPr>
                        <a:t>Lebanon</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tabLst>
                          <a:tab pos="2505075" algn="l"/>
                        </a:tabLst>
                      </a:pPr>
                      <a:r>
                        <a:rPr lang="en-US" sz="1000">
                          <a:effectLst/>
                        </a:rPr>
                        <a:t>14 Jun 2007</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6" marR="68116" marT="0" marB="0"/>
                </a:tc>
                <a:tc>
                  <a:txBody>
                    <a:bodyPr/>
                    <a:lstStyle/>
                    <a:p>
                      <a:pPr marL="0" marR="0" algn="ctr">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6" marR="68116" marT="0" marB="0"/>
                </a:tc>
              </a:tr>
              <a:tr h="187569">
                <a:tc>
                  <a:txBody>
                    <a:bodyPr/>
                    <a:lstStyle/>
                    <a:p>
                      <a:pPr marL="0" marR="0">
                        <a:lnSpc>
                          <a:spcPct val="115000"/>
                        </a:lnSpc>
                        <a:spcBef>
                          <a:spcPts val="0"/>
                        </a:spcBef>
                        <a:spcAft>
                          <a:spcPts val="0"/>
                        </a:spcAft>
                        <a:tabLst>
                          <a:tab pos="2505075" algn="l"/>
                        </a:tabLst>
                      </a:pPr>
                      <a:r>
                        <a:rPr lang="en-US" sz="1000">
                          <a:effectLst/>
                        </a:rPr>
                        <a:t>10</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pPr>
                      <a:r>
                        <a:rPr lang="en-US" sz="1000">
                          <a:effectLst/>
                        </a:rPr>
                        <a:t>Libyan Arab Jamahiriya</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tabLst>
                          <a:tab pos="2505075" algn="l"/>
                        </a:tabLst>
                      </a:pPr>
                      <a:r>
                        <a:rPr lang="en-US" sz="1000">
                          <a:effectLst/>
                        </a:rPr>
                        <a:t>1 May 2008</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6" marR="68116" marT="0" marB="0"/>
                </a:tc>
                <a:tc>
                  <a:txBody>
                    <a:bodyPr/>
                    <a:lstStyle/>
                    <a:p>
                      <a:pPr marL="0" marR="0" algn="ctr">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6" marR="68116" marT="0" marB="0"/>
                </a:tc>
              </a:tr>
              <a:tr h="187569">
                <a:tc>
                  <a:txBody>
                    <a:bodyPr/>
                    <a:lstStyle/>
                    <a:p>
                      <a:pPr marL="0" marR="0">
                        <a:lnSpc>
                          <a:spcPct val="115000"/>
                        </a:lnSpc>
                        <a:spcBef>
                          <a:spcPts val="0"/>
                        </a:spcBef>
                        <a:spcAft>
                          <a:spcPts val="0"/>
                        </a:spcAft>
                        <a:tabLst>
                          <a:tab pos="2505075" algn="l"/>
                        </a:tabLst>
                      </a:pPr>
                      <a:r>
                        <a:rPr lang="en-US" sz="1000">
                          <a:effectLst/>
                        </a:rPr>
                        <a:t>11</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pPr>
                      <a:r>
                        <a:rPr lang="en-US" sz="1000">
                          <a:effectLst/>
                        </a:rPr>
                        <a:t>Morocco</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tabLst>
                          <a:tab pos="2505075" algn="l"/>
                        </a:tabLst>
                      </a:pPr>
                      <a:r>
                        <a:rPr lang="en-US" sz="1000">
                          <a:effectLst/>
                        </a:rPr>
                        <a:t>30 Mar 2007</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tabLst>
                          <a:tab pos="2505075" algn="l"/>
                        </a:tabLst>
                      </a:pPr>
                      <a:r>
                        <a:rPr lang="en-US" sz="1000">
                          <a:effectLst/>
                        </a:rPr>
                        <a:t>8 Apr 2009</a:t>
                      </a:r>
                      <a:endParaRPr lang="en-US" sz="1100">
                        <a:solidFill>
                          <a:srgbClr val="365F91"/>
                        </a:solidFill>
                        <a:effectLst/>
                        <a:latin typeface="Calibri"/>
                        <a:ea typeface="Calibri"/>
                        <a:cs typeface="Times New Roman"/>
                      </a:endParaRPr>
                    </a:p>
                  </a:txBody>
                  <a:tcPr marL="68116" marR="68116" marT="0" marB="0"/>
                </a:tc>
                <a:tc>
                  <a:txBody>
                    <a:bodyPr/>
                    <a:lstStyle/>
                    <a:p>
                      <a:pPr marL="0" marR="0" algn="ctr">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6" marR="68116" marT="0" marB="0"/>
                </a:tc>
              </a:tr>
              <a:tr h="187569">
                <a:tc>
                  <a:txBody>
                    <a:bodyPr/>
                    <a:lstStyle/>
                    <a:p>
                      <a:pPr marL="0" marR="0">
                        <a:lnSpc>
                          <a:spcPct val="115000"/>
                        </a:lnSpc>
                        <a:spcBef>
                          <a:spcPts val="0"/>
                        </a:spcBef>
                        <a:spcAft>
                          <a:spcPts val="0"/>
                        </a:spcAft>
                        <a:tabLst>
                          <a:tab pos="2505075" algn="l"/>
                        </a:tabLst>
                      </a:pPr>
                      <a:r>
                        <a:rPr lang="en-US" sz="1000">
                          <a:effectLst/>
                        </a:rPr>
                        <a:t>12</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pPr>
                      <a:r>
                        <a:rPr lang="en-US" sz="1000">
                          <a:effectLst/>
                        </a:rPr>
                        <a:t>Oman</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tabLst>
                          <a:tab pos="2505075" algn="l"/>
                        </a:tabLst>
                      </a:pPr>
                      <a:r>
                        <a:rPr lang="en-US" sz="1000">
                          <a:effectLst/>
                        </a:rPr>
                        <a:t>17 Mar 2008</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tabLst>
                          <a:tab pos="2505075" algn="l"/>
                        </a:tabLst>
                      </a:pPr>
                      <a:r>
                        <a:rPr lang="en-US" sz="1000">
                          <a:effectLst/>
                        </a:rPr>
                        <a:t>6 Jan 2009</a:t>
                      </a:r>
                      <a:endParaRPr lang="en-US" sz="1100">
                        <a:solidFill>
                          <a:srgbClr val="365F91"/>
                        </a:solidFill>
                        <a:effectLst/>
                        <a:latin typeface="Calibri"/>
                        <a:ea typeface="Calibri"/>
                        <a:cs typeface="Times New Roman"/>
                      </a:endParaRPr>
                    </a:p>
                  </a:txBody>
                  <a:tcPr marL="68116" marR="68116" marT="0" marB="0"/>
                </a:tc>
                <a:tc>
                  <a:txBody>
                    <a:bodyPr/>
                    <a:lstStyle/>
                    <a:p>
                      <a:pPr marL="0" marR="0" algn="ctr">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6" marR="68116" marT="0" marB="0"/>
                </a:tc>
              </a:tr>
              <a:tr h="187569">
                <a:tc>
                  <a:txBody>
                    <a:bodyPr/>
                    <a:lstStyle/>
                    <a:p>
                      <a:pPr marL="0" marR="0">
                        <a:lnSpc>
                          <a:spcPct val="115000"/>
                        </a:lnSpc>
                        <a:spcBef>
                          <a:spcPts val="0"/>
                        </a:spcBef>
                        <a:spcAft>
                          <a:spcPts val="0"/>
                        </a:spcAft>
                        <a:tabLst>
                          <a:tab pos="2505075" algn="l"/>
                        </a:tabLst>
                      </a:pPr>
                      <a:r>
                        <a:rPr lang="en-US" sz="1000">
                          <a:effectLst/>
                        </a:rPr>
                        <a:t>13</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pPr>
                      <a:r>
                        <a:rPr lang="en-US" sz="1000">
                          <a:effectLst/>
                        </a:rPr>
                        <a:t>Pakistan</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tabLst>
                          <a:tab pos="2505075" algn="l"/>
                        </a:tabLst>
                      </a:pPr>
                      <a:r>
                        <a:rPr lang="en-US" sz="1000">
                          <a:effectLst/>
                        </a:rPr>
                        <a:t>25 Sep 2008</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tabLst>
                          <a:tab pos="2505075" algn="l"/>
                        </a:tabLst>
                      </a:pPr>
                      <a:r>
                        <a:rPr lang="en-US" sz="1000">
                          <a:effectLst/>
                        </a:rPr>
                        <a:t>5 Jul 2011</a:t>
                      </a:r>
                      <a:endParaRPr lang="en-US" sz="1100">
                        <a:solidFill>
                          <a:srgbClr val="365F91"/>
                        </a:solidFill>
                        <a:effectLst/>
                        <a:latin typeface="Calibri"/>
                        <a:ea typeface="Calibri"/>
                        <a:cs typeface="Times New Roman"/>
                      </a:endParaRPr>
                    </a:p>
                  </a:txBody>
                  <a:tcPr marL="68116" marR="68116" marT="0" marB="0"/>
                </a:tc>
                <a:tc>
                  <a:txBody>
                    <a:bodyPr/>
                    <a:lstStyle/>
                    <a:p>
                      <a:pPr marL="0" marR="0" algn="ctr">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6" marR="68116" marT="0" marB="0"/>
                </a:tc>
              </a:tr>
              <a:tr h="187569">
                <a:tc>
                  <a:txBody>
                    <a:bodyPr/>
                    <a:lstStyle/>
                    <a:p>
                      <a:pPr marL="0" marR="0">
                        <a:lnSpc>
                          <a:spcPct val="115000"/>
                        </a:lnSpc>
                        <a:spcBef>
                          <a:spcPts val="0"/>
                        </a:spcBef>
                        <a:spcAft>
                          <a:spcPts val="0"/>
                        </a:spcAft>
                        <a:tabLst>
                          <a:tab pos="2505075" algn="l"/>
                        </a:tabLst>
                      </a:pPr>
                      <a:r>
                        <a:rPr lang="en-US" sz="1000">
                          <a:effectLst/>
                        </a:rPr>
                        <a:t>14</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pPr>
                      <a:r>
                        <a:rPr lang="en-US" sz="1000">
                          <a:effectLst/>
                        </a:rPr>
                        <a:t>Palestine (Occupied Territories of)</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116" marR="68116"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116" marR="68116" marT="0" marB="0">
                    <a:solidFill>
                      <a:schemeClr val="accent2">
                        <a:lumMod val="75000"/>
                      </a:schemeClr>
                    </a:solidFill>
                  </a:tcPr>
                </a:tc>
                <a:tc>
                  <a:txBody>
                    <a:bodyPr/>
                    <a:lstStyle/>
                    <a:p>
                      <a:pPr marL="0" marR="0" algn="ctr">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116" marR="68116" marT="0" marB="0">
                    <a:solidFill>
                      <a:schemeClr val="accent2">
                        <a:lumMod val="75000"/>
                      </a:schemeClr>
                    </a:solidFill>
                  </a:tcPr>
                </a:tc>
              </a:tr>
              <a:tr h="187569">
                <a:tc>
                  <a:txBody>
                    <a:bodyPr/>
                    <a:lstStyle/>
                    <a:p>
                      <a:pPr marL="0" marR="0">
                        <a:lnSpc>
                          <a:spcPct val="115000"/>
                        </a:lnSpc>
                        <a:spcBef>
                          <a:spcPts val="0"/>
                        </a:spcBef>
                        <a:spcAft>
                          <a:spcPts val="0"/>
                        </a:spcAft>
                        <a:tabLst>
                          <a:tab pos="2505075" algn="l"/>
                        </a:tabLst>
                      </a:pPr>
                      <a:r>
                        <a:rPr lang="en-US" sz="1000">
                          <a:effectLst/>
                        </a:rPr>
                        <a:t>15</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pPr>
                      <a:r>
                        <a:rPr lang="en-US" sz="1000">
                          <a:effectLst/>
                        </a:rPr>
                        <a:t>Qatar</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tabLst>
                          <a:tab pos="2505075" algn="l"/>
                        </a:tabLst>
                      </a:pPr>
                      <a:r>
                        <a:rPr lang="en-US" sz="1000">
                          <a:effectLst/>
                        </a:rPr>
                        <a:t>9 Jul 2007</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tabLst>
                          <a:tab pos="2505075" algn="l"/>
                        </a:tabLst>
                      </a:pPr>
                      <a:r>
                        <a:rPr lang="en-US" sz="1000">
                          <a:effectLst/>
                        </a:rPr>
                        <a:t>13 May 2008</a:t>
                      </a:r>
                      <a:endParaRPr lang="en-US" sz="1100">
                        <a:solidFill>
                          <a:srgbClr val="365F91"/>
                        </a:solidFill>
                        <a:effectLst/>
                        <a:latin typeface="Calibri"/>
                        <a:ea typeface="Calibri"/>
                        <a:cs typeface="Times New Roman"/>
                      </a:endParaRPr>
                    </a:p>
                  </a:txBody>
                  <a:tcPr marL="68116" marR="68116" marT="0" marB="0"/>
                </a:tc>
                <a:tc>
                  <a:txBody>
                    <a:bodyPr/>
                    <a:lstStyle/>
                    <a:p>
                      <a:pPr marL="0" marR="0" algn="ctr">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6" marR="68116" marT="0" marB="0"/>
                </a:tc>
              </a:tr>
              <a:tr h="187569">
                <a:tc>
                  <a:txBody>
                    <a:bodyPr/>
                    <a:lstStyle/>
                    <a:p>
                      <a:pPr marL="0" marR="0">
                        <a:lnSpc>
                          <a:spcPct val="115000"/>
                        </a:lnSpc>
                        <a:spcBef>
                          <a:spcPts val="0"/>
                        </a:spcBef>
                        <a:spcAft>
                          <a:spcPts val="0"/>
                        </a:spcAft>
                        <a:tabLst>
                          <a:tab pos="2505075" algn="l"/>
                        </a:tabLst>
                      </a:pPr>
                      <a:r>
                        <a:rPr lang="en-US" sz="1000">
                          <a:effectLst/>
                        </a:rPr>
                        <a:t>16</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pPr>
                      <a:r>
                        <a:rPr lang="en-US" sz="1000">
                          <a:effectLst/>
                        </a:rPr>
                        <a:t>Saudi Arabia</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tabLst>
                          <a:tab pos="2505075" algn="l"/>
                        </a:tabLst>
                      </a:pPr>
                      <a:r>
                        <a:rPr lang="en-US" sz="1000">
                          <a:effectLst/>
                        </a:rPr>
                        <a:t>24 Jun 2008 a</a:t>
                      </a:r>
                      <a:endParaRPr lang="en-US" sz="1100">
                        <a:solidFill>
                          <a:srgbClr val="365F91"/>
                        </a:solidFill>
                        <a:effectLst/>
                        <a:latin typeface="Calibri"/>
                        <a:ea typeface="Calibri"/>
                        <a:cs typeface="Times New Roman"/>
                      </a:endParaRPr>
                    </a:p>
                  </a:txBody>
                  <a:tcPr marL="68116" marR="68116" marT="0" marB="0"/>
                </a:tc>
                <a:tc>
                  <a:txBody>
                    <a:bodyPr/>
                    <a:lstStyle/>
                    <a:p>
                      <a:pPr marL="0" marR="0" algn="ctr">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6" marR="68116" marT="0" marB="0"/>
                </a:tc>
              </a:tr>
              <a:tr h="187569">
                <a:tc>
                  <a:txBody>
                    <a:bodyPr/>
                    <a:lstStyle/>
                    <a:p>
                      <a:pPr marL="0" marR="0">
                        <a:lnSpc>
                          <a:spcPct val="115000"/>
                        </a:lnSpc>
                        <a:spcBef>
                          <a:spcPts val="0"/>
                        </a:spcBef>
                        <a:spcAft>
                          <a:spcPts val="0"/>
                        </a:spcAft>
                        <a:tabLst>
                          <a:tab pos="2505075" algn="l"/>
                        </a:tabLst>
                      </a:pPr>
                      <a:r>
                        <a:rPr lang="en-US" sz="1000">
                          <a:effectLst/>
                        </a:rPr>
                        <a:t>17</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pPr>
                      <a:r>
                        <a:rPr lang="en-US" sz="1000">
                          <a:effectLst/>
                        </a:rPr>
                        <a:t>Somalia</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116" marR="68116"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116" marR="68116" marT="0" marB="0">
                    <a:solidFill>
                      <a:schemeClr val="accent2">
                        <a:lumMod val="75000"/>
                      </a:schemeClr>
                    </a:solidFill>
                  </a:tcPr>
                </a:tc>
                <a:tc>
                  <a:txBody>
                    <a:bodyPr/>
                    <a:lstStyle/>
                    <a:p>
                      <a:pPr marL="0" marR="0" algn="ctr">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6" marR="68116" marT="0" marB="0">
                    <a:solidFill>
                      <a:schemeClr val="accent2">
                        <a:lumMod val="75000"/>
                      </a:schemeClr>
                    </a:solidFill>
                  </a:tcPr>
                </a:tc>
              </a:tr>
              <a:tr h="187569">
                <a:tc>
                  <a:txBody>
                    <a:bodyPr/>
                    <a:lstStyle/>
                    <a:p>
                      <a:pPr marL="0" marR="0">
                        <a:lnSpc>
                          <a:spcPct val="115000"/>
                        </a:lnSpc>
                        <a:spcBef>
                          <a:spcPts val="0"/>
                        </a:spcBef>
                        <a:spcAft>
                          <a:spcPts val="0"/>
                        </a:spcAft>
                        <a:tabLst>
                          <a:tab pos="2505075" algn="l"/>
                        </a:tabLst>
                      </a:pPr>
                      <a:r>
                        <a:rPr lang="en-US" sz="1000">
                          <a:effectLst/>
                        </a:rPr>
                        <a:t>18</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pPr>
                      <a:r>
                        <a:rPr lang="en-US" sz="1000">
                          <a:effectLst/>
                        </a:rPr>
                        <a:t>South Sudan</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6" marR="68116"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116" marR="68116" marT="0" marB="0">
                    <a:solidFill>
                      <a:schemeClr val="accent2">
                        <a:lumMod val="75000"/>
                      </a:schemeClr>
                    </a:solidFill>
                  </a:tcPr>
                </a:tc>
                <a:tc>
                  <a:txBody>
                    <a:bodyPr/>
                    <a:lstStyle/>
                    <a:p>
                      <a:pPr marL="0" marR="0" algn="ctr">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116" marR="68116" marT="0" marB="0">
                    <a:solidFill>
                      <a:schemeClr val="accent2">
                        <a:lumMod val="75000"/>
                      </a:schemeClr>
                    </a:solidFill>
                  </a:tcPr>
                </a:tc>
              </a:tr>
              <a:tr h="187569">
                <a:tc>
                  <a:txBody>
                    <a:bodyPr/>
                    <a:lstStyle/>
                    <a:p>
                      <a:pPr marL="0" marR="0">
                        <a:lnSpc>
                          <a:spcPct val="115000"/>
                        </a:lnSpc>
                        <a:spcBef>
                          <a:spcPts val="0"/>
                        </a:spcBef>
                        <a:spcAft>
                          <a:spcPts val="0"/>
                        </a:spcAft>
                        <a:tabLst>
                          <a:tab pos="2505075" algn="l"/>
                        </a:tabLst>
                      </a:pPr>
                      <a:r>
                        <a:rPr lang="en-US" sz="1000">
                          <a:effectLst/>
                        </a:rPr>
                        <a:t>19</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pPr>
                      <a:r>
                        <a:rPr lang="en-US" sz="1000">
                          <a:effectLst/>
                        </a:rPr>
                        <a:t>Sudan</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tabLst>
                          <a:tab pos="2505075" algn="l"/>
                        </a:tabLst>
                      </a:pPr>
                      <a:r>
                        <a:rPr lang="en-US" sz="1000">
                          <a:effectLst/>
                        </a:rPr>
                        <a:t>30 Mar 2007</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tabLst>
                          <a:tab pos="2505075" algn="l"/>
                        </a:tabLst>
                      </a:pPr>
                      <a:r>
                        <a:rPr lang="en-US" sz="1000">
                          <a:effectLst/>
                        </a:rPr>
                        <a:t>24 Apr 2009</a:t>
                      </a:r>
                      <a:endParaRPr lang="en-US" sz="1100">
                        <a:solidFill>
                          <a:srgbClr val="365F91"/>
                        </a:solidFill>
                        <a:effectLst/>
                        <a:latin typeface="Calibri"/>
                        <a:ea typeface="Calibri"/>
                        <a:cs typeface="Times New Roman"/>
                      </a:endParaRPr>
                    </a:p>
                  </a:txBody>
                  <a:tcPr marL="68116" marR="68116" marT="0" marB="0"/>
                </a:tc>
                <a:tc>
                  <a:txBody>
                    <a:bodyPr/>
                    <a:lstStyle/>
                    <a:p>
                      <a:pPr marL="0" marR="0" algn="ctr">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6" marR="68116" marT="0" marB="0"/>
                </a:tc>
              </a:tr>
              <a:tr h="187569">
                <a:tc>
                  <a:txBody>
                    <a:bodyPr/>
                    <a:lstStyle/>
                    <a:p>
                      <a:pPr marL="0" marR="0">
                        <a:lnSpc>
                          <a:spcPct val="115000"/>
                        </a:lnSpc>
                        <a:spcBef>
                          <a:spcPts val="0"/>
                        </a:spcBef>
                        <a:spcAft>
                          <a:spcPts val="0"/>
                        </a:spcAft>
                        <a:tabLst>
                          <a:tab pos="2505075" algn="l"/>
                        </a:tabLst>
                      </a:pPr>
                      <a:r>
                        <a:rPr lang="en-US" sz="1000">
                          <a:effectLst/>
                        </a:rPr>
                        <a:t>20</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pPr>
                      <a:r>
                        <a:rPr lang="en-US" sz="1000">
                          <a:effectLst/>
                        </a:rPr>
                        <a:t>Syrian Arab Republic</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tabLst>
                          <a:tab pos="2505075" algn="l"/>
                        </a:tabLst>
                      </a:pPr>
                      <a:r>
                        <a:rPr lang="en-US" sz="1000">
                          <a:effectLst/>
                        </a:rPr>
                        <a:t>30 Mar 2007</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tabLst>
                          <a:tab pos="2505075" algn="l"/>
                        </a:tabLst>
                      </a:pPr>
                      <a:r>
                        <a:rPr lang="en-US" sz="1000">
                          <a:effectLst/>
                        </a:rPr>
                        <a:t>10 Jul 2009</a:t>
                      </a:r>
                      <a:endParaRPr lang="en-US" sz="1100">
                        <a:solidFill>
                          <a:srgbClr val="365F91"/>
                        </a:solidFill>
                        <a:effectLst/>
                        <a:latin typeface="Calibri"/>
                        <a:ea typeface="Calibri"/>
                        <a:cs typeface="Times New Roman"/>
                      </a:endParaRPr>
                    </a:p>
                  </a:txBody>
                  <a:tcPr marL="68116" marR="68116" marT="0" marB="0"/>
                </a:tc>
                <a:tc>
                  <a:txBody>
                    <a:bodyPr/>
                    <a:lstStyle/>
                    <a:p>
                      <a:pPr marL="342900" marR="0" lvl="0" indent="-342900" algn="ctr">
                        <a:lnSpc>
                          <a:spcPct val="115000"/>
                        </a:lnSpc>
                        <a:spcBef>
                          <a:spcPts val="0"/>
                        </a:spcBef>
                        <a:spcAft>
                          <a:spcPts val="0"/>
                        </a:spcAft>
                        <a:buFont typeface="Symbol"/>
                        <a:buChar char=""/>
                        <a:tabLst>
                          <a:tab pos="2505075" algn="l"/>
                        </a:tabLst>
                      </a:pPr>
                      <a:r>
                        <a:rPr lang="en-US" sz="1000">
                          <a:effectLst/>
                        </a:rPr>
                        <a:t> </a:t>
                      </a:r>
                      <a:endParaRPr lang="en-US" sz="1100">
                        <a:solidFill>
                          <a:srgbClr val="365F91"/>
                        </a:solidFill>
                        <a:effectLst/>
                        <a:latin typeface="Calibri"/>
                        <a:ea typeface="Calibri"/>
                        <a:cs typeface="Arial"/>
                      </a:endParaRPr>
                    </a:p>
                  </a:txBody>
                  <a:tcPr marL="68116" marR="68116" marT="0" marB="0"/>
                </a:tc>
              </a:tr>
              <a:tr h="187569">
                <a:tc>
                  <a:txBody>
                    <a:bodyPr/>
                    <a:lstStyle/>
                    <a:p>
                      <a:pPr marL="0" marR="0">
                        <a:lnSpc>
                          <a:spcPct val="115000"/>
                        </a:lnSpc>
                        <a:spcBef>
                          <a:spcPts val="0"/>
                        </a:spcBef>
                        <a:spcAft>
                          <a:spcPts val="0"/>
                        </a:spcAft>
                        <a:tabLst>
                          <a:tab pos="2505075" algn="l"/>
                        </a:tabLst>
                      </a:pPr>
                      <a:r>
                        <a:rPr lang="en-US" sz="1000">
                          <a:effectLst/>
                        </a:rPr>
                        <a:t>21</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pPr>
                      <a:r>
                        <a:rPr lang="en-US" sz="1000">
                          <a:effectLst/>
                        </a:rPr>
                        <a:t>Tunisia</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tabLst>
                          <a:tab pos="2505075" algn="l"/>
                        </a:tabLst>
                      </a:pPr>
                      <a:r>
                        <a:rPr lang="en-US" sz="1000">
                          <a:effectLst/>
                        </a:rPr>
                        <a:t>30 Mar 2007</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tabLst>
                          <a:tab pos="2505075" algn="l"/>
                        </a:tabLst>
                      </a:pPr>
                      <a:r>
                        <a:rPr lang="en-US" sz="1000">
                          <a:effectLst/>
                        </a:rPr>
                        <a:t>2 Apr 2008</a:t>
                      </a:r>
                      <a:endParaRPr lang="en-US" sz="1100">
                        <a:solidFill>
                          <a:srgbClr val="365F91"/>
                        </a:solidFill>
                        <a:effectLst/>
                        <a:latin typeface="Calibri"/>
                        <a:ea typeface="Calibri"/>
                        <a:cs typeface="Times New Roman"/>
                      </a:endParaRPr>
                    </a:p>
                  </a:txBody>
                  <a:tcPr marL="68116" marR="68116" marT="0" marB="0"/>
                </a:tc>
                <a:tc>
                  <a:txBody>
                    <a:bodyPr/>
                    <a:lstStyle/>
                    <a:p>
                      <a:pPr marL="0" marR="0" algn="ctr">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6" marR="68116" marT="0" marB="0"/>
                </a:tc>
              </a:tr>
              <a:tr h="187569">
                <a:tc>
                  <a:txBody>
                    <a:bodyPr/>
                    <a:lstStyle/>
                    <a:p>
                      <a:pPr marL="0" marR="0">
                        <a:lnSpc>
                          <a:spcPct val="115000"/>
                        </a:lnSpc>
                        <a:spcBef>
                          <a:spcPts val="0"/>
                        </a:spcBef>
                        <a:spcAft>
                          <a:spcPts val="0"/>
                        </a:spcAft>
                        <a:tabLst>
                          <a:tab pos="2505075" algn="l"/>
                        </a:tabLst>
                      </a:pPr>
                      <a:r>
                        <a:rPr lang="en-US" sz="1000">
                          <a:effectLst/>
                        </a:rPr>
                        <a:t>22</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pPr>
                      <a:r>
                        <a:rPr lang="en-US" sz="1000">
                          <a:effectLst/>
                        </a:rPr>
                        <a:t>United Arab Emirates</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tabLst>
                          <a:tab pos="2505075" algn="l"/>
                        </a:tabLst>
                      </a:pPr>
                      <a:r>
                        <a:rPr lang="en-US" sz="1000">
                          <a:effectLst/>
                        </a:rPr>
                        <a:t>8 Feb 2008</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tabLst>
                          <a:tab pos="2505075" algn="l"/>
                        </a:tabLst>
                      </a:pPr>
                      <a:r>
                        <a:rPr lang="en-US" sz="1000">
                          <a:effectLst/>
                        </a:rPr>
                        <a:t>19 Mar 2010</a:t>
                      </a:r>
                      <a:endParaRPr lang="en-US" sz="1100">
                        <a:solidFill>
                          <a:srgbClr val="365F91"/>
                        </a:solidFill>
                        <a:effectLst/>
                        <a:latin typeface="Calibri"/>
                        <a:ea typeface="Calibri"/>
                        <a:cs typeface="Times New Roman"/>
                      </a:endParaRPr>
                    </a:p>
                  </a:txBody>
                  <a:tcPr marL="68116" marR="68116" marT="0" marB="0"/>
                </a:tc>
                <a:tc>
                  <a:txBody>
                    <a:bodyPr/>
                    <a:lstStyle/>
                    <a:p>
                      <a:pPr marL="0" marR="0" algn="ctr">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6" marR="68116" marT="0" marB="0"/>
                </a:tc>
              </a:tr>
              <a:tr h="187569">
                <a:tc>
                  <a:txBody>
                    <a:bodyPr/>
                    <a:lstStyle/>
                    <a:p>
                      <a:pPr marL="0" marR="0">
                        <a:lnSpc>
                          <a:spcPct val="115000"/>
                        </a:lnSpc>
                        <a:spcBef>
                          <a:spcPts val="0"/>
                        </a:spcBef>
                        <a:spcAft>
                          <a:spcPts val="0"/>
                        </a:spcAft>
                        <a:tabLst>
                          <a:tab pos="2505075" algn="l"/>
                        </a:tabLst>
                      </a:pPr>
                      <a:r>
                        <a:rPr lang="en-US" sz="1000">
                          <a:effectLst/>
                        </a:rPr>
                        <a:t>23</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pPr>
                      <a:r>
                        <a:rPr lang="en-US" sz="1000">
                          <a:effectLst/>
                        </a:rPr>
                        <a:t>Yemen</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tabLst>
                          <a:tab pos="2505075" algn="l"/>
                        </a:tabLst>
                      </a:pPr>
                      <a:r>
                        <a:rPr lang="en-US" sz="1000">
                          <a:effectLst/>
                        </a:rPr>
                        <a:t>30 Mar 2007</a:t>
                      </a:r>
                      <a:endParaRPr lang="en-US" sz="1100">
                        <a:solidFill>
                          <a:srgbClr val="365F91"/>
                        </a:solidFill>
                        <a:effectLst/>
                        <a:latin typeface="Calibri"/>
                        <a:ea typeface="Calibri"/>
                        <a:cs typeface="Times New Roman"/>
                      </a:endParaRPr>
                    </a:p>
                  </a:txBody>
                  <a:tcPr marL="68116" marR="68116" marT="0" marB="0"/>
                </a:tc>
                <a:tc>
                  <a:txBody>
                    <a:bodyPr/>
                    <a:lstStyle/>
                    <a:p>
                      <a:pPr marL="0" marR="0">
                        <a:lnSpc>
                          <a:spcPct val="115000"/>
                        </a:lnSpc>
                        <a:spcBef>
                          <a:spcPts val="0"/>
                        </a:spcBef>
                        <a:spcAft>
                          <a:spcPts val="0"/>
                        </a:spcAft>
                        <a:tabLst>
                          <a:tab pos="2505075" algn="l"/>
                        </a:tabLst>
                      </a:pPr>
                      <a:r>
                        <a:rPr lang="en-US" sz="1000">
                          <a:effectLst/>
                        </a:rPr>
                        <a:t>26 Mar 2009</a:t>
                      </a:r>
                      <a:endParaRPr lang="en-US" sz="1100">
                        <a:solidFill>
                          <a:srgbClr val="365F91"/>
                        </a:solidFill>
                        <a:effectLst/>
                        <a:latin typeface="Calibri"/>
                        <a:ea typeface="Calibri"/>
                        <a:cs typeface="Times New Roman"/>
                      </a:endParaRPr>
                    </a:p>
                  </a:txBody>
                  <a:tcPr marL="68116" marR="68116" marT="0" marB="0"/>
                </a:tc>
                <a:tc>
                  <a:txBody>
                    <a:bodyPr/>
                    <a:lstStyle/>
                    <a:p>
                      <a:pPr marL="0" marR="0" algn="ctr">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116" marR="68116" marT="0" marB="0"/>
                </a:tc>
              </a:tr>
            </a:tbl>
          </a:graphicData>
        </a:graphic>
      </p:graphicFrame>
    </p:spTree>
    <p:extLst>
      <p:ext uri="{BB962C8B-B14F-4D97-AF65-F5344CB8AC3E}">
        <p14:creationId xmlns:p14="http://schemas.microsoft.com/office/powerpoint/2010/main" val="39624639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305800" cy="990600"/>
          </a:xfrm>
        </p:spPr>
        <p:txBody>
          <a:bodyPr>
            <a:normAutofit fontScale="90000"/>
          </a:bodyPr>
          <a:lstStyle/>
          <a:p>
            <a:pPr lvl="0"/>
            <a:r>
              <a:rPr lang="en-US" sz="3100" b="1" dirty="0"/>
              <a:t>WHO/EMRO Member States and the International convention on the protection of the rights of all migrant workers and members of their families</a:t>
            </a:r>
            <a:r>
              <a:rPr lang="en-US" sz="2700" dirty="0"/>
              <a:t/>
            </a:r>
            <a:br>
              <a:rPr lang="en-US" sz="2700" dirty="0"/>
            </a:b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69164411"/>
              </p:ext>
            </p:extLst>
          </p:nvPr>
        </p:nvGraphicFramePr>
        <p:xfrm>
          <a:off x="1066800" y="1676400"/>
          <a:ext cx="7010400" cy="4952998"/>
        </p:xfrm>
        <a:graphic>
          <a:graphicData uri="http://schemas.openxmlformats.org/drawingml/2006/table">
            <a:tbl>
              <a:tblPr firstRow="1" firstCol="1" bandRow="1">
                <a:tableStyleId>{5C22544A-7EE6-4342-B048-85BDC9FD1C3A}</a:tableStyleId>
              </a:tblPr>
              <a:tblGrid>
                <a:gridCol w="399716"/>
                <a:gridCol w="2183063"/>
                <a:gridCol w="1568115"/>
                <a:gridCol w="1461965"/>
                <a:gridCol w="1397541"/>
              </a:tblGrid>
              <a:tr h="380999">
                <a:tc>
                  <a:txBody>
                    <a:bodyPr/>
                    <a:lstStyle/>
                    <a:p>
                      <a:pPr marL="0" marR="0">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tabLst>
                          <a:tab pos="2505075" algn="l"/>
                        </a:tabLst>
                      </a:pPr>
                      <a:r>
                        <a:rPr lang="en-US" sz="1000">
                          <a:effectLst/>
                        </a:rPr>
                        <a:t>WHO EMRO MEMBER STATE</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Signature</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Ratification, </a:t>
                      </a:r>
                      <a:endParaRPr lang="en-US" sz="1100">
                        <a:effectLst/>
                      </a:endParaRPr>
                    </a:p>
                    <a:p>
                      <a:pPr marL="0" marR="0">
                        <a:lnSpc>
                          <a:spcPct val="115000"/>
                        </a:lnSpc>
                        <a:spcBef>
                          <a:spcPts val="0"/>
                        </a:spcBef>
                        <a:spcAft>
                          <a:spcPts val="0"/>
                        </a:spcAft>
                      </a:pPr>
                      <a:r>
                        <a:rPr lang="en-US" sz="1000">
                          <a:effectLst/>
                        </a:rPr>
                        <a:t>Accession (a) </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The Right to Health related reservations</a:t>
                      </a:r>
                      <a:endParaRPr lang="en-US" sz="1100">
                        <a:solidFill>
                          <a:srgbClr val="365F91"/>
                        </a:solidFill>
                        <a:effectLst/>
                        <a:latin typeface="Calibri"/>
                        <a:ea typeface="Calibri"/>
                        <a:cs typeface="Times New Roman"/>
                      </a:endParaRPr>
                    </a:p>
                  </a:txBody>
                  <a:tcPr marL="68117" marR="68117" marT="0" marB="0"/>
                </a:tc>
              </a:tr>
              <a:tr h="190500">
                <a:tc>
                  <a:txBody>
                    <a:bodyPr/>
                    <a:lstStyle/>
                    <a:p>
                      <a:pPr marL="0" marR="0">
                        <a:lnSpc>
                          <a:spcPct val="115000"/>
                        </a:lnSpc>
                        <a:spcBef>
                          <a:spcPts val="0"/>
                        </a:spcBef>
                        <a:spcAft>
                          <a:spcPts val="0"/>
                        </a:spcAft>
                        <a:tabLst>
                          <a:tab pos="2505075" algn="l"/>
                        </a:tabLst>
                      </a:pPr>
                      <a:r>
                        <a:rPr lang="en-US" sz="1000">
                          <a:effectLst/>
                        </a:rPr>
                        <a:t>1</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Afghanistan</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117" marR="68117"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117" marR="68117"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117" marR="68117" marT="0" marB="0">
                    <a:solidFill>
                      <a:schemeClr val="accent2">
                        <a:lumMod val="75000"/>
                      </a:schemeClr>
                    </a:solidFill>
                  </a:tcPr>
                </a:tc>
              </a:tr>
              <a:tr h="190500">
                <a:tc>
                  <a:txBody>
                    <a:bodyPr/>
                    <a:lstStyle/>
                    <a:p>
                      <a:pPr marL="0" marR="0">
                        <a:lnSpc>
                          <a:spcPct val="115000"/>
                        </a:lnSpc>
                        <a:spcBef>
                          <a:spcPts val="0"/>
                        </a:spcBef>
                        <a:spcAft>
                          <a:spcPts val="0"/>
                        </a:spcAft>
                        <a:tabLst>
                          <a:tab pos="2505075" algn="l"/>
                        </a:tabLst>
                      </a:pPr>
                      <a:r>
                        <a:rPr lang="en-US" sz="1000">
                          <a:effectLst/>
                        </a:rPr>
                        <a:t>2</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Bahrain</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7" marR="68117"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7" marR="68117"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117" marR="68117" marT="0" marB="0">
                    <a:solidFill>
                      <a:schemeClr val="accent2">
                        <a:lumMod val="75000"/>
                      </a:schemeClr>
                    </a:solidFill>
                  </a:tcPr>
                </a:tc>
              </a:tr>
              <a:tr h="190500">
                <a:tc>
                  <a:txBody>
                    <a:bodyPr/>
                    <a:lstStyle/>
                    <a:p>
                      <a:pPr marL="0" marR="0">
                        <a:lnSpc>
                          <a:spcPct val="115000"/>
                        </a:lnSpc>
                        <a:spcBef>
                          <a:spcPts val="0"/>
                        </a:spcBef>
                        <a:spcAft>
                          <a:spcPts val="0"/>
                        </a:spcAft>
                        <a:tabLst>
                          <a:tab pos="2505075" algn="l"/>
                        </a:tabLst>
                      </a:pPr>
                      <a:r>
                        <a:rPr lang="en-US" sz="1000">
                          <a:effectLst/>
                        </a:rPr>
                        <a:t>3</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Djibouti</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7" marR="68117"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7" marR="68117"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117" marR="68117" marT="0" marB="0">
                    <a:solidFill>
                      <a:schemeClr val="accent2">
                        <a:lumMod val="75000"/>
                      </a:schemeClr>
                    </a:solidFill>
                  </a:tcPr>
                </a:tc>
              </a:tr>
              <a:tr h="190500">
                <a:tc>
                  <a:txBody>
                    <a:bodyPr/>
                    <a:lstStyle/>
                    <a:p>
                      <a:pPr marL="0" marR="0">
                        <a:lnSpc>
                          <a:spcPct val="115000"/>
                        </a:lnSpc>
                        <a:spcBef>
                          <a:spcPts val="0"/>
                        </a:spcBef>
                        <a:spcAft>
                          <a:spcPts val="0"/>
                        </a:spcAft>
                        <a:tabLst>
                          <a:tab pos="2505075" algn="l"/>
                        </a:tabLst>
                      </a:pPr>
                      <a:r>
                        <a:rPr lang="en-US" sz="1000">
                          <a:effectLst/>
                        </a:rPr>
                        <a:t>4</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Egypt</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tabLst>
                          <a:tab pos="2505075" algn="l"/>
                        </a:tabLst>
                      </a:pPr>
                      <a:r>
                        <a:rPr lang="en-US" sz="1000">
                          <a:effectLst/>
                        </a:rPr>
                        <a:t>19 Feb 1993 a</a:t>
                      </a:r>
                      <a:endParaRPr lang="en-US" sz="1100">
                        <a:solidFill>
                          <a:srgbClr val="365F91"/>
                        </a:solidFill>
                        <a:effectLst/>
                        <a:latin typeface="Calibri"/>
                        <a:ea typeface="Calibri"/>
                        <a:cs typeface="Times New Roman"/>
                      </a:endParaRPr>
                    </a:p>
                  </a:txBody>
                  <a:tcPr marL="68117" marR="68117" marT="0" marB="0"/>
                </a:tc>
                <a:tc>
                  <a:txBody>
                    <a:bodyPr/>
                    <a:lstStyle/>
                    <a:p>
                      <a:pPr marL="342900" marR="0" lvl="0" indent="-342900" algn="ctr">
                        <a:lnSpc>
                          <a:spcPct val="115000"/>
                        </a:lnSpc>
                        <a:spcBef>
                          <a:spcPts val="0"/>
                        </a:spcBef>
                        <a:spcAft>
                          <a:spcPts val="0"/>
                        </a:spcAft>
                        <a:buFont typeface="Symbol"/>
                        <a:buChar char=""/>
                        <a:tabLst>
                          <a:tab pos="2505075" algn="l"/>
                        </a:tabLst>
                      </a:pPr>
                      <a:r>
                        <a:rPr lang="en-US" sz="1000">
                          <a:effectLst/>
                        </a:rPr>
                        <a:t> </a:t>
                      </a:r>
                      <a:endParaRPr lang="en-US" sz="1100">
                        <a:solidFill>
                          <a:srgbClr val="365F91"/>
                        </a:solidFill>
                        <a:effectLst/>
                        <a:latin typeface="Calibri"/>
                        <a:ea typeface="Calibri"/>
                        <a:cs typeface="Arial"/>
                      </a:endParaRPr>
                    </a:p>
                  </a:txBody>
                  <a:tcPr marL="68117" marR="68117" marT="0" marB="0"/>
                </a:tc>
              </a:tr>
              <a:tr h="190500">
                <a:tc>
                  <a:txBody>
                    <a:bodyPr/>
                    <a:lstStyle/>
                    <a:p>
                      <a:pPr marL="0" marR="0">
                        <a:lnSpc>
                          <a:spcPct val="115000"/>
                        </a:lnSpc>
                        <a:spcBef>
                          <a:spcPts val="0"/>
                        </a:spcBef>
                        <a:spcAft>
                          <a:spcPts val="0"/>
                        </a:spcAft>
                        <a:tabLst>
                          <a:tab pos="2505075" algn="l"/>
                        </a:tabLst>
                      </a:pPr>
                      <a:r>
                        <a:rPr lang="en-US" sz="1000">
                          <a:effectLst/>
                        </a:rPr>
                        <a:t>5</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Iran (Islamic Republic of)</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117" marR="68117"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7" marR="68117" marT="0" marB="0">
                    <a:solidFill>
                      <a:schemeClr val="accent2">
                        <a:lumMod val="75000"/>
                      </a:schemeClr>
                    </a:solidFill>
                  </a:tcPr>
                </a:tc>
                <a:tc>
                  <a:txBody>
                    <a:bodyPr/>
                    <a:lstStyle/>
                    <a:p>
                      <a:pPr marL="0" marR="0" algn="ctr">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7" marR="68117" marT="0" marB="0">
                    <a:solidFill>
                      <a:schemeClr val="accent2">
                        <a:lumMod val="75000"/>
                      </a:schemeClr>
                    </a:solidFill>
                  </a:tcPr>
                </a:tc>
              </a:tr>
              <a:tr h="190500">
                <a:tc>
                  <a:txBody>
                    <a:bodyPr/>
                    <a:lstStyle/>
                    <a:p>
                      <a:pPr marL="0" marR="0">
                        <a:lnSpc>
                          <a:spcPct val="115000"/>
                        </a:lnSpc>
                        <a:spcBef>
                          <a:spcPts val="0"/>
                        </a:spcBef>
                        <a:spcAft>
                          <a:spcPts val="0"/>
                        </a:spcAft>
                        <a:tabLst>
                          <a:tab pos="2505075" algn="l"/>
                        </a:tabLst>
                      </a:pPr>
                      <a:r>
                        <a:rPr lang="en-US" sz="1000">
                          <a:effectLst/>
                        </a:rPr>
                        <a:t>6</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Iraq</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7" marR="68117"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117" marR="68117" marT="0" marB="0">
                    <a:solidFill>
                      <a:schemeClr val="accent2">
                        <a:lumMod val="75000"/>
                      </a:schemeClr>
                    </a:solidFill>
                  </a:tcPr>
                </a:tc>
                <a:tc>
                  <a:txBody>
                    <a:bodyPr/>
                    <a:lstStyle/>
                    <a:p>
                      <a:pPr marL="0" marR="0" algn="ctr">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7" marR="68117" marT="0" marB="0">
                    <a:solidFill>
                      <a:schemeClr val="accent2">
                        <a:lumMod val="75000"/>
                      </a:schemeClr>
                    </a:solidFill>
                  </a:tcPr>
                </a:tc>
              </a:tr>
              <a:tr h="190500">
                <a:tc>
                  <a:txBody>
                    <a:bodyPr/>
                    <a:lstStyle/>
                    <a:p>
                      <a:pPr marL="0" marR="0">
                        <a:lnSpc>
                          <a:spcPct val="115000"/>
                        </a:lnSpc>
                        <a:spcBef>
                          <a:spcPts val="0"/>
                        </a:spcBef>
                        <a:spcAft>
                          <a:spcPts val="0"/>
                        </a:spcAft>
                        <a:tabLst>
                          <a:tab pos="2505075" algn="l"/>
                        </a:tabLst>
                      </a:pPr>
                      <a:r>
                        <a:rPr lang="en-US" sz="1000">
                          <a:effectLst/>
                        </a:rPr>
                        <a:t>7</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Jordan</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7" marR="68117"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117" marR="68117" marT="0" marB="0">
                    <a:solidFill>
                      <a:schemeClr val="accent2">
                        <a:lumMod val="75000"/>
                      </a:schemeClr>
                    </a:solidFill>
                  </a:tcPr>
                </a:tc>
                <a:tc>
                  <a:txBody>
                    <a:bodyPr/>
                    <a:lstStyle/>
                    <a:p>
                      <a:pPr marL="0" marR="0" algn="ctr">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7" marR="68117" marT="0" marB="0">
                    <a:solidFill>
                      <a:schemeClr val="accent2">
                        <a:lumMod val="75000"/>
                      </a:schemeClr>
                    </a:solidFill>
                  </a:tcPr>
                </a:tc>
              </a:tr>
              <a:tr h="190500">
                <a:tc>
                  <a:txBody>
                    <a:bodyPr/>
                    <a:lstStyle/>
                    <a:p>
                      <a:pPr marL="0" marR="0">
                        <a:lnSpc>
                          <a:spcPct val="115000"/>
                        </a:lnSpc>
                        <a:spcBef>
                          <a:spcPts val="0"/>
                        </a:spcBef>
                        <a:spcAft>
                          <a:spcPts val="0"/>
                        </a:spcAft>
                        <a:tabLst>
                          <a:tab pos="2505075" algn="l"/>
                        </a:tabLst>
                      </a:pPr>
                      <a:r>
                        <a:rPr lang="en-US" sz="1000">
                          <a:effectLst/>
                        </a:rPr>
                        <a:t>8</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Kuwait</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7" marR="68117"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7" marR="68117" marT="0" marB="0">
                    <a:solidFill>
                      <a:schemeClr val="accent2">
                        <a:lumMod val="75000"/>
                      </a:schemeClr>
                    </a:solidFill>
                  </a:tcPr>
                </a:tc>
                <a:tc>
                  <a:txBody>
                    <a:bodyPr/>
                    <a:lstStyle/>
                    <a:p>
                      <a:pPr marL="0" marR="0" algn="ctr">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117" marR="68117" marT="0" marB="0">
                    <a:solidFill>
                      <a:schemeClr val="accent2">
                        <a:lumMod val="75000"/>
                      </a:schemeClr>
                    </a:solidFill>
                  </a:tcPr>
                </a:tc>
              </a:tr>
              <a:tr h="190500">
                <a:tc>
                  <a:txBody>
                    <a:bodyPr/>
                    <a:lstStyle/>
                    <a:p>
                      <a:pPr marL="0" marR="0">
                        <a:lnSpc>
                          <a:spcPct val="115000"/>
                        </a:lnSpc>
                        <a:spcBef>
                          <a:spcPts val="0"/>
                        </a:spcBef>
                        <a:spcAft>
                          <a:spcPts val="0"/>
                        </a:spcAft>
                        <a:tabLst>
                          <a:tab pos="2505075" algn="l"/>
                        </a:tabLst>
                      </a:pPr>
                      <a:r>
                        <a:rPr lang="en-US" sz="1000">
                          <a:effectLst/>
                        </a:rPr>
                        <a:t>9</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Lebanon</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7" marR="68117"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7" marR="68117" marT="0" marB="0">
                    <a:solidFill>
                      <a:schemeClr val="accent2">
                        <a:lumMod val="75000"/>
                      </a:schemeClr>
                    </a:solidFill>
                  </a:tcPr>
                </a:tc>
                <a:tc>
                  <a:txBody>
                    <a:bodyPr/>
                    <a:lstStyle/>
                    <a:p>
                      <a:pPr marL="0" marR="0" algn="ctr">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117" marR="68117" marT="0" marB="0">
                    <a:solidFill>
                      <a:schemeClr val="accent2">
                        <a:lumMod val="75000"/>
                      </a:schemeClr>
                    </a:solidFill>
                  </a:tcPr>
                </a:tc>
              </a:tr>
              <a:tr h="190500">
                <a:tc>
                  <a:txBody>
                    <a:bodyPr/>
                    <a:lstStyle/>
                    <a:p>
                      <a:pPr marL="0" marR="0">
                        <a:lnSpc>
                          <a:spcPct val="115000"/>
                        </a:lnSpc>
                        <a:spcBef>
                          <a:spcPts val="0"/>
                        </a:spcBef>
                        <a:spcAft>
                          <a:spcPts val="0"/>
                        </a:spcAft>
                        <a:tabLst>
                          <a:tab pos="2505075" algn="l"/>
                        </a:tabLst>
                      </a:pPr>
                      <a:r>
                        <a:rPr lang="en-US" sz="1000">
                          <a:effectLst/>
                        </a:rPr>
                        <a:t>10</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Libyan Arab Jamahiriya</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tabLst>
                          <a:tab pos="2505075" algn="l"/>
                        </a:tabLst>
                      </a:pPr>
                      <a:r>
                        <a:rPr lang="en-US" sz="1000">
                          <a:effectLst/>
                        </a:rPr>
                        <a:t>18 Jun 2004 a</a:t>
                      </a:r>
                      <a:endParaRPr lang="en-US" sz="1100">
                        <a:solidFill>
                          <a:srgbClr val="365F91"/>
                        </a:solidFill>
                        <a:effectLst/>
                        <a:latin typeface="Calibri"/>
                        <a:ea typeface="Calibri"/>
                        <a:cs typeface="Times New Roman"/>
                      </a:endParaRPr>
                    </a:p>
                  </a:txBody>
                  <a:tcPr marL="68117" marR="68117" marT="0" marB="0"/>
                </a:tc>
                <a:tc>
                  <a:txBody>
                    <a:bodyPr/>
                    <a:lstStyle/>
                    <a:p>
                      <a:pPr marL="0" marR="0" algn="ctr">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117" marR="68117" marT="0" marB="0"/>
                </a:tc>
              </a:tr>
              <a:tr h="190500">
                <a:tc>
                  <a:txBody>
                    <a:bodyPr/>
                    <a:lstStyle/>
                    <a:p>
                      <a:pPr marL="0" marR="0">
                        <a:lnSpc>
                          <a:spcPct val="115000"/>
                        </a:lnSpc>
                        <a:spcBef>
                          <a:spcPts val="0"/>
                        </a:spcBef>
                        <a:spcAft>
                          <a:spcPts val="0"/>
                        </a:spcAft>
                        <a:tabLst>
                          <a:tab pos="2505075" algn="l"/>
                        </a:tabLst>
                      </a:pPr>
                      <a:r>
                        <a:rPr lang="en-US" sz="1000">
                          <a:effectLst/>
                        </a:rPr>
                        <a:t>11</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Morocco</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tabLst>
                          <a:tab pos="2505075" algn="l"/>
                        </a:tabLst>
                      </a:pPr>
                      <a:r>
                        <a:rPr lang="en-US" sz="1000">
                          <a:effectLst/>
                        </a:rPr>
                        <a:t>15 Aug 1991</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tabLst>
                          <a:tab pos="2505075" algn="l"/>
                        </a:tabLst>
                      </a:pPr>
                      <a:r>
                        <a:rPr lang="en-US" sz="1000">
                          <a:effectLst/>
                        </a:rPr>
                        <a:t>21 Jun 1993</a:t>
                      </a:r>
                      <a:endParaRPr lang="en-US" sz="1100">
                        <a:solidFill>
                          <a:srgbClr val="365F91"/>
                        </a:solidFill>
                        <a:effectLst/>
                        <a:latin typeface="Calibri"/>
                        <a:ea typeface="Calibri"/>
                        <a:cs typeface="Times New Roman"/>
                      </a:endParaRPr>
                    </a:p>
                  </a:txBody>
                  <a:tcPr marL="68117" marR="68117" marT="0" marB="0"/>
                </a:tc>
                <a:tc>
                  <a:txBody>
                    <a:bodyPr/>
                    <a:lstStyle/>
                    <a:p>
                      <a:pPr marL="342900" marR="0" lvl="0" indent="-342900" algn="ctr">
                        <a:lnSpc>
                          <a:spcPct val="115000"/>
                        </a:lnSpc>
                        <a:spcBef>
                          <a:spcPts val="0"/>
                        </a:spcBef>
                        <a:spcAft>
                          <a:spcPts val="0"/>
                        </a:spcAft>
                        <a:buFont typeface="Symbol"/>
                        <a:buChar char=""/>
                        <a:tabLst>
                          <a:tab pos="2505075" algn="l"/>
                        </a:tabLst>
                      </a:pPr>
                      <a:r>
                        <a:rPr lang="en-US" sz="1000">
                          <a:effectLst/>
                        </a:rPr>
                        <a:t> </a:t>
                      </a:r>
                      <a:endParaRPr lang="en-US" sz="1100">
                        <a:solidFill>
                          <a:srgbClr val="365F91"/>
                        </a:solidFill>
                        <a:effectLst/>
                        <a:latin typeface="Calibri"/>
                        <a:ea typeface="Calibri"/>
                        <a:cs typeface="Arial"/>
                      </a:endParaRPr>
                    </a:p>
                  </a:txBody>
                  <a:tcPr marL="68117" marR="68117" marT="0" marB="0"/>
                </a:tc>
              </a:tr>
              <a:tr h="190500">
                <a:tc>
                  <a:txBody>
                    <a:bodyPr/>
                    <a:lstStyle/>
                    <a:p>
                      <a:pPr marL="0" marR="0">
                        <a:lnSpc>
                          <a:spcPct val="115000"/>
                        </a:lnSpc>
                        <a:spcBef>
                          <a:spcPts val="0"/>
                        </a:spcBef>
                        <a:spcAft>
                          <a:spcPts val="0"/>
                        </a:spcAft>
                        <a:tabLst>
                          <a:tab pos="2505075" algn="l"/>
                        </a:tabLst>
                      </a:pPr>
                      <a:r>
                        <a:rPr lang="en-US" sz="1000">
                          <a:effectLst/>
                        </a:rPr>
                        <a:t>12</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Oman</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117" marR="68117"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7" marR="68117"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7" marR="68117" marT="0" marB="0">
                    <a:solidFill>
                      <a:schemeClr val="accent2">
                        <a:lumMod val="75000"/>
                      </a:schemeClr>
                    </a:solidFill>
                  </a:tcPr>
                </a:tc>
              </a:tr>
              <a:tr h="190500">
                <a:tc>
                  <a:txBody>
                    <a:bodyPr/>
                    <a:lstStyle/>
                    <a:p>
                      <a:pPr marL="0" marR="0">
                        <a:lnSpc>
                          <a:spcPct val="115000"/>
                        </a:lnSpc>
                        <a:spcBef>
                          <a:spcPts val="0"/>
                        </a:spcBef>
                        <a:spcAft>
                          <a:spcPts val="0"/>
                        </a:spcAft>
                        <a:tabLst>
                          <a:tab pos="2505075" algn="l"/>
                        </a:tabLst>
                      </a:pPr>
                      <a:r>
                        <a:rPr lang="en-US" sz="1000">
                          <a:effectLst/>
                        </a:rPr>
                        <a:t>13</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Pakistan</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117" marR="68117"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7" marR="68117"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7" marR="68117" marT="0" marB="0">
                    <a:solidFill>
                      <a:schemeClr val="accent2">
                        <a:lumMod val="75000"/>
                      </a:schemeClr>
                    </a:solidFill>
                  </a:tcPr>
                </a:tc>
              </a:tr>
              <a:tr h="380999">
                <a:tc>
                  <a:txBody>
                    <a:bodyPr/>
                    <a:lstStyle/>
                    <a:p>
                      <a:pPr marL="0" marR="0">
                        <a:lnSpc>
                          <a:spcPct val="115000"/>
                        </a:lnSpc>
                        <a:spcBef>
                          <a:spcPts val="0"/>
                        </a:spcBef>
                        <a:spcAft>
                          <a:spcPts val="0"/>
                        </a:spcAft>
                        <a:tabLst>
                          <a:tab pos="2505075" algn="l"/>
                        </a:tabLst>
                      </a:pPr>
                      <a:r>
                        <a:rPr lang="en-US" sz="1000">
                          <a:effectLst/>
                        </a:rPr>
                        <a:t>14</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Palestine (Occupied Territories of)</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117" marR="68117"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117" marR="68117"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7" marR="68117" marT="0" marB="0">
                    <a:solidFill>
                      <a:schemeClr val="accent2">
                        <a:lumMod val="75000"/>
                      </a:schemeClr>
                    </a:solidFill>
                  </a:tcPr>
                </a:tc>
              </a:tr>
              <a:tr h="190500">
                <a:tc>
                  <a:txBody>
                    <a:bodyPr/>
                    <a:lstStyle/>
                    <a:p>
                      <a:pPr marL="0" marR="0">
                        <a:lnSpc>
                          <a:spcPct val="115000"/>
                        </a:lnSpc>
                        <a:spcBef>
                          <a:spcPts val="0"/>
                        </a:spcBef>
                        <a:spcAft>
                          <a:spcPts val="0"/>
                        </a:spcAft>
                        <a:tabLst>
                          <a:tab pos="2505075" algn="l"/>
                        </a:tabLst>
                      </a:pPr>
                      <a:r>
                        <a:rPr lang="en-US" sz="1000">
                          <a:effectLst/>
                        </a:rPr>
                        <a:t>15</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Qatar</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7" marR="68117"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117" marR="68117"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7" marR="68117" marT="0" marB="0">
                    <a:solidFill>
                      <a:schemeClr val="accent2">
                        <a:lumMod val="75000"/>
                      </a:schemeClr>
                    </a:solidFill>
                  </a:tcPr>
                </a:tc>
              </a:tr>
              <a:tr h="190500">
                <a:tc>
                  <a:txBody>
                    <a:bodyPr/>
                    <a:lstStyle/>
                    <a:p>
                      <a:pPr marL="0" marR="0">
                        <a:lnSpc>
                          <a:spcPct val="115000"/>
                        </a:lnSpc>
                        <a:spcBef>
                          <a:spcPts val="0"/>
                        </a:spcBef>
                        <a:spcAft>
                          <a:spcPts val="0"/>
                        </a:spcAft>
                        <a:tabLst>
                          <a:tab pos="2505075" algn="l"/>
                        </a:tabLst>
                      </a:pPr>
                      <a:r>
                        <a:rPr lang="en-US" sz="1000">
                          <a:effectLst/>
                        </a:rPr>
                        <a:t>16</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Saudi Arabia</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7" marR="68117"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117" marR="68117"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7" marR="68117" marT="0" marB="0">
                    <a:solidFill>
                      <a:schemeClr val="accent2">
                        <a:lumMod val="75000"/>
                      </a:schemeClr>
                    </a:solidFill>
                  </a:tcPr>
                </a:tc>
              </a:tr>
              <a:tr h="190500">
                <a:tc>
                  <a:txBody>
                    <a:bodyPr/>
                    <a:lstStyle/>
                    <a:p>
                      <a:pPr marL="0" marR="0">
                        <a:lnSpc>
                          <a:spcPct val="115000"/>
                        </a:lnSpc>
                        <a:spcBef>
                          <a:spcPts val="0"/>
                        </a:spcBef>
                        <a:spcAft>
                          <a:spcPts val="0"/>
                        </a:spcAft>
                        <a:tabLst>
                          <a:tab pos="2505075" algn="l"/>
                        </a:tabLst>
                      </a:pPr>
                      <a:r>
                        <a:rPr lang="en-US" sz="1000">
                          <a:effectLst/>
                        </a:rPr>
                        <a:t>17</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Somalia</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7" marR="68117"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117" marR="68117"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7" marR="68117" marT="0" marB="0">
                    <a:solidFill>
                      <a:schemeClr val="accent2">
                        <a:lumMod val="75000"/>
                      </a:schemeClr>
                    </a:solidFill>
                  </a:tcPr>
                </a:tc>
              </a:tr>
              <a:tr h="190500">
                <a:tc>
                  <a:txBody>
                    <a:bodyPr/>
                    <a:lstStyle/>
                    <a:p>
                      <a:pPr marL="0" marR="0">
                        <a:lnSpc>
                          <a:spcPct val="115000"/>
                        </a:lnSpc>
                        <a:spcBef>
                          <a:spcPts val="0"/>
                        </a:spcBef>
                        <a:spcAft>
                          <a:spcPts val="0"/>
                        </a:spcAft>
                        <a:tabLst>
                          <a:tab pos="2505075" algn="l"/>
                        </a:tabLst>
                      </a:pPr>
                      <a:r>
                        <a:rPr lang="en-US" sz="1000">
                          <a:effectLst/>
                        </a:rPr>
                        <a:t>18</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South Sudan</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7" marR="68117"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117" marR="68117"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7" marR="68117" marT="0" marB="0">
                    <a:solidFill>
                      <a:schemeClr val="accent2">
                        <a:lumMod val="75000"/>
                      </a:schemeClr>
                    </a:solidFill>
                  </a:tcPr>
                </a:tc>
              </a:tr>
              <a:tr h="190500">
                <a:tc>
                  <a:txBody>
                    <a:bodyPr/>
                    <a:lstStyle/>
                    <a:p>
                      <a:pPr marL="0" marR="0">
                        <a:lnSpc>
                          <a:spcPct val="115000"/>
                        </a:lnSpc>
                        <a:spcBef>
                          <a:spcPts val="0"/>
                        </a:spcBef>
                        <a:spcAft>
                          <a:spcPts val="0"/>
                        </a:spcAft>
                        <a:tabLst>
                          <a:tab pos="2505075" algn="l"/>
                        </a:tabLst>
                      </a:pPr>
                      <a:r>
                        <a:rPr lang="en-US" sz="1000">
                          <a:effectLst/>
                        </a:rPr>
                        <a:t>19</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Sudan</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7" marR="68117"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7" marR="68117"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117" marR="68117" marT="0" marB="0">
                    <a:solidFill>
                      <a:schemeClr val="accent2">
                        <a:lumMod val="75000"/>
                      </a:schemeClr>
                    </a:solidFill>
                  </a:tcPr>
                </a:tc>
              </a:tr>
              <a:tr h="190500">
                <a:tc>
                  <a:txBody>
                    <a:bodyPr/>
                    <a:lstStyle/>
                    <a:p>
                      <a:pPr marL="0" marR="0">
                        <a:lnSpc>
                          <a:spcPct val="115000"/>
                        </a:lnSpc>
                        <a:spcBef>
                          <a:spcPts val="0"/>
                        </a:spcBef>
                        <a:spcAft>
                          <a:spcPts val="0"/>
                        </a:spcAft>
                        <a:tabLst>
                          <a:tab pos="2505075" algn="l"/>
                        </a:tabLst>
                      </a:pPr>
                      <a:r>
                        <a:rPr lang="en-US" sz="1000">
                          <a:effectLst/>
                        </a:rPr>
                        <a:t>20</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Syrian Arab Republic</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tabLst>
                          <a:tab pos="2505075" algn="l"/>
                        </a:tabLst>
                      </a:pPr>
                      <a:r>
                        <a:rPr lang="en-US" sz="1000">
                          <a:effectLst/>
                        </a:rPr>
                        <a:t>2 Jun 2005 a</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7" marR="68117" marT="0" marB="0"/>
                </a:tc>
              </a:tr>
              <a:tr h="190500">
                <a:tc>
                  <a:txBody>
                    <a:bodyPr/>
                    <a:lstStyle/>
                    <a:p>
                      <a:pPr marL="0" marR="0">
                        <a:lnSpc>
                          <a:spcPct val="115000"/>
                        </a:lnSpc>
                        <a:spcBef>
                          <a:spcPts val="0"/>
                        </a:spcBef>
                        <a:spcAft>
                          <a:spcPts val="0"/>
                        </a:spcAft>
                        <a:tabLst>
                          <a:tab pos="2505075" algn="l"/>
                        </a:tabLst>
                      </a:pPr>
                      <a:r>
                        <a:rPr lang="en-US" sz="1000">
                          <a:effectLst/>
                        </a:rPr>
                        <a:t>21</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Tunisia</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117" marR="68117"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117" marR="68117"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7" marR="68117" marT="0" marB="0">
                    <a:solidFill>
                      <a:schemeClr val="accent2">
                        <a:lumMod val="75000"/>
                      </a:schemeClr>
                    </a:solidFill>
                  </a:tcPr>
                </a:tc>
              </a:tr>
              <a:tr h="190500">
                <a:tc>
                  <a:txBody>
                    <a:bodyPr/>
                    <a:lstStyle/>
                    <a:p>
                      <a:pPr marL="0" marR="0">
                        <a:lnSpc>
                          <a:spcPct val="115000"/>
                        </a:lnSpc>
                        <a:spcBef>
                          <a:spcPts val="0"/>
                        </a:spcBef>
                        <a:spcAft>
                          <a:spcPts val="0"/>
                        </a:spcAft>
                        <a:tabLst>
                          <a:tab pos="2505075" algn="l"/>
                        </a:tabLst>
                      </a:pPr>
                      <a:r>
                        <a:rPr lang="en-US" sz="1000">
                          <a:effectLst/>
                        </a:rPr>
                        <a:t>22</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a:effectLst/>
                        </a:rPr>
                        <a:t>United Arab Emirates</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7" marR="68117"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117" marR="68117"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117" marR="68117" marT="0" marB="0">
                    <a:solidFill>
                      <a:schemeClr val="accent2">
                        <a:lumMod val="75000"/>
                      </a:schemeClr>
                    </a:solidFill>
                  </a:tcPr>
                </a:tc>
              </a:tr>
              <a:tr h="190500">
                <a:tc>
                  <a:txBody>
                    <a:bodyPr/>
                    <a:lstStyle/>
                    <a:p>
                      <a:pPr marL="0" marR="0">
                        <a:lnSpc>
                          <a:spcPct val="115000"/>
                        </a:lnSpc>
                        <a:spcBef>
                          <a:spcPts val="0"/>
                        </a:spcBef>
                        <a:spcAft>
                          <a:spcPts val="0"/>
                        </a:spcAft>
                        <a:tabLst>
                          <a:tab pos="2505075" algn="l"/>
                        </a:tabLst>
                      </a:pPr>
                      <a:r>
                        <a:rPr lang="en-US" sz="1000">
                          <a:effectLst/>
                        </a:rPr>
                        <a:t>23</a:t>
                      </a:r>
                      <a:endParaRPr lang="en-US" sz="110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pPr>
                      <a:r>
                        <a:rPr lang="en-US" sz="1000" dirty="0">
                          <a:effectLst/>
                        </a:rPr>
                        <a:t>Yemen</a:t>
                      </a:r>
                      <a:endParaRPr lang="en-US" sz="1100" dirty="0">
                        <a:solidFill>
                          <a:srgbClr val="365F91"/>
                        </a:solidFill>
                        <a:effectLst/>
                        <a:latin typeface="Calibri"/>
                        <a:ea typeface="Calibri"/>
                        <a:cs typeface="Times New Roman"/>
                      </a:endParaRPr>
                    </a:p>
                  </a:txBody>
                  <a:tcPr marL="68117" marR="68117" marT="0" marB="0"/>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7" marR="68117"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a:effectLst/>
                        </a:rPr>
                        <a:t> </a:t>
                      </a:r>
                      <a:endParaRPr lang="en-US" sz="1100">
                        <a:solidFill>
                          <a:srgbClr val="365F91"/>
                        </a:solidFill>
                        <a:effectLst/>
                        <a:latin typeface="Calibri"/>
                        <a:ea typeface="Calibri"/>
                        <a:cs typeface="Times New Roman"/>
                      </a:endParaRPr>
                    </a:p>
                  </a:txBody>
                  <a:tcPr marL="68117" marR="68117" marT="0" marB="0">
                    <a:solidFill>
                      <a:schemeClr val="accent2">
                        <a:lumMod val="75000"/>
                      </a:schemeClr>
                    </a:solidFill>
                  </a:tcPr>
                </a:tc>
                <a:tc>
                  <a:txBody>
                    <a:bodyPr/>
                    <a:lstStyle/>
                    <a:p>
                      <a:pPr marL="0" marR="0">
                        <a:lnSpc>
                          <a:spcPct val="115000"/>
                        </a:lnSpc>
                        <a:spcBef>
                          <a:spcPts val="0"/>
                        </a:spcBef>
                        <a:spcAft>
                          <a:spcPts val="0"/>
                        </a:spcAft>
                        <a:tabLst>
                          <a:tab pos="2505075" algn="l"/>
                        </a:tabLst>
                      </a:pPr>
                      <a:r>
                        <a:rPr lang="en-US" sz="1000" dirty="0">
                          <a:effectLst/>
                        </a:rPr>
                        <a:t> </a:t>
                      </a:r>
                      <a:endParaRPr lang="en-US" sz="1100" dirty="0">
                        <a:solidFill>
                          <a:srgbClr val="365F91"/>
                        </a:solidFill>
                        <a:effectLst/>
                        <a:latin typeface="Calibri"/>
                        <a:ea typeface="Calibri"/>
                        <a:cs typeface="Times New Roman"/>
                      </a:endParaRPr>
                    </a:p>
                  </a:txBody>
                  <a:tcPr marL="68117" marR="68117" marT="0" marB="0">
                    <a:solidFill>
                      <a:schemeClr val="accent2">
                        <a:lumMod val="75000"/>
                      </a:schemeClr>
                    </a:solidFill>
                  </a:tcPr>
                </a:tc>
              </a:tr>
            </a:tbl>
          </a:graphicData>
        </a:graphic>
      </p:graphicFrame>
    </p:spTree>
    <p:extLst>
      <p:ext uri="{BB962C8B-B14F-4D97-AF65-F5344CB8AC3E}">
        <p14:creationId xmlns:p14="http://schemas.microsoft.com/office/powerpoint/2010/main" val="18591863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71600" y="1600200"/>
            <a:ext cx="7620000" cy="990600"/>
          </a:xfrm>
          <a:noFill/>
        </p:spPr>
        <p:txBody>
          <a:bodyPr>
            <a:noAutofit/>
          </a:bodyPr>
          <a:lstStyle/>
          <a:p>
            <a:r>
              <a:rPr lang="en-US" sz="3500" dirty="0"/>
              <a:t>What is the link between health and human rights</a:t>
            </a:r>
            <a:r>
              <a:rPr lang="en-US" sz="3500" dirty="0" smtClean="0"/>
              <a:t>?</a:t>
            </a:r>
            <a:endParaRPr lang="en-US" sz="3500" dirty="0"/>
          </a:p>
        </p:txBody>
      </p:sp>
    </p:spTree>
    <p:extLst>
      <p:ext uri="{BB962C8B-B14F-4D97-AF65-F5344CB8AC3E}">
        <p14:creationId xmlns:p14="http://schemas.microsoft.com/office/powerpoint/2010/main" val="32943198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Right to Health</a:t>
            </a:r>
            <a:endParaRPr lang="en-US" dirty="0"/>
          </a:p>
        </p:txBody>
      </p:sp>
      <p:sp>
        <p:nvSpPr>
          <p:cNvPr id="3" name="Content Placeholder 2"/>
          <p:cNvSpPr>
            <a:spLocks noGrp="1"/>
          </p:cNvSpPr>
          <p:nvPr>
            <p:ph sz="quarter" idx="1"/>
          </p:nvPr>
        </p:nvSpPr>
        <p:spPr/>
        <p:txBody>
          <a:bodyPr>
            <a:noAutofit/>
          </a:bodyPr>
          <a:lstStyle/>
          <a:p>
            <a:pPr marL="0" indent="0">
              <a:buNone/>
            </a:pPr>
            <a:r>
              <a:rPr lang="en-US" altLang="zh-CN" sz="2800" dirty="0">
                <a:solidFill>
                  <a:schemeClr val="accent2"/>
                </a:solidFill>
                <a:ea typeface="SimSun" pitchFamily="2" charset="-122"/>
                <a:cs typeface="Arial" pitchFamily="34" charset="0"/>
              </a:rPr>
              <a:t>The right to the enjoyment of the highest attainable standard of health  </a:t>
            </a:r>
            <a:r>
              <a:rPr lang="en-US" altLang="zh-CN" sz="2800" dirty="0">
                <a:ea typeface="SimSun" pitchFamily="2" charset="-122"/>
                <a:cs typeface="Arial" pitchFamily="34" charset="0"/>
              </a:rPr>
              <a:t>(‘the right to health’) was first enshrined in the WHO constitution, and subsequently </a:t>
            </a:r>
            <a:r>
              <a:rPr lang="en-US" altLang="zh-CN" sz="2800" dirty="0">
                <a:solidFill>
                  <a:schemeClr val="tx1">
                    <a:lumMod val="75000"/>
                    <a:lumOff val="25000"/>
                  </a:schemeClr>
                </a:solidFill>
                <a:ea typeface="SimSun" pitchFamily="2" charset="-122"/>
                <a:cs typeface="Arial" pitchFamily="34" charset="0"/>
              </a:rPr>
              <a:t>reaffirmed in international, regional and national law. Every WHO Member State has ratified at least one instrument recognizing the right to health, giving WHO a unique mandate to support Member States in applying a human rights-based approach to health</a:t>
            </a:r>
            <a:r>
              <a:rPr lang="en-US" altLang="zh-CN" sz="2800" dirty="0" smtClean="0">
                <a:solidFill>
                  <a:schemeClr val="tx1">
                    <a:lumMod val="75000"/>
                    <a:lumOff val="25000"/>
                  </a:schemeClr>
                </a:solidFill>
                <a:ea typeface="SimSun" pitchFamily="2" charset="-122"/>
                <a:cs typeface="Arial" pitchFamily="34" charset="0"/>
              </a:rPr>
              <a:t>.</a:t>
            </a:r>
          </a:p>
          <a:p>
            <a:pPr marL="0" indent="0" fontAlgn="base">
              <a:spcBef>
                <a:spcPct val="0"/>
              </a:spcBef>
              <a:spcAft>
                <a:spcPct val="0"/>
              </a:spcAft>
              <a:buNone/>
            </a:pPr>
            <a:endParaRPr lang="en-GB" altLang="zh-CN" sz="2800" dirty="0" smtClean="0">
              <a:solidFill>
                <a:schemeClr val="tx1">
                  <a:lumMod val="75000"/>
                  <a:lumOff val="25000"/>
                </a:schemeClr>
              </a:solidFill>
              <a:ea typeface="SimSun" pitchFamily="2" charset="-122"/>
              <a:cs typeface="Arial" pitchFamily="34" charset="0"/>
            </a:endParaRPr>
          </a:p>
        </p:txBody>
      </p:sp>
    </p:spTree>
    <p:extLst>
      <p:ext uri="{BB962C8B-B14F-4D97-AF65-F5344CB8AC3E}">
        <p14:creationId xmlns:p14="http://schemas.microsoft.com/office/powerpoint/2010/main" val="33457504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Right to Health (</a:t>
            </a:r>
            <a:r>
              <a:rPr lang="en-US" dirty="0" err="1" smtClean="0"/>
              <a:t>cont</a:t>
            </a:r>
            <a:r>
              <a:rPr lang="en-US" dirty="0" smtClean="0"/>
              <a:t>….)</a:t>
            </a:r>
            <a:endParaRPr lang="en-US" dirty="0"/>
          </a:p>
        </p:txBody>
      </p:sp>
      <p:sp>
        <p:nvSpPr>
          <p:cNvPr id="3" name="Content Placeholder 2"/>
          <p:cNvSpPr>
            <a:spLocks noGrp="1"/>
          </p:cNvSpPr>
          <p:nvPr>
            <p:ph sz="quarter" idx="1"/>
          </p:nvPr>
        </p:nvSpPr>
        <p:spPr/>
        <p:txBody>
          <a:bodyPr>
            <a:noAutofit/>
          </a:bodyPr>
          <a:lstStyle/>
          <a:p>
            <a:pPr marL="0" indent="0" fontAlgn="base">
              <a:spcBef>
                <a:spcPct val="0"/>
              </a:spcBef>
              <a:spcAft>
                <a:spcPct val="0"/>
              </a:spcAft>
              <a:buNone/>
            </a:pPr>
            <a:r>
              <a:rPr lang="en-GB" altLang="zh-CN" sz="2800" dirty="0" smtClean="0">
                <a:solidFill>
                  <a:schemeClr val="tx1">
                    <a:lumMod val="75000"/>
                    <a:lumOff val="25000"/>
                  </a:schemeClr>
                </a:solidFill>
                <a:ea typeface="SimSun" pitchFamily="2" charset="-122"/>
                <a:cs typeface="Arial" pitchFamily="34" charset="0"/>
              </a:rPr>
              <a:t>The </a:t>
            </a:r>
            <a:r>
              <a:rPr lang="en-US" altLang="zh-CN" sz="2800" dirty="0">
                <a:solidFill>
                  <a:schemeClr val="tx1">
                    <a:lumMod val="75000"/>
                    <a:lumOff val="25000"/>
                  </a:schemeClr>
                </a:solidFill>
                <a:ea typeface="SimSun" pitchFamily="2" charset="-122"/>
                <a:cs typeface="Arial" pitchFamily="34" charset="0"/>
              </a:rPr>
              <a:t>right to health is an inclusive right, extending not only to timely and </a:t>
            </a:r>
            <a:r>
              <a:rPr lang="en-US" altLang="zh-CN" sz="2800" dirty="0">
                <a:solidFill>
                  <a:schemeClr val="accent2"/>
                </a:solidFill>
                <a:ea typeface="SimSun" pitchFamily="2" charset="-122"/>
                <a:cs typeface="Arial" pitchFamily="34" charset="0"/>
              </a:rPr>
              <a:t>appropriate health care </a:t>
            </a:r>
            <a:r>
              <a:rPr lang="en-US" altLang="zh-CN" sz="2800" dirty="0">
                <a:solidFill>
                  <a:schemeClr val="tx1">
                    <a:lumMod val="75000"/>
                    <a:lumOff val="25000"/>
                  </a:schemeClr>
                </a:solidFill>
                <a:ea typeface="SimSun" pitchFamily="2" charset="-122"/>
                <a:cs typeface="Arial" pitchFamily="34" charset="0"/>
              </a:rPr>
              <a:t>but also to the </a:t>
            </a:r>
            <a:r>
              <a:rPr lang="en-US" altLang="zh-CN" sz="2800" dirty="0">
                <a:solidFill>
                  <a:schemeClr val="accent2"/>
                </a:solidFill>
                <a:ea typeface="SimSun" pitchFamily="2" charset="-122"/>
                <a:cs typeface="Arial" pitchFamily="34" charset="0"/>
              </a:rPr>
              <a:t>underlying determinants of health</a:t>
            </a:r>
            <a:r>
              <a:rPr lang="en-US" altLang="zh-CN" sz="2800" dirty="0">
                <a:solidFill>
                  <a:schemeClr val="tx1">
                    <a:lumMod val="75000"/>
                    <a:lumOff val="25000"/>
                  </a:schemeClr>
                </a:solidFill>
                <a:ea typeface="SimSun" pitchFamily="2" charset="-122"/>
                <a:cs typeface="Arial" pitchFamily="34" charset="0"/>
              </a:rPr>
              <a:t>, for example, access to health information, access to water and food, housing, etc.   It is a claim to a set of social arrangements - norms, institutions, laws, and an enabling </a:t>
            </a:r>
            <a:r>
              <a:rPr lang="en-US" altLang="zh-CN" sz="2800" dirty="0">
                <a:ea typeface="SimSun" pitchFamily="2" charset="-122"/>
                <a:cs typeface="Arial" pitchFamily="34" charset="0"/>
              </a:rPr>
              <a:t>environment, that </a:t>
            </a:r>
            <a:r>
              <a:rPr lang="en-US" altLang="zh-CN" sz="2800" dirty="0">
                <a:solidFill>
                  <a:schemeClr val="tx1">
                    <a:lumMod val="75000"/>
                    <a:lumOff val="25000"/>
                  </a:schemeClr>
                </a:solidFill>
                <a:ea typeface="SimSun" pitchFamily="2" charset="-122"/>
                <a:cs typeface="Arial" pitchFamily="34" charset="0"/>
              </a:rPr>
              <a:t>can best secure the enjoyment of this right. </a:t>
            </a:r>
          </a:p>
          <a:p>
            <a:pPr fontAlgn="base">
              <a:spcBef>
                <a:spcPct val="0"/>
              </a:spcBef>
              <a:spcAft>
                <a:spcPct val="0"/>
              </a:spcAft>
            </a:pPr>
            <a:endParaRPr lang="en-GB" altLang="zh-CN" sz="2800" dirty="0">
              <a:solidFill>
                <a:schemeClr val="tx1">
                  <a:lumMod val="75000"/>
                  <a:lumOff val="25000"/>
                </a:schemeClr>
              </a:solidFill>
              <a:ea typeface="SimSun" pitchFamily="2" charset="-122"/>
              <a:cs typeface="Arial" pitchFamily="34" charset="0"/>
            </a:endParaRPr>
          </a:p>
          <a:p>
            <a:pPr marL="0" indent="0" fontAlgn="base">
              <a:spcBef>
                <a:spcPct val="0"/>
              </a:spcBef>
              <a:spcAft>
                <a:spcPct val="0"/>
              </a:spcAft>
              <a:buNone/>
            </a:pPr>
            <a:r>
              <a:rPr lang="en-US" altLang="zh-CN" sz="2800" dirty="0">
                <a:ea typeface="SimSun" pitchFamily="2" charset="-122"/>
                <a:cs typeface="Arial" pitchFamily="34" charset="0"/>
              </a:rPr>
              <a:t>Securing  health </a:t>
            </a:r>
            <a:r>
              <a:rPr lang="en-US" altLang="zh-CN" sz="2800" dirty="0">
                <a:solidFill>
                  <a:schemeClr val="tx1">
                    <a:lumMod val="75000"/>
                    <a:lumOff val="25000"/>
                  </a:schemeClr>
                </a:solidFill>
                <a:ea typeface="SimSun" pitchFamily="2" charset="-122"/>
                <a:cs typeface="Arial" pitchFamily="34" charset="0"/>
              </a:rPr>
              <a:t>and well-being cannot be achieved without </a:t>
            </a:r>
            <a:r>
              <a:rPr lang="en-US" altLang="zh-CN" sz="2800" dirty="0">
                <a:solidFill>
                  <a:schemeClr val="accent2"/>
                </a:solidFill>
                <a:ea typeface="SimSun" pitchFamily="2" charset="-122"/>
                <a:cs typeface="Arial" pitchFamily="34" charset="0"/>
              </a:rPr>
              <a:t>promoting, protecting and fulfilling human rights</a:t>
            </a:r>
            <a:r>
              <a:rPr lang="en-US" altLang="zh-CN" sz="2800" dirty="0">
                <a:solidFill>
                  <a:schemeClr val="tx1">
                    <a:lumMod val="75000"/>
                    <a:lumOff val="25000"/>
                  </a:schemeClr>
                </a:solidFill>
                <a:ea typeface="SimSun" pitchFamily="2" charset="-122"/>
                <a:cs typeface="Arial" pitchFamily="34" charset="0"/>
              </a:rPr>
              <a:t>, and vice versa.  </a:t>
            </a:r>
            <a:endParaRPr lang="en-US" sz="2800" dirty="0"/>
          </a:p>
        </p:txBody>
      </p:sp>
    </p:spTree>
    <p:extLst>
      <p:ext uri="{BB962C8B-B14F-4D97-AF65-F5344CB8AC3E}">
        <p14:creationId xmlns:p14="http://schemas.microsoft.com/office/powerpoint/2010/main" val="21989097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2">
                    <a:lumMod val="75000"/>
                  </a:schemeClr>
                </a:solidFill>
              </a:rPr>
              <a:t>Circle of Truth – Group </a:t>
            </a:r>
            <a:r>
              <a:rPr lang="en-US" dirty="0" smtClean="0">
                <a:solidFill>
                  <a:schemeClr val="accent2">
                    <a:lumMod val="75000"/>
                  </a:schemeClr>
                </a:solidFill>
              </a:rPr>
              <a:t>Exercise</a:t>
            </a:r>
            <a:endParaRPr lang="en-US" dirty="0">
              <a:solidFill>
                <a:schemeClr val="accent2">
                  <a:lumMod val="75000"/>
                </a:schemeClr>
              </a:solidFill>
            </a:endParaRPr>
          </a:p>
        </p:txBody>
      </p:sp>
      <p:sp>
        <p:nvSpPr>
          <p:cNvPr id="3" name="Content Placeholder 2"/>
          <p:cNvSpPr>
            <a:spLocks noGrp="1"/>
          </p:cNvSpPr>
          <p:nvPr>
            <p:ph sz="quarter" idx="1"/>
          </p:nvPr>
        </p:nvSpPr>
        <p:spPr>
          <a:xfrm>
            <a:off x="612648" y="1600200"/>
            <a:ext cx="8153400" cy="4953000"/>
          </a:xfrm>
        </p:spPr>
        <p:txBody>
          <a:bodyPr>
            <a:normAutofit fontScale="47500" lnSpcReduction="20000"/>
          </a:bodyPr>
          <a:lstStyle/>
          <a:p>
            <a:r>
              <a:rPr lang="en-US" sz="3400" dirty="0"/>
              <a:t>What does “human rights” mean to you?</a:t>
            </a:r>
          </a:p>
          <a:p>
            <a:r>
              <a:rPr lang="en-US" sz="3400" dirty="0" smtClean="0"/>
              <a:t>Human Rights Violation </a:t>
            </a:r>
          </a:p>
          <a:p>
            <a:pPr marL="0" indent="0">
              <a:buNone/>
            </a:pPr>
            <a:r>
              <a:rPr lang="en-US" sz="3400" b="1" dirty="0" smtClean="0"/>
              <a:t>Instructions:</a:t>
            </a:r>
          </a:p>
          <a:p>
            <a:pPr marL="0" indent="0">
              <a:buNone/>
            </a:pPr>
            <a:r>
              <a:rPr lang="en-US" sz="3400" b="1" dirty="0"/>
              <a:t>Step 1:  </a:t>
            </a:r>
            <a:r>
              <a:rPr lang="en-US" sz="3400" dirty="0"/>
              <a:t>The participants will stand in a circle </a:t>
            </a:r>
          </a:p>
          <a:p>
            <a:pPr marL="0" indent="0">
              <a:buNone/>
            </a:pPr>
            <a:r>
              <a:rPr lang="en-US" sz="3400" b="1" dirty="0"/>
              <a:t>Step 2: </a:t>
            </a:r>
            <a:r>
              <a:rPr lang="en-US" sz="3400" dirty="0"/>
              <a:t>Two volunteers (Rapporteur + Observer) from the circle would be assigned the role to record the answers on flip charts and analyze the answers and discussion respectively </a:t>
            </a:r>
          </a:p>
          <a:p>
            <a:pPr marL="0" indent="0">
              <a:buNone/>
            </a:pPr>
            <a:r>
              <a:rPr lang="en-US" sz="3400" b="1" dirty="0"/>
              <a:t>Step 3:</a:t>
            </a:r>
            <a:r>
              <a:rPr lang="en-US" sz="3400" dirty="0"/>
              <a:t>  When a person catches the ball she/he must shout out the first word that comes into her/his head related to </a:t>
            </a:r>
            <a:r>
              <a:rPr lang="en-US" sz="3400" b="1" dirty="0"/>
              <a:t>Human Rights</a:t>
            </a:r>
            <a:r>
              <a:rPr lang="en-US" sz="3400" dirty="0"/>
              <a:t> and </a:t>
            </a:r>
            <a:r>
              <a:rPr lang="en-US" sz="3400" b="1" dirty="0"/>
              <a:t>Human Rights Violations</a:t>
            </a:r>
            <a:r>
              <a:rPr lang="en-US" sz="3400" dirty="0"/>
              <a:t> </a:t>
            </a:r>
          </a:p>
          <a:p>
            <a:pPr marL="0" indent="0">
              <a:buNone/>
            </a:pPr>
            <a:r>
              <a:rPr lang="en-US" sz="3400" b="1" dirty="0"/>
              <a:t>Step 4:</a:t>
            </a:r>
            <a:r>
              <a:rPr lang="en-US" sz="3400" dirty="0"/>
              <a:t> Throw the ball at somebody and after he/she has said a word, ask him/her to continue throwing the ball around the circle to random people.</a:t>
            </a:r>
          </a:p>
          <a:p>
            <a:pPr marL="0" indent="0">
              <a:buNone/>
            </a:pPr>
            <a:r>
              <a:rPr lang="en-US" sz="3400" b="1" dirty="0"/>
              <a:t>Step 5: Ensure that everybody gets turns at throwing and catching the ball.</a:t>
            </a:r>
            <a:endParaRPr lang="en-US" sz="3400" dirty="0"/>
          </a:p>
          <a:p>
            <a:pPr marL="0" indent="0">
              <a:buNone/>
            </a:pPr>
            <a:r>
              <a:rPr lang="en-US" sz="3400" b="1" dirty="0"/>
              <a:t>Step 6:</a:t>
            </a:r>
            <a:r>
              <a:rPr lang="en-US" sz="3400" dirty="0"/>
              <a:t> When ideas seem to be running out the participants would be asked to sit down at their seats </a:t>
            </a:r>
          </a:p>
          <a:p>
            <a:pPr marL="0" indent="0">
              <a:buNone/>
            </a:pPr>
            <a:r>
              <a:rPr lang="en-US" sz="3400" b="1" dirty="0"/>
              <a:t>Step 7:</a:t>
            </a:r>
            <a:r>
              <a:rPr lang="en-US" sz="3400" dirty="0"/>
              <a:t> </a:t>
            </a:r>
            <a:r>
              <a:rPr lang="en-US" sz="3400" b="1" dirty="0"/>
              <a:t>Prompt discussion based on analysis of observer around following questions:</a:t>
            </a:r>
            <a:endParaRPr lang="en-US" sz="3400" dirty="0"/>
          </a:p>
          <a:p>
            <a:pPr marL="0" indent="0">
              <a:buNone/>
            </a:pPr>
            <a:r>
              <a:rPr lang="en-US" sz="3400" dirty="0"/>
              <a:t>-- Which words/answers came up most often?</a:t>
            </a:r>
          </a:p>
          <a:p>
            <a:pPr marL="0" indent="0">
              <a:buNone/>
            </a:pPr>
            <a:r>
              <a:rPr lang="en-US" sz="3400" dirty="0"/>
              <a:t>-- Did these words reflect the concept of Human Rights?</a:t>
            </a:r>
          </a:p>
          <a:p>
            <a:pPr marL="0" indent="0">
              <a:buNone/>
            </a:pPr>
            <a:r>
              <a:rPr lang="en-US" sz="3400" dirty="0"/>
              <a:t>-- Why do Human Rights Violations exist?</a:t>
            </a:r>
          </a:p>
          <a:p>
            <a:pPr marL="0" indent="0">
              <a:buNone/>
            </a:pPr>
            <a:r>
              <a:rPr lang="en-US" sz="3400" dirty="0"/>
              <a:t>-- How can these Violations be overcome?</a:t>
            </a:r>
          </a:p>
          <a:p>
            <a:pPr marL="0" indent="0">
              <a:buNone/>
            </a:pPr>
            <a:endParaRPr lang="en-US" b="1" dirty="0"/>
          </a:p>
        </p:txBody>
      </p:sp>
    </p:spTree>
    <p:extLst>
      <p:ext uri="{BB962C8B-B14F-4D97-AF65-F5344CB8AC3E}">
        <p14:creationId xmlns:p14="http://schemas.microsoft.com/office/powerpoint/2010/main" val="17221892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17463"/>
            <a:ext cx="7772400" cy="1143001"/>
          </a:xfrm>
        </p:spPr>
        <p:txBody>
          <a:bodyPr/>
          <a:lstStyle/>
          <a:p>
            <a:r>
              <a:rPr lang="en-US" dirty="0" smtClean="0"/>
              <a:t>WHO and the Right to Health:</a:t>
            </a:r>
          </a:p>
        </p:txBody>
      </p:sp>
      <p:sp>
        <p:nvSpPr>
          <p:cNvPr id="4099" name="Rectangle 3"/>
          <p:cNvSpPr>
            <a:spLocks noGrp="1" noChangeArrowheads="1"/>
          </p:cNvSpPr>
          <p:nvPr>
            <p:ph idx="1"/>
          </p:nvPr>
        </p:nvSpPr>
        <p:spPr>
          <a:xfrm>
            <a:off x="4511880" y="1581339"/>
            <a:ext cx="4321175" cy="5019675"/>
          </a:xfrm>
        </p:spPr>
        <p:txBody>
          <a:bodyPr>
            <a:normAutofit/>
          </a:bodyPr>
          <a:lstStyle/>
          <a:p>
            <a:pPr>
              <a:buNone/>
            </a:pPr>
            <a:r>
              <a:rPr lang="en-GB" b="1" i="1" dirty="0" smtClean="0"/>
              <a:t>	</a:t>
            </a:r>
            <a:r>
              <a:rPr lang="en-US" sz="2400" i="1" dirty="0"/>
              <a:t>“The enjoyment of the highest attainable standard of health is one of the fundamental rights of every human being without distinction of race, religion, political belief, economic or social condition." </a:t>
            </a:r>
            <a:endParaRPr lang="en-US" sz="2400" i="1" dirty="0" smtClean="0"/>
          </a:p>
          <a:p>
            <a:pPr>
              <a:buNone/>
            </a:pPr>
            <a:endParaRPr lang="en-US" sz="2400" i="1" dirty="0"/>
          </a:p>
          <a:p>
            <a:pPr algn="r">
              <a:buNone/>
            </a:pPr>
            <a:r>
              <a:rPr lang="en-US" sz="2000" b="1" dirty="0" smtClean="0"/>
              <a:t>WHO Constitution</a:t>
            </a:r>
            <a:endParaRPr lang="en-US" sz="2000" b="1" dirty="0"/>
          </a:p>
          <a:p>
            <a:pPr>
              <a:buFontTx/>
              <a:buNone/>
            </a:pPr>
            <a:endParaRPr lang="en-US" sz="2800" dirty="0" smtClean="0"/>
          </a:p>
        </p:txBody>
      </p:sp>
      <p:pic>
        <p:nvPicPr>
          <p:cNvPr id="518148" name="Picture 4" descr="WHO constitution"/>
          <p:cNvPicPr>
            <a:picLocks noChangeAspect="1" noChangeArrowheads="1"/>
          </p:cNvPicPr>
          <p:nvPr/>
        </p:nvPicPr>
        <p:blipFill>
          <a:blip r:embed="rId2" cstate="print"/>
          <a:srcRect/>
          <a:stretch>
            <a:fillRect/>
          </a:stretch>
        </p:blipFill>
        <p:spPr bwMode="auto">
          <a:xfrm>
            <a:off x="609600" y="1624342"/>
            <a:ext cx="4176713" cy="5111750"/>
          </a:xfrm>
          <a:prstGeom prst="rect">
            <a:avLst/>
          </a:prstGeom>
          <a:noFill/>
          <a:ln w="9525">
            <a:noFill/>
            <a:miter lim="800000"/>
            <a:headEnd/>
            <a:tailEnd/>
          </a:ln>
        </p:spPr>
      </p:pic>
    </p:spTree>
    <p:extLst>
      <p:ext uri="{BB962C8B-B14F-4D97-AF65-F5344CB8AC3E}">
        <p14:creationId xmlns:p14="http://schemas.microsoft.com/office/powerpoint/2010/main" val="25630384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8148"/>
                                        </p:tgtEl>
                                        <p:attrNameLst>
                                          <p:attrName>style.visibility</p:attrName>
                                        </p:attrNameLst>
                                      </p:cBhvr>
                                      <p:to>
                                        <p:strVal val="visible"/>
                                      </p:to>
                                    </p:set>
                                    <p:animEffect transition="in" filter="fade">
                                      <p:cBhvr>
                                        <p:cTn id="7" dur="2000"/>
                                        <p:tgtEl>
                                          <p:spTgt spid="518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Right to Health is not only right to provision of health care…</a:t>
            </a:r>
            <a:endParaRPr lang="en-US" dirty="0"/>
          </a:p>
        </p:txBody>
      </p:sp>
      <p:sp>
        <p:nvSpPr>
          <p:cNvPr id="3" name="Content Placeholder 2"/>
          <p:cNvSpPr>
            <a:spLocks noGrp="1"/>
          </p:cNvSpPr>
          <p:nvPr>
            <p:ph sz="quarter" idx="1"/>
          </p:nvPr>
        </p:nvSpPr>
        <p:spPr/>
        <p:txBody>
          <a:bodyPr>
            <a:normAutofit/>
          </a:bodyPr>
          <a:lstStyle/>
          <a:p>
            <a:pPr marL="0" indent="0">
              <a:buNone/>
            </a:pPr>
            <a:endParaRPr lang="en-US" sz="2400" i="1" dirty="0"/>
          </a:p>
          <a:p>
            <a:pPr marL="0" indent="0">
              <a:buNone/>
            </a:pPr>
            <a:r>
              <a:rPr lang="en-US" sz="2400" dirty="0"/>
              <a:t>[The right to health] </a:t>
            </a:r>
            <a:r>
              <a:rPr lang="en-US" sz="2400" i="1" dirty="0"/>
              <a:t>“is not confined to the right to health care... </a:t>
            </a:r>
            <a:r>
              <a:rPr lang="en-US" sz="2400" i="1" dirty="0" smtClean="0"/>
              <a:t>It </a:t>
            </a:r>
            <a:r>
              <a:rPr lang="en-US" sz="2400" i="1" dirty="0">
                <a:solidFill>
                  <a:schemeClr val="accent2"/>
                </a:solidFill>
              </a:rPr>
              <a:t>embraces a wide range of socio-economic factors </a:t>
            </a:r>
            <a:r>
              <a:rPr lang="en-US" sz="2400" i="1" dirty="0"/>
              <a:t>that promote conditions in which people can lead a healthy life, and </a:t>
            </a:r>
            <a:r>
              <a:rPr lang="en-US" sz="2400" i="1" dirty="0">
                <a:solidFill>
                  <a:schemeClr val="accent2"/>
                </a:solidFill>
              </a:rPr>
              <a:t>extends to the underlying determinants of health, such as food and nutrition, housing, access to safe and potable water and adequate sanitation, safe and healthy working conditions, and a healthy environment</a:t>
            </a:r>
            <a:r>
              <a:rPr lang="en-US" sz="2400" i="1" dirty="0"/>
              <a:t>”.</a:t>
            </a:r>
            <a:endParaRPr lang="en-US" sz="2400" dirty="0"/>
          </a:p>
          <a:p>
            <a:pPr marL="1143000" lvl="3" indent="0">
              <a:buNone/>
            </a:pPr>
            <a:endParaRPr lang="en-US" sz="1500" dirty="0" smtClean="0"/>
          </a:p>
          <a:p>
            <a:pPr marL="1874520" lvl="5" indent="0">
              <a:buNone/>
            </a:pPr>
            <a:r>
              <a:rPr lang="en-US" sz="1500" dirty="0" smtClean="0"/>
              <a:t>General Comment No. 14 (“the Right to Health”) to the Article 12 </a:t>
            </a:r>
          </a:p>
          <a:p>
            <a:pPr marL="1874520" lvl="5" indent="0">
              <a:buNone/>
            </a:pPr>
            <a:r>
              <a:rPr lang="en-US" sz="1500" dirty="0" smtClean="0"/>
              <a:t>of the International Covenant of Economic, Social, and Cultural Rights</a:t>
            </a:r>
          </a:p>
          <a:p>
            <a:pPr marL="0" indent="0">
              <a:buNone/>
            </a:pPr>
            <a:endParaRPr lang="en-US" sz="2400" dirty="0"/>
          </a:p>
        </p:txBody>
      </p:sp>
    </p:spTree>
    <p:extLst>
      <p:ext uri="{BB962C8B-B14F-4D97-AF65-F5344CB8AC3E}">
        <p14:creationId xmlns:p14="http://schemas.microsoft.com/office/powerpoint/2010/main" val="30865042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Progressive realization principle:</a:t>
            </a:r>
            <a:endParaRPr lang="en-US" dirty="0"/>
          </a:p>
        </p:txBody>
      </p:sp>
      <p:sp>
        <p:nvSpPr>
          <p:cNvPr id="3" name="Content Placeholder 2"/>
          <p:cNvSpPr>
            <a:spLocks noGrp="1"/>
          </p:cNvSpPr>
          <p:nvPr>
            <p:ph sz="quarter" idx="1"/>
          </p:nvPr>
        </p:nvSpPr>
        <p:spPr/>
        <p:txBody>
          <a:bodyPr>
            <a:normAutofit/>
          </a:bodyPr>
          <a:lstStyle/>
          <a:p>
            <a:pPr marL="0" indent="0">
              <a:buNone/>
            </a:pPr>
            <a:r>
              <a:rPr lang="en-US" sz="2400" dirty="0" smtClean="0"/>
              <a:t>OBLIGATION: </a:t>
            </a:r>
          </a:p>
          <a:p>
            <a:pPr marL="0" indent="0">
              <a:buNone/>
            </a:pPr>
            <a:r>
              <a:rPr lang="en-US" sz="2400" dirty="0" smtClean="0"/>
              <a:t>As states </a:t>
            </a:r>
            <a:r>
              <a:rPr lang="en-US" sz="2400" dirty="0"/>
              <a:t>become wealthier, they must </a:t>
            </a:r>
            <a:r>
              <a:rPr lang="en-US" sz="2400" dirty="0" smtClean="0"/>
              <a:t>provide more </a:t>
            </a:r>
            <a:r>
              <a:rPr lang="en-US" sz="2400" dirty="0"/>
              <a:t>and better health </a:t>
            </a:r>
            <a:r>
              <a:rPr lang="en-US" sz="2400" dirty="0" smtClean="0"/>
              <a:t>care, expand the coverage, and improve availability, accessibility, acceptability and quality of health care goods and services, as well as improve conditions necessary for good health of the population (the underlying determinants of health)</a:t>
            </a:r>
          </a:p>
          <a:p>
            <a:pPr marL="0" indent="0">
              <a:buNone/>
            </a:pPr>
            <a:endParaRPr lang="en-US" sz="2400" dirty="0" smtClean="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42189850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p:txBody>
          <a:bodyPr>
            <a:noAutofit/>
          </a:bodyPr>
          <a:lstStyle/>
          <a:p>
            <a:pPr marL="0" indent="0">
              <a:buNone/>
            </a:pPr>
            <a:r>
              <a:rPr lang="en-US" sz="3600" dirty="0" smtClean="0"/>
              <a:t>Are there public health circumstances when human rights could be legally violated or waived?</a:t>
            </a:r>
            <a:endParaRPr lang="en-US" sz="3600" dirty="0"/>
          </a:p>
        </p:txBody>
      </p:sp>
      <p:sp>
        <p:nvSpPr>
          <p:cNvPr id="4" name="Title 3"/>
          <p:cNvSpPr>
            <a:spLocks noGrp="1"/>
          </p:cNvSpPr>
          <p:nvPr>
            <p:ph type="title"/>
          </p:nvPr>
        </p:nvSpPr>
        <p:spPr/>
        <p:txBody>
          <a:bodyPr/>
          <a:lstStyle/>
          <a:p>
            <a:endParaRPr lang="en-US" dirty="0"/>
          </a:p>
        </p:txBody>
      </p:sp>
    </p:spTree>
    <p:extLst>
      <p:ext uri="{BB962C8B-B14F-4D97-AF65-F5344CB8AC3E}">
        <p14:creationId xmlns:p14="http://schemas.microsoft.com/office/powerpoint/2010/main" val="23521229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Siracusa </a:t>
            </a:r>
            <a:r>
              <a:rPr lang="en-US" dirty="0"/>
              <a:t>principles </a:t>
            </a:r>
          </a:p>
        </p:txBody>
      </p:sp>
      <p:sp>
        <p:nvSpPr>
          <p:cNvPr id="5" name="Content Placeholder 4"/>
          <p:cNvSpPr>
            <a:spLocks noGrp="1"/>
          </p:cNvSpPr>
          <p:nvPr>
            <p:ph sz="quarter" idx="1"/>
          </p:nvPr>
        </p:nvSpPr>
        <p:spPr>
          <a:xfrm>
            <a:off x="612648" y="1600200"/>
            <a:ext cx="8153400" cy="4953000"/>
          </a:xfrm>
        </p:spPr>
        <p:txBody>
          <a:bodyPr>
            <a:normAutofit fontScale="62500" lnSpcReduction="20000"/>
          </a:bodyPr>
          <a:lstStyle/>
          <a:p>
            <a:pPr marL="0" indent="0">
              <a:buNone/>
            </a:pPr>
            <a:endParaRPr lang="en-US" dirty="0"/>
          </a:p>
          <a:p>
            <a:pPr marL="0" indent="0">
              <a:buNone/>
            </a:pPr>
            <a:r>
              <a:rPr lang="en-US" dirty="0" smtClean="0"/>
              <a:t>Under certain limited conditions, human rights may be interfered to achieve a public health goal. Such interference can only be justified when all of the narrowly defined conditions set out in human rights law known as Siracusa principles are met. These are:</a:t>
            </a:r>
          </a:p>
          <a:p>
            <a:pPr>
              <a:buFont typeface="Wingdings" pitchFamily="2" charset="2"/>
              <a:buChar char="§"/>
            </a:pPr>
            <a:r>
              <a:rPr lang="en-US" dirty="0" smtClean="0"/>
              <a:t>Restriction is provided for and carried out in accordance with the law</a:t>
            </a:r>
          </a:p>
          <a:p>
            <a:pPr>
              <a:buFont typeface="Wingdings" pitchFamily="2" charset="2"/>
              <a:buChar char="§"/>
            </a:pPr>
            <a:r>
              <a:rPr lang="en-US" dirty="0" smtClean="0"/>
              <a:t>The restriction is in the interest of a legitimate objective of general interest</a:t>
            </a:r>
          </a:p>
          <a:p>
            <a:pPr>
              <a:buFont typeface="Wingdings" pitchFamily="2" charset="2"/>
              <a:buChar char="§"/>
            </a:pPr>
            <a:r>
              <a:rPr lang="en-US" dirty="0" smtClean="0"/>
              <a:t>The restriction is strictly necessary in a democratic society to achieve the objective.</a:t>
            </a:r>
          </a:p>
          <a:p>
            <a:pPr>
              <a:buFont typeface="Wingdings" pitchFamily="2" charset="2"/>
              <a:buChar char="§"/>
            </a:pPr>
            <a:r>
              <a:rPr lang="en-US" dirty="0" smtClean="0"/>
              <a:t>There are no less intrusive and restrictive means available to reach the same objective</a:t>
            </a:r>
          </a:p>
          <a:p>
            <a:pPr>
              <a:buFont typeface="Wingdings" pitchFamily="2" charset="2"/>
              <a:buChar char="§"/>
            </a:pPr>
            <a:r>
              <a:rPr lang="en-US" dirty="0" smtClean="0"/>
              <a:t>The restriction is not drafted or imposed arbitrarily (without discrimination). </a:t>
            </a:r>
          </a:p>
          <a:p>
            <a:pPr>
              <a:buFont typeface="Wingdings" pitchFamily="2" charset="2"/>
              <a:buChar char="§"/>
            </a:pPr>
            <a:endParaRPr lang="en-US" dirty="0"/>
          </a:p>
          <a:p>
            <a:pPr marL="0" indent="0">
              <a:buNone/>
            </a:pPr>
            <a:r>
              <a:rPr lang="en-US" dirty="0" smtClean="0"/>
              <a:t>Such measures can be carried out for a limited duration only and should be lifted as soon as condition permits. </a:t>
            </a:r>
          </a:p>
          <a:p>
            <a:pPr marL="0" indent="0">
              <a:buNone/>
            </a:pPr>
            <a:endParaRPr lang="en-US" dirty="0"/>
          </a:p>
          <a:p>
            <a:pPr marL="0" indent="0">
              <a:buNone/>
            </a:pPr>
            <a:r>
              <a:rPr lang="en-US" dirty="0" smtClean="0"/>
              <a:t>E.g. </a:t>
            </a:r>
            <a:r>
              <a:rPr lang="en-US" dirty="0"/>
              <a:t>E</a:t>
            </a:r>
            <a:r>
              <a:rPr lang="en-US" dirty="0" smtClean="0"/>
              <a:t>bola, untreated TB - related isolation, restriction of movement, quarantine</a:t>
            </a:r>
            <a:endParaRPr lang="en-US" dirty="0"/>
          </a:p>
        </p:txBody>
      </p:sp>
    </p:spTree>
    <p:extLst>
      <p:ext uri="{BB962C8B-B14F-4D97-AF65-F5344CB8AC3E}">
        <p14:creationId xmlns:p14="http://schemas.microsoft.com/office/powerpoint/2010/main" val="20790875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pattFill prst="pct5">
          <a:fgClr>
            <a:schemeClr val="tx1"/>
          </a:fgClr>
          <a:bgClr>
            <a:schemeClr val="tx1"/>
          </a:bgClr>
        </a:patt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2075088" y="3048000"/>
            <a:ext cx="6916511" cy="2514600"/>
          </a:xfrm>
        </p:spPr>
        <p:txBody>
          <a:bodyPr>
            <a:normAutofit fontScale="90000"/>
          </a:bodyPr>
          <a:lstStyle/>
          <a:p>
            <a:r>
              <a:rPr lang="en-US" b="1" dirty="0">
                <a:solidFill>
                  <a:schemeClr val="bg1"/>
                </a:solidFill>
              </a:rPr>
              <a:t>Session 2.</a:t>
            </a:r>
            <a:br>
              <a:rPr lang="en-US" b="1" dirty="0">
                <a:solidFill>
                  <a:schemeClr val="bg1"/>
                </a:solidFill>
              </a:rPr>
            </a:br>
            <a:r>
              <a:rPr lang="en-US" b="1" dirty="0">
                <a:solidFill>
                  <a:schemeClr val="bg1"/>
                </a:solidFill>
              </a:rPr>
              <a:t>Human Rights, Social Justice and Health Equity</a:t>
            </a:r>
          </a:p>
        </p:txBody>
      </p:sp>
      <p:sp>
        <p:nvSpPr>
          <p:cNvPr id="5" name="Subtitle 4"/>
          <p:cNvSpPr>
            <a:spLocks noGrp="1"/>
          </p:cNvSpPr>
          <p:nvPr>
            <p:ph type="subTitle" idx="1"/>
          </p:nvPr>
        </p:nvSpPr>
        <p:spPr/>
        <p:txBody>
          <a:bodyPr>
            <a:normAutofit/>
          </a:bodyPr>
          <a:lstStyle/>
          <a:p>
            <a:endParaRPr lang="en-US" b="1" dirty="0"/>
          </a:p>
        </p:txBody>
      </p:sp>
      <p:sp>
        <p:nvSpPr>
          <p:cNvPr id="2" name="TextBox 1"/>
          <p:cNvSpPr txBox="1"/>
          <p:nvPr/>
        </p:nvSpPr>
        <p:spPr>
          <a:xfrm>
            <a:off x="2362200" y="228600"/>
            <a:ext cx="6553200" cy="1015663"/>
          </a:xfrm>
          <a:prstGeom prst="rect">
            <a:avLst/>
          </a:prstGeom>
          <a:noFill/>
        </p:spPr>
        <p:txBody>
          <a:bodyPr wrap="square" rtlCol="0">
            <a:spAutoFit/>
          </a:bodyPr>
          <a:lstStyle/>
          <a:p>
            <a:r>
              <a:rPr lang="en-US" sz="2000" cap="all" dirty="0">
                <a:solidFill>
                  <a:schemeClr val="bg1"/>
                </a:solidFill>
                <a:latin typeface="+mj-lt"/>
                <a:ea typeface="+mj-ea"/>
                <a:cs typeface="+mj-cs"/>
              </a:rPr>
              <a:t>HUMAN RIGHTS AND HEALTH EQUITY:</a:t>
            </a:r>
            <a:br>
              <a:rPr lang="en-US" sz="2000" cap="all" dirty="0">
                <a:solidFill>
                  <a:schemeClr val="bg1"/>
                </a:solidFill>
                <a:latin typeface="+mj-lt"/>
                <a:ea typeface="+mj-ea"/>
                <a:cs typeface="+mj-cs"/>
              </a:rPr>
            </a:br>
            <a:r>
              <a:rPr lang="en-US" sz="2000" cap="all" dirty="0">
                <a:solidFill>
                  <a:schemeClr val="bg1"/>
                </a:solidFill>
                <a:latin typeface="+mj-lt"/>
                <a:ea typeface="+mj-ea"/>
                <a:cs typeface="+mj-cs"/>
              </a:rPr>
              <a:t>IMPLICATIONS FOR ADVOCACY, </a:t>
            </a:r>
            <a:r>
              <a:rPr lang="en-US" sz="2000" cap="all" dirty="0" smtClean="0">
                <a:solidFill>
                  <a:schemeClr val="bg1"/>
                </a:solidFill>
                <a:latin typeface="+mj-lt"/>
                <a:ea typeface="+mj-ea"/>
                <a:cs typeface="+mj-cs"/>
              </a:rPr>
              <a:t>ACTION </a:t>
            </a:r>
            <a:r>
              <a:rPr lang="en-US" sz="2000" cap="all" dirty="0">
                <a:solidFill>
                  <a:schemeClr val="bg1"/>
                </a:solidFill>
                <a:latin typeface="+mj-lt"/>
                <a:ea typeface="+mj-ea"/>
                <a:cs typeface="+mj-cs"/>
              </a:rPr>
              <a:t>AND GOVERNANCE</a:t>
            </a:r>
          </a:p>
        </p:txBody>
      </p:sp>
      <p:pic>
        <p:nvPicPr>
          <p:cNvPr id="6" name="Picture 5" descr="C:\Documents and Settings\esenamanovv\My Documents\ESENAMANOV_Vasily\My Pictures\WHOLogo_New_Eng_1.gif"/>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04800" y="304800"/>
            <a:ext cx="1781175" cy="591026"/>
          </a:xfrm>
          <a:prstGeom prst="rect">
            <a:avLst/>
          </a:prstGeom>
          <a:noFill/>
          <a:ln>
            <a:noFill/>
          </a:ln>
        </p:spPr>
      </p:pic>
    </p:spTree>
    <p:extLst>
      <p:ext uri="{BB962C8B-B14F-4D97-AF65-F5344CB8AC3E}">
        <p14:creationId xmlns:p14="http://schemas.microsoft.com/office/powerpoint/2010/main" val="24823078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hlinkClick r:id="" action="ppaction://hlinkshowjump?jump=nextslide" highlightClick="1"/>
          </p:cNvPr>
          <p:cNvGraphicFramePr/>
          <p:nvPr>
            <p:extLst/>
          </p:nvPr>
        </p:nvGraphicFramePr>
        <p:xfrm>
          <a:off x="1828800" y="1752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841248" y="301752"/>
            <a:ext cx="8077200" cy="1143000"/>
          </a:xfrm>
        </p:spPr>
        <p:txBody>
          <a:bodyPr/>
          <a:lstStyle/>
          <a:p>
            <a:r>
              <a:rPr lang="en-US" dirty="0" smtClean="0"/>
              <a:t>Session Overview </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33D6E5A2-EC83-451F-A719-9AC1370DD5CF}" type="slidenum">
              <a:rPr lang="en-US" smtClean="0"/>
              <a:pPr/>
              <a:t>26</a:t>
            </a:fld>
            <a:endParaRPr lang="en-US" dirty="0"/>
          </a:p>
        </p:txBody>
      </p:sp>
      <p:sp>
        <p:nvSpPr>
          <p:cNvPr id="7" name="TextBox 6"/>
          <p:cNvSpPr txBox="1"/>
          <p:nvPr/>
        </p:nvSpPr>
        <p:spPr>
          <a:xfrm>
            <a:off x="6705600" y="7620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871674376"/>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8077200" cy="1371600"/>
          </a:xfrm>
        </p:spPr>
        <p:txBody>
          <a:bodyPr>
            <a:normAutofit/>
          </a:bodyPr>
          <a:lstStyle/>
          <a:p>
            <a:r>
              <a:rPr lang="en-US" b="1" dirty="0" smtClean="0"/>
              <a:t>Social Justice and Health Equity:</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33D6E5A2-EC83-451F-A719-9AC1370DD5CF}" type="slidenum">
              <a:rPr lang="en-US" smtClean="0"/>
              <a:pPr/>
              <a:t>27</a:t>
            </a:fld>
            <a:endParaRPr lang="en-US" dirty="0"/>
          </a:p>
        </p:txBody>
      </p:sp>
      <p:sp>
        <p:nvSpPr>
          <p:cNvPr id="5" name="TextBox 4"/>
          <p:cNvSpPr txBox="1"/>
          <p:nvPr/>
        </p:nvSpPr>
        <p:spPr>
          <a:xfrm>
            <a:off x="514927" y="1905000"/>
            <a:ext cx="8153400" cy="3416320"/>
          </a:xfrm>
          <a:prstGeom prst="rect">
            <a:avLst/>
          </a:prstGeom>
          <a:noFill/>
        </p:spPr>
        <p:txBody>
          <a:bodyPr wrap="square" rtlCol="0">
            <a:spAutoFit/>
          </a:bodyPr>
          <a:lstStyle/>
          <a:p>
            <a:pPr marL="285750" indent="-285750">
              <a:buFont typeface="Arial" panose="020B0604020202020204" pitchFamily="34" charset="0"/>
              <a:buChar char="•"/>
            </a:pPr>
            <a:r>
              <a:rPr lang="en-US" sz="3600" dirty="0" smtClean="0"/>
              <a:t>Social Justice:  Definition, Meaning &amp; Ideologies</a:t>
            </a:r>
          </a:p>
          <a:p>
            <a:pPr marL="285750" indent="-285750">
              <a:buFont typeface="Arial" panose="020B0604020202020204" pitchFamily="34" charset="0"/>
              <a:buChar char="•"/>
            </a:pPr>
            <a:r>
              <a:rPr lang="en-US" sz="3600" dirty="0" smtClean="0"/>
              <a:t>Social Justice &amp; Health Equity</a:t>
            </a:r>
          </a:p>
          <a:p>
            <a:pPr marL="285750" indent="-285750">
              <a:buFont typeface="Arial" panose="020B0604020202020204" pitchFamily="34" charset="0"/>
              <a:buChar char="•"/>
            </a:pPr>
            <a:r>
              <a:rPr lang="en-US" sz="3600" dirty="0" smtClean="0"/>
              <a:t>Social Justice and Public Health</a:t>
            </a:r>
          </a:p>
          <a:p>
            <a:pPr marL="285750" indent="-285750">
              <a:buFont typeface="Arial" panose="020B0604020202020204" pitchFamily="34" charset="0"/>
              <a:buChar char="•"/>
            </a:pPr>
            <a:r>
              <a:rPr lang="en-US" sz="3600" dirty="0" smtClean="0"/>
              <a:t>Equity:  Growing Concerns</a:t>
            </a:r>
          </a:p>
          <a:p>
            <a:pPr marL="285750" indent="-285750">
              <a:buFont typeface="Arial" panose="020B0604020202020204" pitchFamily="34" charset="0"/>
              <a:buChar char="•"/>
            </a:pPr>
            <a:endParaRPr lang="en-US" sz="3600" dirty="0" smtClean="0"/>
          </a:p>
        </p:txBody>
      </p:sp>
    </p:spTree>
    <p:extLst>
      <p:ext uri="{BB962C8B-B14F-4D97-AF65-F5344CB8AC3E}">
        <p14:creationId xmlns:p14="http://schemas.microsoft.com/office/powerpoint/2010/main" val="4247234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solidFill>
                  <a:schemeClr val="accent2"/>
                </a:solidFill>
              </a:rPr>
              <a:t>What is the definition of Social </a:t>
            </a:r>
            <a:r>
              <a:rPr lang="en-US" sz="4000" b="1" dirty="0" smtClean="0">
                <a:solidFill>
                  <a:schemeClr val="accent2"/>
                </a:solidFill>
              </a:rPr>
              <a:t>Justice? </a:t>
            </a:r>
            <a:endParaRPr lang="en-US" dirty="0"/>
          </a:p>
        </p:txBody>
      </p:sp>
      <p:sp>
        <p:nvSpPr>
          <p:cNvPr id="6" name="Slide Number Placeholder 5"/>
          <p:cNvSpPr>
            <a:spLocks noGrp="1"/>
          </p:cNvSpPr>
          <p:nvPr>
            <p:ph type="sldNum" sz="quarter" idx="12"/>
          </p:nvPr>
        </p:nvSpPr>
        <p:spPr>
          <a:prstGeom prst="bracketPair">
            <a:avLst>
              <a:gd name="adj" fmla="val 17949"/>
            </a:avLst>
          </a:prstGeom>
        </p:spPr>
        <p:txBody>
          <a:bodyPr>
            <a:normAutofit fontScale="70000" lnSpcReduction="20000"/>
          </a:bodyPr>
          <a:lstStyle/>
          <a:p>
            <a:endParaRPr lang="en-US" dirty="0"/>
          </a:p>
        </p:txBody>
      </p:sp>
      <p:sp>
        <p:nvSpPr>
          <p:cNvPr id="4" name="Content Placeholder 3"/>
          <p:cNvSpPr>
            <a:spLocks noGrp="1"/>
          </p:cNvSpPr>
          <p:nvPr>
            <p:ph sz="half" idx="4294967295"/>
          </p:nvPr>
        </p:nvSpPr>
        <p:spPr>
          <a:xfrm>
            <a:off x="457200" y="2514600"/>
            <a:ext cx="8077200" cy="2971800"/>
          </a:xfrm>
        </p:spPr>
        <p:txBody>
          <a:bodyPr>
            <a:normAutofit fontScale="92500"/>
          </a:bodyPr>
          <a:lstStyle/>
          <a:p>
            <a:pPr marL="0" indent="0" algn="just">
              <a:buNone/>
            </a:pPr>
            <a:r>
              <a:rPr lang="en-US" sz="3600" b="1" dirty="0">
                <a:latin typeface="Arial" pitchFamily="34" charset="0"/>
                <a:cs typeface="Arial" pitchFamily="34" charset="0"/>
              </a:rPr>
              <a:t>“</a:t>
            </a:r>
            <a:r>
              <a:rPr lang="en-US" sz="3600" dirty="0"/>
              <a:t>Social justice </a:t>
            </a:r>
            <a:r>
              <a:rPr lang="en-US" sz="3600" dirty="0" smtClean="0"/>
              <a:t>generally </a:t>
            </a:r>
            <a:r>
              <a:rPr lang="en-US" sz="3600" dirty="0"/>
              <a:t>refers to the idea of creating a society or institution that is based on the principles of </a:t>
            </a:r>
            <a:r>
              <a:rPr lang="en-US" sz="3600" u="sng" dirty="0"/>
              <a:t>equality and solidarity, that understands and values human rights and that recognizes the dignity of every human </a:t>
            </a:r>
            <a:r>
              <a:rPr lang="en-US" sz="3600" u="sng" dirty="0" smtClean="0"/>
              <a:t>being</a:t>
            </a:r>
            <a:r>
              <a:rPr lang="en-US" sz="3600" dirty="0" smtClean="0"/>
              <a:t>”</a:t>
            </a:r>
            <a:endParaRPr lang="ar-EG" sz="3600" dirty="0"/>
          </a:p>
        </p:txBody>
      </p:sp>
    </p:spTree>
    <p:extLst>
      <p:ext uri="{BB962C8B-B14F-4D97-AF65-F5344CB8AC3E}">
        <p14:creationId xmlns:p14="http://schemas.microsoft.com/office/powerpoint/2010/main" val="20144755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6199" y="59545"/>
            <a:ext cx="9073419" cy="1159656"/>
          </a:xfrm>
        </p:spPr>
        <p:txBody>
          <a:bodyPr>
            <a:noAutofit/>
          </a:bodyPr>
          <a:lstStyle/>
          <a:p>
            <a:pPr marL="0" indent="0">
              <a:buNone/>
            </a:pPr>
            <a:r>
              <a:rPr lang="en-US" sz="3600" b="1" dirty="0" smtClean="0">
                <a:solidFill>
                  <a:schemeClr val="accent2"/>
                </a:solidFill>
              </a:rPr>
              <a:t>Meaning of Social Justice </a:t>
            </a:r>
          </a:p>
          <a:p>
            <a:pPr marL="0" indent="0">
              <a:buNone/>
            </a:pPr>
            <a:endParaRPr lang="en-US" sz="3600" b="1" dirty="0">
              <a:solidFill>
                <a:schemeClr val="accent2"/>
              </a:solidFill>
            </a:endParaRPr>
          </a:p>
          <a:p>
            <a:pPr marL="0" indent="0">
              <a:buNone/>
            </a:pPr>
            <a:endParaRPr lang="en-US" sz="3600" b="1" dirty="0" smtClean="0">
              <a:solidFill>
                <a:schemeClr val="accent2"/>
              </a:solidFill>
            </a:endParaRPr>
          </a:p>
          <a:p>
            <a:pPr marL="0" indent="0">
              <a:buNone/>
            </a:pPr>
            <a:r>
              <a:rPr lang="en-US" sz="3600" b="1" dirty="0" smtClean="0">
                <a:solidFill>
                  <a:schemeClr val="accent2"/>
                </a:solidFill>
              </a:rPr>
              <a:t>Key Elements?</a:t>
            </a:r>
            <a:endParaRPr lang="en-US" sz="3600" b="1" dirty="0">
              <a:solidFill>
                <a:schemeClr val="accent2"/>
              </a:solidFill>
            </a:endParaRPr>
          </a:p>
        </p:txBody>
      </p:sp>
      <p:sp>
        <p:nvSpPr>
          <p:cNvPr id="4" name="Content Placeholder 3"/>
          <p:cNvSpPr>
            <a:spLocks noGrp="1"/>
          </p:cNvSpPr>
          <p:nvPr>
            <p:ph sz="half" idx="2"/>
          </p:nvPr>
        </p:nvSpPr>
        <p:spPr>
          <a:xfrm>
            <a:off x="254497" y="4267200"/>
            <a:ext cx="8686800" cy="1766700"/>
          </a:xfrm>
        </p:spPr>
        <p:txBody>
          <a:bodyPr>
            <a:normAutofit/>
          </a:bodyPr>
          <a:lstStyle/>
          <a:p>
            <a:pPr>
              <a:buNone/>
            </a:pPr>
            <a:r>
              <a:rPr lang="en-US" sz="2000" dirty="0" smtClean="0">
                <a:latin typeface="Arial" pitchFamily="34" charset="0"/>
                <a:cs typeface="Arial" pitchFamily="34" charset="0"/>
              </a:rPr>
              <a:t> </a:t>
            </a:r>
            <a:r>
              <a:rPr lang="en-US" sz="2800" b="1" dirty="0">
                <a:latin typeface="Arial" pitchFamily="34" charset="0"/>
                <a:cs typeface="Arial" pitchFamily="34" charset="0"/>
              </a:rPr>
              <a:t>Social justice is based on the concepts of equality (equal </a:t>
            </a:r>
            <a:r>
              <a:rPr lang="en-US" sz="2800" b="1" dirty="0" smtClean="0">
                <a:latin typeface="Arial" pitchFamily="34" charset="0"/>
                <a:cs typeface="Arial" pitchFamily="34" charset="0"/>
              </a:rPr>
              <a:t>opportunities) and of </a:t>
            </a:r>
            <a:r>
              <a:rPr lang="en-US" sz="2800" b="1" dirty="0">
                <a:latin typeface="Arial" pitchFamily="34" charset="0"/>
                <a:cs typeface="Arial" pitchFamily="34" charset="0"/>
              </a:rPr>
              <a:t>human </a:t>
            </a:r>
            <a:r>
              <a:rPr lang="en-US" sz="2800" b="1" dirty="0" smtClean="0">
                <a:latin typeface="Arial" pitchFamily="34" charset="0"/>
                <a:cs typeface="Arial" pitchFamily="34" charset="0"/>
              </a:rPr>
              <a:t>rights  (solidarity, dignity of human being</a:t>
            </a:r>
            <a:r>
              <a:rPr lang="en-US" sz="2000" b="1" dirty="0" smtClean="0">
                <a:latin typeface="Arial" pitchFamily="34" charset="0"/>
                <a:cs typeface="Arial" pitchFamily="34" charset="0"/>
              </a:rPr>
              <a:t>) </a:t>
            </a:r>
            <a:endParaRPr lang="en-US" sz="2000" dirty="0">
              <a:latin typeface="Arial" pitchFamily="34" charset="0"/>
              <a:cs typeface="Arial" pitchFamily="34" charset="0"/>
            </a:endParaRPr>
          </a:p>
        </p:txBody>
      </p:sp>
      <p:cxnSp>
        <p:nvCxnSpPr>
          <p:cNvPr id="14" name="Straight Arrow Connector 13"/>
          <p:cNvCxnSpPr/>
          <p:nvPr/>
        </p:nvCxnSpPr>
        <p:spPr bwMode="auto">
          <a:xfrm>
            <a:off x="6857999" y="2147500"/>
            <a:ext cx="1272979" cy="835768"/>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
        <p:nvSpPr>
          <p:cNvPr id="16" name="Rectangle 15"/>
          <p:cNvSpPr/>
          <p:nvPr/>
        </p:nvSpPr>
        <p:spPr>
          <a:xfrm>
            <a:off x="5761481" y="2983267"/>
            <a:ext cx="3466013" cy="830997"/>
          </a:xfrm>
          <a:prstGeom prst="rect">
            <a:avLst/>
          </a:prstGeom>
          <a:ln>
            <a:noFill/>
          </a:ln>
        </p:spPr>
        <p:txBody>
          <a:bodyPr wrap="none">
            <a:spAutoFit/>
          </a:bodyPr>
          <a:lstStyle/>
          <a:p>
            <a:pPr algn="ctr"/>
            <a:r>
              <a:rPr lang="en-US" sz="2400" b="1" dirty="0" smtClean="0">
                <a:solidFill>
                  <a:srgbClr val="0070C0"/>
                </a:solidFill>
                <a:latin typeface="Arial" pitchFamily="34" charset="0"/>
                <a:cs typeface="Arial" pitchFamily="34" charset="0"/>
              </a:rPr>
              <a:t>Just share of </a:t>
            </a:r>
          </a:p>
          <a:p>
            <a:pPr algn="ctr"/>
            <a:r>
              <a:rPr lang="en-US" sz="2400" b="1" dirty="0" smtClean="0">
                <a:solidFill>
                  <a:srgbClr val="0070C0"/>
                </a:solidFill>
                <a:latin typeface="Arial" pitchFamily="34" charset="0"/>
                <a:cs typeface="Arial" pitchFamily="34" charset="0"/>
              </a:rPr>
              <a:t>the benefits of Society</a:t>
            </a:r>
            <a:endParaRPr lang="en-US" sz="2400" dirty="0">
              <a:solidFill>
                <a:srgbClr val="0070C0"/>
              </a:solidFill>
              <a:latin typeface="Arial" pitchFamily="34" charset="0"/>
              <a:cs typeface="Arial" pitchFamily="34" charset="0"/>
            </a:endParaRPr>
          </a:p>
        </p:txBody>
      </p:sp>
      <p:sp>
        <p:nvSpPr>
          <p:cNvPr id="17" name="Rectangle 16"/>
          <p:cNvSpPr/>
          <p:nvPr/>
        </p:nvSpPr>
        <p:spPr>
          <a:xfrm>
            <a:off x="3124200" y="3148644"/>
            <a:ext cx="2391039" cy="461665"/>
          </a:xfrm>
          <a:prstGeom prst="rect">
            <a:avLst/>
          </a:prstGeom>
          <a:ln>
            <a:noFill/>
          </a:ln>
        </p:spPr>
        <p:txBody>
          <a:bodyPr wrap="none">
            <a:spAutoFit/>
          </a:bodyPr>
          <a:lstStyle/>
          <a:p>
            <a:r>
              <a:rPr lang="en-US" sz="2400" b="1" dirty="0" smtClean="0">
                <a:solidFill>
                  <a:srgbClr val="0070C0"/>
                </a:solidFill>
                <a:latin typeface="Arial" pitchFamily="34" charset="0"/>
                <a:cs typeface="Arial" pitchFamily="34" charset="0"/>
              </a:rPr>
              <a:t>Fair Treatment.</a:t>
            </a:r>
            <a:endParaRPr lang="en-US" sz="2400" dirty="0">
              <a:solidFill>
                <a:srgbClr val="0070C0"/>
              </a:solidFill>
              <a:latin typeface="Arial" pitchFamily="34" charset="0"/>
              <a:cs typeface="Arial" pitchFamily="34" charset="0"/>
            </a:endParaRPr>
          </a:p>
        </p:txBody>
      </p:sp>
      <p:sp>
        <p:nvSpPr>
          <p:cNvPr id="18" name="Rectangle 17"/>
          <p:cNvSpPr/>
          <p:nvPr/>
        </p:nvSpPr>
        <p:spPr>
          <a:xfrm>
            <a:off x="5427799" y="1548825"/>
            <a:ext cx="1755609" cy="584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r>
              <a:rPr lang="en-US" sz="3200" b="1" dirty="0" smtClean="0">
                <a:solidFill>
                  <a:srgbClr val="0070C0"/>
                </a:solidFill>
                <a:latin typeface="Arial" pitchFamily="34" charset="0"/>
                <a:cs typeface="Arial" pitchFamily="34" charset="0"/>
              </a:rPr>
              <a:t>Society </a:t>
            </a:r>
            <a:endParaRPr lang="en-US" sz="3200" dirty="0">
              <a:solidFill>
                <a:srgbClr val="0070C0"/>
              </a:solidFill>
              <a:latin typeface="Arial" pitchFamily="34" charset="0"/>
              <a:cs typeface="Arial" pitchFamily="34" charset="0"/>
            </a:endParaRPr>
          </a:p>
        </p:txBody>
      </p:sp>
      <p:cxnSp>
        <p:nvCxnSpPr>
          <p:cNvPr id="19" name="Straight Arrow Connector 18"/>
          <p:cNvCxnSpPr/>
          <p:nvPr/>
        </p:nvCxnSpPr>
        <p:spPr bwMode="auto">
          <a:xfrm flipH="1">
            <a:off x="4468602" y="2133600"/>
            <a:ext cx="1246398" cy="1071570"/>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9288893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667000"/>
            <a:ext cx="7123113" cy="3962400"/>
          </a:xfrm>
        </p:spPr>
        <p:txBody>
          <a:bodyPr>
            <a:normAutofit/>
          </a:bodyPr>
          <a:lstStyle/>
          <a:p>
            <a:pPr marL="514350" indent="-514350">
              <a:buFont typeface="Wingdings" pitchFamily="2" charset="2"/>
              <a:buChar char="§"/>
            </a:pPr>
            <a:r>
              <a:rPr lang="en-US" dirty="0" smtClean="0"/>
              <a:t>What is the link between health and human rights? (Use Health and Human Rights Work Sheet) </a:t>
            </a:r>
          </a:p>
          <a:p>
            <a:pPr marL="514350" indent="-514350">
              <a:buFont typeface="Wingdings" pitchFamily="2" charset="2"/>
              <a:buChar char="§"/>
            </a:pPr>
            <a:r>
              <a:rPr lang="en-US" dirty="0" smtClean="0"/>
              <a:t>What is your perception/opinion of right to health?</a:t>
            </a:r>
          </a:p>
          <a:p>
            <a:pPr marL="514350" indent="-514350">
              <a:buFont typeface="Wingdings" pitchFamily="2" charset="2"/>
              <a:buChar char="§"/>
            </a:pPr>
            <a:r>
              <a:rPr lang="en-US" dirty="0" smtClean="0"/>
              <a:t>What are the elements and principles that govern the right to health?</a:t>
            </a:r>
          </a:p>
          <a:p>
            <a:pPr marL="514350" indent="-514350">
              <a:buFont typeface="Wingdings" pitchFamily="2" charset="2"/>
              <a:buChar char="§"/>
            </a:pPr>
            <a:r>
              <a:rPr lang="en-US" dirty="0" smtClean="0"/>
              <a:t>Can human rights be waived? </a:t>
            </a:r>
          </a:p>
          <a:p>
            <a:pPr marL="514350" indent="-514350">
              <a:buFont typeface="Wingdings" pitchFamily="2" charset="2"/>
              <a:buChar char="§"/>
            </a:pPr>
            <a:endParaRPr lang="en-US" dirty="0"/>
          </a:p>
          <a:p>
            <a:endParaRPr lang="en-US" dirty="0" smtClean="0"/>
          </a:p>
          <a:p>
            <a:pPr marL="514350" indent="-514350">
              <a:buFont typeface="Wingdings" pitchFamily="2" charset="2"/>
              <a:buChar char="§"/>
            </a:pPr>
            <a:endParaRPr lang="en-US" dirty="0" smtClean="0"/>
          </a:p>
          <a:p>
            <a:pPr marL="514350" indent="-514350">
              <a:buFont typeface="Wingdings" pitchFamily="2" charset="2"/>
              <a:buChar char="§"/>
            </a:pPr>
            <a:endParaRPr lang="en-US" dirty="0"/>
          </a:p>
        </p:txBody>
      </p:sp>
      <p:sp>
        <p:nvSpPr>
          <p:cNvPr id="3" name="Title 2"/>
          <p:cNvSpPr>
            <a:spLocks noGrp="1"/>
          </p:cNvSpPr>
          <p:nvPr>
            <p:ph type="title"/>
          </p:nvPr>
        </p:nvSpPr>
        <p:spPr/>
        <p:txBody>
          <a:bodyPr>
            <a:normAutofit/>
          </a:bodyPr>
          <a:lstStyle/>
          <a:p>
            <a:r>
              <a:rPr lang="en-US" dirty="0" smtClean="0"/>
              <a:t>Questions for reflection:</a:t>
            </a:r>
            <a:endParaRPr lang="en-US" dirty="0"/>
          </a:p>
        </p:txBody>
      </p:sp>
      <p:sp>
        <p:nvSpPr>
          <p:cNvPr id="4" name="Title 2"/>
          <p:cNvSpPr txBox="1">
            <a:spLocks/>
          </p:cNvSpPr>
          <p:nvPr/>
        </p:nvSpPr>
        <p:spPr>
          <a:xfrm>
            <a:off x="1295400" y="457200"/>
            <a:ext cx="7620000" cy="990600"/>
          </a:xfrm>
          <a:prstGeom prst="rect">
            <a:avLst/>
          </a:prstGeom>
        </p:spPr>
        <p:txBody>
          <a:bodyPr vert="horz" anchor="ctr">
            <a:normAutofit fontScale="82500" lnSpcReduction="20000"/>
          </a:bodyPr>
          <a:lstStyle>
            <a:lvl1pPr algn="l" rtl="0" eaLnBrk="1" latinLnBrk="0" hangingPunct="1">
              <a:spcBef>
                <a:spcPct val="0"/>
              </a:spcBef>
              <a:buNone/>
              <a:defRPr kumimoji="0" sz="4400" b="0" kern="1200" cap="none">
                <a:solidFill>
                  <a:srgbClr val="FFFFFF"/>
                </a:solidFill>
                <a:latin typeface="+mj-lt"/>
                <a:ea typeface="+mj-ea"/>
                <a:cs typeface="+mj-cs"/>
              </a:defRPr>
            </a:lvl1pPr>
          </a:lstStyle>
          <a:p>
            <a:r>
              <a:rPr lang="en-US" b="1" dirty="0" smtClean="0">
                <a:solidFill>
                  <a:schemeClr val="accent2">
                    <a:lumMod val="75000"/>
                  </a:schemeClr>
                </a:solidFill>
              </a:rPr>
              <a:t>Reflection Exercise</a:t>
            </a:r>
            <a:r>
              <a:rPr lang="en-US" dirty="0" smtClean="0">
                <a:solidFill>
                  <a:schemeClr val="accent2">
                    <a:lumMod val="75000"/>
                  </a:schemeClr>
                </a:solidFill>
              </a:rPr>
              <a:t/>
            </a:r>
            <a:br>
              <a:rPr lang="en-US" dirty="0" smtClean="0">
                <a:solidFill>
                  <a:schemeClr val="accent2">
                    <a:lumMod val="75000"/>
                  </a:schemeClr>
                </a:solidFill>
              </a:rPr>
            </a:br>
            <a:endParaRPr lang="en-US" dirty="0">
              <a:solidFill>
                <a:schemeClr val="accent2">
                  <a:lumMod val="75000"/>
                </a:schemeClr>
              </a:solidFill>
            </a:endParaRPr>
          </a:p>
        </p:txBody>
      </p:sp>
    </p:spTree>
    <p:extLst>
      <p:ext uri="{BB962C8B-B14F-4D97-AF65-F5344CB8AC3E}">
        <p14:creationId xmlns:p14="http://schemas.microsoft.com/office/powerpoint/2010/main" val="4047183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Two Concepts Human Rights and Social Justice are Self Reinforcing</a:t>
            </a:r>
            <a:endParaRPr lang="en-US" dirty="0"/>
          </a:p>
        </p:txBody>
      </p:sp>
      <p:sp>
        <p:nvSpPr>
          <p:cNvPr id="3" name="Content Placeholder 2"/>
          <p:cNvSpPr>
            <a:spLocks noGrp="1"/>
          </p:cNvSpPr>
          <p:nvPr>
            <p:ph idx="1"/>
          </p:nvPr>
        </p:nvSpPr>
        <p:spPr>
          <a:xfrm>
            <a:off x="304800" y="1524000"/>
            <a:ext cx="8839200" cy="5490187"/>
          </a:xfrm>
        </p:spPr>
        <p:txBody>
          <a:bodyPr>
            <a:normAutofit/>
          </a:bodyPr>
          <a:lstStyle/>
          <a:p>
            <a:pPr marL="0" indent="0">
              <a:buNone/>
            </a:pPr>
            <a:r>
              <a:rPr lang="en-US" dirty="0" smtClean="0"/>
              <a:t>Human Rights </a:t>
            </a:r>
            <a:r>
              <a:rPr lang="en-US" dirty="0" smtClean="0">
                <a:sym typeface="Wingdings" panose="05000000000000000000" pitchFamily="2" charset="2"/>
              </a:rPr>
              <a:t> Human Dignity + Just Society</a:t>
            </a:r>
          </a:p>
          <a:p>
            <a:pPr marL="0" indent="0">
              <a:buNone/>
            </a:pPr>
            <a:r>
              <a:rPr lang="en-US" dirty="0" smtClean="0">
                <a:sym typeface="Wingdings" panose="05000000000000000000" pitchFamily="2" charset="2"/>
              </a:rPr>
              <a:t>Social Justice    Justice &amp; Equality  + Human Dignity</a:t>
            </a:r>
          </a:p>
          <a:p>
            <a:pPr marL="0" indent="0">
              <a:buNone/>
            </a:pPr>
            <a:endParaRPr lang="en-GB" dirty="0" smtClean="0"/>
          </a:p>
          <a:p>
            <a:pPr marL="0" indent="0">
              <a:buNone/>
            </a:pPr>
            <a:r>
              <a:rPr lang="en-GB" dirty="0" smtClean="0"/>
              <a:t>“Human </a:t>
            </a:r>
            <a:r>
              <a:rPr lang="en-GB" dirty="0"/>
              <a:t>rights are</a:t>
            </a:r>
            <a:r>
              <a:rPr lang="en-GB" dirty="0" smtClean="0"/>
              <a:t>: Rights </a:t>
            </a:r>
            <a:r>
              <a:rPr lang="en-GB" dirty="0"/>
              <a:t>that belong to an individual or a group of individuals </a:t>
            </a:r>
            <a:endParaRPr lang="en-GB" dirty="0" smtClean="0"/>
          </a:p>
          <a:p>
            <a:r>
              <a:rPr lang="en-GB" sz="4000" b="1" i="1" dirty="0" smtClean="0"/>
              <a:t>simply </a:t>
            </a:r>
            <a:r>
              <a:rPr lang="en-GB" sz="4000" b="1" i="1" dirty="0"/>
              <a:t>for being humans</a:t>
            </a:r>
            <a:r>
              <a:rPr lang="en-GB" dirty="0"/>
              <a:t>, </a:t>
            </a:r>
            <a:endParaRPr lang="en-GB" dirty="0" smtClean="0"/>
          </a:p>
          <a:p>
            <a:r>
              <a:rPr lang="en-GB" dirty="0" smtClean="0"/>
              <a:t> </a:t>
            </a:r>
            <a:r>
              <a:rPr lang="en-GB" dirty="0"/>
              <a:t>consequence of </a:t>
            </a:r>
            <a:r>
              <a:rPr lang="en-GB" sz="4000" b="1" i="1" dirty="0"/>
              <a:t>inherent human vulnerability</a:t>
            </a:r>
            <a:r>
              <a:rPr lang="en-GB" b="1" dirty="0"/>
              <a:t>, </a:t>
            </a:r>
            <a:r>
              <a:rPr lang="en-GB" b="1" dirty="0" smtClean="0"/>
              <a:t> </a:t>
            </a:r>
          </a:p>
          <a:p>
            <a:r>
              <a:rPr lang="en-GB" dirty="0" smtClean="0"/>
              <a:t>because </a:t>
            </a:r>
            <a:r>
              <a:rPr lang="en-GB" dirty="0"/>
              <a:t>they are requisite to the possibility of a </a:t>
            </a:r>
            <a:r>
              <a:rPr lang="en-GB" sz="4000" b="1" i="1" dirty="0"/>
              <a:t>just </a:t>
            </a:r>
            <a:r>
              <a:rPr lang="en-GB" sz="4000" b="1" i="1" dirty="0" smtClean="0"/>
              <a:t>society</a:t>
            </a:r>
            <a:endParaRPr lang="en-US" b="1" dirty="0"/>
          </a:p>
        </p:txBody>
      </p:sp>
      <p:sp>
        <p:nvSpPr>
          <p:cNvPr id="5" name="Slide Number Placeholder 4"/>
          <p:cNvSpPr>
            <a:spLocks noGrp="1"/>
          </p:cNvSpPr>
          <p:nvPr>
            <p:ph type="sldNum" sz="quarter" idx="12"/>
          </p:nvPr>
        </p:nvSpPr>
        <p:spPr/>
        <p:txBody>
          <a:bodyPr>
            <a:normAutofit fontScale="85000" lnSpcReduction="20000"/>
          </a:bodyPr>
          <a:lstStyle/>
          <a:p>
            <a:fld id="{33D6E5A2-EC83-451F-A719-9AC1370DD5CF}" type="slidenum">
              <a:rPr lang="en-US" smtClean="0"/>
              <a:pPr/>
              <a:t>30</a:t>
            </a:fld>
            <a:endParaRPr lang="en-US" dirty="0"/>
          </a:p>
        </p:txBody>
      </p:sp>
    </p:spTree>
    <p:extLst>
      <p:ext uri="{BB962C8B-B14F-4D97-AF65-F5344CB8AC3E}">
        <p14:creationId xmlns:p14="http://schemas.microsoft.com/office/powerpoint/2010/main" val="23038179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2"/>
                </a:solidFill>
              </a:rPr>
              <a:t>Policies to achieve social justice reflect different ideologies</a:t>
            </a:r>
            <a:endParaRPr lang="en-US" dirty="0"/>
          </a:p>
        </p:txBody>
      </p:sp>
      <p:sp>
        <p:nvSpPr>
          <p:cNvPr id="6" name="Slide Number Placeholder 5"/>
          <p:cNvSpPr>
            <a:spLocks noGrp="1"/>
          </p:cNvSpPr>
          <p:nvPr>
            <p:ph type="sldNum" sz="quarter" idx="12"/>
          </p:nvPr>
        </p:nvSpPr>
        <p:spPr>
          <a:prstGeom prst="bracketPair">
            <a:avLst>
              <a:gd name="adj" fmla="val 17949"/>
            </a:avLst>
          </a:prstGeom>
        </p:spPr>
        <p:txBody>
          <a:bodyPr>
            <a:normAutofit fontScale="70000" lnSpcReduction="20000"/>
          </a:bodyPr>
          <a:lstStyle/>
          <a:p>
            <a:fld id="{33D6E5A2-EC83-451F-A719-9AC1370DD5CF}" type="slidenum">
              <a:rPr lang="en-US" smtClean="0"/>
              <a:pPr/>
              <a:t>31</a:t>
            </a:fld>
            <a:endParaRPr lang="en-US" dirty="0"/>
          </a:p>
        </p:txBody>
      </p:sp>
      <p:sp>
        <p:nvSpPr>
          <p:cNvPr id="3" name="Content Placeholder 2"/>
          <p:cNvSpPr>
            <a:spLocks noGrp="1"/>
          </p:cNvSpPr>
          <p:nvPr>
            <p:ph sz="quarter" idx="4294967295"/>
          </p:nvPr>
        </p:nvSpPr>
        <p:spPr>
          <a:xfrm>
            <a:off x="457200" y="2133600"/>
            <a:ext cx="8229600" cy="4114800"/>
          </a:xfrm>
        </p:spPr>
        <p:txBody>
          <a:bodyPr>
            <a:noAutofit/>
          </a:bodyPr>
          <a:lstStyle/>
          <a:p>
            <a:r>
              <a:rPr lang="en-US" sz="3600" b="1" dirty="0" smtClean="0">
                <a:solidFill>
                  <a:schemeClr val="accent2"/>
                </a:solidFill>
              </a:rPr>
              <a:t>Left wing</a:t>
            </a:r>
            <a:endParaRPr lang="en-US" sz="2600" b="1" dirty="0">
              <a:latin typeface="Arial" pitchFamily="34" charset="0"/>
              <a:cs typeface="Arial" pitchFamily="34" charset="0"/>
            </a:endParaRPr>
          </a:p>
          <a:p>
            <a:pPr lvl="1"/>
            <a:r>
              <a:rPr lang="en-US" sz="2200" b="1" dirty="0">
                <a:latin typeface="Arial" pitchFamily="34" charset="0"/>
                <a:cs typeface="Arial" pitchFamily="34" charset="0"/>
              </a:rPr>
              <a:t>economic egalitarianism</a:t>
            </a:r>
          </a:p>
          <a:p>
            <a:pPr lvl="1"/>
            <a:r>
              <a:rPr lang="en-US" sz="2200" b="1" dirty="0">
                <a:latin typeface="Arial" pitchFamily="34" charset="0"/>
                <a:cs typeface="Arial" pitchFamily="34" charset="0"/>
              </a:rPr>
              <a:t>progressive taxation</a:t>
            </a:r>
          </a:p>
          <a:p>
            <a:pPr lvl="1"/>
            <a:r>
              <a:rPr lang="en-US" sz="2200" b="1" dirty="0">
                <a:latin typeface="Arial" pitchFamily="34" charset="0"/>
                <a:cs typeface="Arial" pitchFamily="34" charset="0"/>
              </a:rPr>
              <a:t>income redistribution</a:t>
            </a:r>
          </a:p>
          <a:p>
            <a:pPr lvl="1"/>
            <a:r>
              <a:rPr lang="en-US" sz="2200" b="1" dirty="0">
                <a:latin typeface="Arial" pitchFamily="34" charset="0"/>
                <a:cs typeface="Arial" pitchFamily="34" charset="0"/>
              </a:rPr>
              <a:t>even property </a:t>
            </a:r>
            <a:r>
              <a:rPr lang="en-US" sz="2200" b="1" dirty="0" smtClean="0">
                <a:latin typeface="Arial" pitchFamily="34" charset="0"/>
                <a:cs typeface="Arial" pitchFamily="34" charset="0"/>
              </a:rPr>
              <a:t>redistribution</a:t>
            </a:r>
          </a:p>
          <a:p>
            <a:pPr marL="365760" lvl="1" indent="0">
              <a:buNone/>
            </a:pPr>
            <a:endParaRPr lang="en-US" sz="2200" dirty="0">
              <a:latin typeface="Arial" pitchFamily="34" charset="0"/>
              <a:cs typeface="Arial" pitchFamily="34" charset="0"/>
            </a:endParaRPr>
          </a:p>
          <a:p>
            <a:pPr marL="0" indent="0">
              <a:buNone/>
            </a:pPr>
            <a:r>
              <a:rPr lang="en-US" sz="2400" dirty="0">
                <a:latin typeface="Arial" pitchFamily="34" charset="0"/>
                <a:cs typeface="Arial" pitchFamily="34" charset="0"/>
              </a:rPr>
              <a:t>Emphasis :“Social justice requires strong and coherent redistributive policies conceived and implemented by public agencies</a:t>
            </a:r>
            <a:r>
              <a:rPr lang="en-US" sz="3600" b="1" dirty="0">
                <a:latin typeface="Arial" pitchFamily="34" charset="0"/>
                <a:cs typeface="Arial" pitchFamily="34" charset="0"/>
              </a:rPr>
              <a:t>”.</a:t>
            </a:r>
            <a:endParaRPr lang="en-US" sz="3600" dirty="0">
              <a:latin typeface="Arial" pitchFamily="34" charset="0"/>
              <a:cs typeface="Arial" pitchFamily="34" charset="0"/>
            </a:endParaRPr>
          </a:p>
          <a:p>
            <a:pPr marL="0" indent="0">
              <a:buNone/>
            </a:pPr>
            <a:endParaRPr lang="en-US" sz="3600" b="1" dirty="0">
              <a:solidFill>
                <a:schemeClr val="accent2"/>
              </a:solidFill>
            </a:endParaRPr>
          </a:p>
        </p:txBody>
      </p:sp>
      <p:sp>
        <p:nvSpPr>
          <p:cNvPr id="5" name="TextBox 4"/>
          <p:cNvSpPr txBox="1"/>
          <p:nvPr/>
        </p:nvSpPr>
        <p:spPr>
          <a:xfrm>
            <a:off x="762000" y="1676400"/>
            <a:ext cx="7696200" cy="646331"/>
          </a:xfrm>
          <a:prstGeom prst="rect">
            <a:avLst/>
          </a:prstGeom>
          <a:noFill/>
        </p:spPr>
        <p:txBody>
          <a:bodyPr wrap="square" rtlCol="0">
            <a:spAutoFit/>
          </a:bodyPr>
          <a:lstStyle/>
          <a:p>
            <a:pPr algn="ctr"/>
            <a:r>
              <a:rPr lang="en-US" sz="3600" b="1" dirty="0">
                <a:latin typeface="Arial" pitchFamily="34" charset="0"/>
                <a:cs typeface="Arial" pitchFamily="34" charset="0"/>
              </a:rPr>
              <a:t>Different   Interpretations</a:t>
            </a:r>
            <a:endParaRPr lang="en-US" sz="3600" dirty="0">
              <a:latin typeface="Arial" pitchFamily="34" charset="0"/>
              <a:cs typeface="Arial" pitchFamily="34" charset="0"/>
            </a:endParaRPr>
          </a:p>
        </p:txBody>
      </p:sp>
    </p:spTree>
    <p:extLst>
      <p:ext uri="{BB962C8B-B14F-4D97-AF65-F5344CB8AC3E}">
        <p14:creationId xmlns:p14="http://schemas.microsoft.com/office/powerpoint/2010/main" val="42054770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6" name="Slide Number Placeholder 5"/>
          <p:cNvSpPr>
            <a:spLocks noGrp="1"/>
          </p:cNvSpPr>
          <p:nvPr>
            <p:ph type="sldNum" sz="quarter" idx="12"/>
          </p:nvPr>
        </p:nvSpPr>
        <p:spPr>
          <a:prstGeom prst="bracketPair">
            <a:avLst>
              <a:gd name="adj" fmla="val 17949"/>
            </a:avLst>
          </a:prstGeom>
        </p:spPr>
        <p:txBody>
          <a:bodyPr>
            <a:normAutofit fontScale="70000" lnSpcReduction="20000"/>
          </a:bodyPr>
          <a:lstStyle/>
          <a:p>
            <a:fld id="{33D6E5A2-EC83-451F-A719-9AC1370DD5CF}" type="slidenum">
              <a:rPr lang="en-US" smtClean="0"/>
              <a:pPr/>
              <a:t>32</a:t>
            </a:fld>
            <a:endParaRPr lang="en-US" dirty="0"/>
          </a:p>
        </p:txBody>
      </p:sp>
      <p:sp>
        <p:nvSpPr>
          <p:cNvPr id="5" name="Content Placeholder 3"/>
          <p:cNvSpPr>
            <a:spLocks noGrp="1"/>
          </p:cNvSpPr>
          <p:nvPr>
            <p:ph sz="quarter" idx="4294967295"/>
          </p:nvPr>
        </p:nvSpPr>
        <p:spPr>
          <a:xfrm>
            <a:off x="533400" y="1600201"/>
            <a:ext cx="8610600" cy="4038599"/>
          </a:xfrm>
        </p:spPr>
        <p:txBody>
          <a:bodyPr>
            <a:normAutofit lnSpcReduction="10000"/>
          </a:bodyPr>
          <a:lstStyle/>
          <a:p>
            <a:r>
              <a:rPr lang="en-US" sz="3600" b="1" dirty="0" smtClean="0">
                <a:solidFill>
                  <a:schemeClr val="accent2"/>
                </a:solidFill>
              </a:rPr>
              <a:t>Right wing</a:t>
            </a:r>
          </a:p>
          <a:p>
            <a:pPr lvl="1"/>
            <a:r>
              <a:rPr lang="en-US" sz="2400" b="1" dirty="0" smtClean="0">
                <a:latin typeface="Arial" pitchFamily="34" charset="0"/>
                <a:cs typeface="Arial" pitchFamily="34" charset="0"/>
              </a:rPr>
              <a:t>operation </a:t>
            </a:r>
            <a:r>
              <a:rPr lang="en-US" sz="2400" b="1" dirty="0">
                <a:latin typeface="Arial" pitchFamily="34" charset="0"/>
                <a:cs typeface="Arial" pitchFamily="34" charset="0"/>
              </a:rPr>
              <a:t>of  a </a:t>
            </a:r>
            <a:r>
              <a:rPr lang="en-US" sz="2400" b="1" dirty="0" smtClean="0">
                <a:latin typeface="Arial" pitchFamily="34" charset="0"/>
                <a:cs typeface="Arial" pitchFamily="34" charset="0"/>
              </a:rPr>
              <a:t> free market</a:t>
            </a:r>
            <a:endParaRPr lang="en-US" sz="2400" dirty="0">
              <a:latin typeface="Arial" pitchFamily="34" charset="0"/>
              <a:cs typeface="Arial" pitchFamily="34" charset="0"/>
            </a:endParaRPr>
          </a:p>
          <a:p>
            <a:pPr lvl="1"/>
            <a:r>
              <a:rPr lang="en-US" sz="2400" b="1" dirty="0" smtClean="0">
                <a:latin typeface="Arial" pitchFamily="34" charset="0"/>
                <a:cs typeface="Arial" pitchFamily="34" charset="0"/>
              </a:rPr>
              <a:t>promotion </a:t>
            </a:r>
            <a:r>
              <a:rPr lang="en-US" sz="2400" b="1" dirty="0">
                <a:latin typeface="Arial" pitchFamily="34" charset="0"/>
                <a:cs typeface="Arial" pitchFamily="34" charset="0"/>
              </a:rPr>
              <a:t>of </a:t>
            </a:r>
            <a:r>
              <a:rPr lang="en-US" sz="2400" b="1" dirty="0" smtClean="0">
                <a:latin typeface="Arial" pitchFamily="34" charset="0"/>
                <a:cs typeface="Arial" pitchFamily="34" charset="0"/>
              </a:rPr>
              <a:t> philanthropy and  charity</a:t>
            </a:r>
          </a:p>
          <a:p>
            <a:pPr marL="365760" lvl="1" indent="0">
              <a:buNone/>
            </a:pPr>
            <a:endParaRPr lang="en-US" sz="2400" b="1" dirty="0" smtClean="0">
              <a:latin typeface="Arial" pitchFamily="34" charset="0"/>
              <a:cs typeface="Arial" pitchFamily="34" charset="0"/>
            </a:endParaRPr>
          </a:p>
          <a:p>
            <a:pPr marL="365760" lvl="1" indent="0">
              <a:buNone/>
            </a:pPr>
            <a:r>
              <a:rPr lang="en-US" sz="2400" dirty="0">
                <a:latin typeface="Arial" pitchFamily="34" charset="0"/>
                <a:cs typeface="Arial" pitchFamily="34" charset="0"/>
              </a:rPr>
              <a:t>Criticism</a:t>
            </a:r>
            <a:r>
              <a:rPr lang="en-US" sz="2400" dirty="0">
                <a:cs typeface="Arial" pitchFamily="34" charset="0"/>
              </a:rPr>
              <a:t>: </a:t>
            </a:r>
            <a:r>
              <a:rPr lang="en-US" sz="2400" dirty="0">
                <a:latin typeface="Arial" pitchFamily="34" charset="0"/>
                <a:cs typeface="Arial" pitchFamily="34" charset="0"/>
              </a:rPr>
              <a:t>“ The notion of “rights” is a mere term of entitlement ….. It is merely an assertion of desire, and a declaration of intention to use the language of rights to acquire this desire. </a:t>
            </a:r>
            <a:r>
              <a:rPr lang="en-US" sz="2400" dirty="0">
                <a:cs typeface="Arial" pitchFamily="34" charset="0"/>
              </a:rPr>
              <a:t>The program of social justice inevitably  invokes claims for government provision of goods, paid for through the efforts of others…”</a:t>
            </a:r>
            <a:endParaRPr lang="en-US" sz="2200" dirty="0">
              <a:latin typeface="Arial" pitchFamily="34" charset="0"/>
              <a:cs typeface="Arial" pitchFamily="34" charset="0"/>
            </a:endParaRPr>
          </a:p>
        </p:txBody>
      </p:sp>
    </p:spTree>
    <p:extLst>
      <p:ext uri="{BB962C8B-B14F-4D97-AF65-F5344CB8AC3E}">
        <p14:creationId xmlns:p14="http://schemas.microsoft.com/office/powerpoint/2010/main" val="15922498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fontScale="85000" lnSpcReduction="20000"/>
          </a:bodyPr>
          <a:lstStyle/>
          <a:p>
            <a:fld id="{33D6E5A2-EC83-451F-A719-9AC1370DD5CF}" type="slidenum">
              <a:rPr lang="en-US" smtClean="0"/>
              <a:pPr/>
              <a:t>33</a:t>
            </a:fld>
            <a:endParaRPr lang="en-US" dirty="0"/>
          </a:p>
        </p:txBody>
      </p:sp>
      <p:sp>
        <p:nvSpPr>
          <p:cNvPr id="3" name="Content Placeholder 2"/>
          <p:cNvSpPr>
            <a:spLocks noGrp="1"/>
          </p:cNvSpPr>
          <p:nvPr>
            <p:ph sz="quarter" idx="4294967295"/>
          </p:nvPr>
        </p:nvSpPr>
        <p:spPr>
          <a:xfrm>
            <a:off x="609600" y="273050"/>
            <a:ext cx="8305800" cy="5853113"/>
          </a:xfrm>
          <a:prstGeom prst="rect">
            <a:avLst/>
          </a:prstGeom>
        </p:spPr>
        <p:txBody>
          <a:bodyPr/>
          <a:lstStyle/>
          <a:p>
            <a:pPr marL="0" indent="0" algn="ctr">
              <a:buNone/>
            </a:pPr>
            <a:r>
              <a:rPr lang="en-US" b="1" dirty="0">
                <a:latin typeface="Arial" pitchFamily="34" charset="0"/>
                <a:cs typeface="Arial" pitchFamily="34" charset="0"/>
              </a:rPr>
              <a:t>Social </a:t>
            </a:r>
            <a:r>
              <a:rPr lang="en-US" b="1" dirty="0" smtClean="0">
                <a:latin typeface="Arial" pitchFamily="34" charset="0"/>
                <a:cs typeface="Arial" pitchFamily="34" charset="0"/>
              </a:rPr>
              <a:t>Justice</a:t>
            </a:r>
          </a:p>
          <a:p>
            <a:pPr marL="0" indent="0" algn="ctr">
              <a:buNone/>
            </a:pPr>
            <a:r>
              <a:rPr lang="en-US" b="1" dirty="0" smtClean="0">
                <a:latin typeface="Arial" pitchFamily="34" charset="0"/>
                <a:cs typeface="Arial" pitchFamily="34" charset="0"/>
              </a:rPr>
              <a:t>Policies &amp; Ideologies</a:t>
            </a:r>
          </a:p>
          <a:p>
            <a:pPr marL="0" indent="0">
              <a:buNone/>
            </a:pPr>
            <a:endParaRPr lang="en-US" dirty="0"/>
          </a:p>
        </p:txBody>
      </p:sp>
      <p:sp>
        <p:nvSpPr>
          <p:cNvPr id="7" name="Content Placeholder 2"/>
          <p:cNvSpPr txBox="1">
            <a:spLocks/>
          </p:cNvSpPr>
          <p:nvPr/>
        </p:nvSpPr>
        <p:spPr>
          <a:xfrm>
            <a:off x="990600" y="1600198"/>
            <a:ext cx="7086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n-US" sz="2400" b="1" dirty="0" smtClean="0">
                <a:latin typeface="Arial" pitchFamily="34" charset="0"/>
                <a:cs typeface="Arial" pitchFamily="34" charset="0"/>
              </a:rPr>
              <a:t>“Mainstreaming”  </a:t>
            </a:r>
            <a:r>
              <a:rPr lang="en-US" sz="2400" b="1" dirty="0">
                <a:latin typeface="Arial" pitchFamily="34" charset="0"/>
                <a:cs typeface="Arial" pitchFamily="34" charset="0"/>
              </a:rPr>
              <a:t>Empowerment (Correcting </a:t>
            </a:r>
            <a:r>
              <a:rPr lang="en-US" sz="2400" b="1" dirty="0" smtClean="0">
                <a:latin typeface="Arial" pitchFamily="34" charset="0"/>
                <a:cs typeface="Arial" pitchFamily="34" charset="0"/>
              </a:rPr>
              <a:t>injustices) </a:t>
            </a: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32735050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610600" cy="869950"/>
          </a:xfrm>
        </p:spPr>
        <p:txBody>
          <a:bodyPr>
            <a:normAutofit fontScale="90000"/>
          </a:bodyPr>
          <a:lstStyle/>
          <a:p>
            <a:r>
              <a:rPr lang="en-US" dirty="0">
                <a:solidFill>
                  <a:srgbClr val="FF0000"/>
                </a:solidFill>
              </a:rPr>
              <a:t>Social Justice and </a:t>
            </a:r>
            <a:r>
              <a:rPr lang="en-US" dirty="0" smtClean="0">
                <a:solidFill>
                  <a:srgbClr val="FF0000"/>
                </a:solidFill>
              </a:rPr>
              <a:t>Health </a:t>
            </a:r>
            <a:r>
              <a:rPr lang="en-US" dirty="0">
                <a:solidFill>
                  <a:srgbClr val="FF0000"/>
                </a:solidFill>
              </a:rPr>
              <a:t>Equity</a:t>
            </a:r>
            <a:br>
              <a:rPr lang="en-US" dirty="0">
                <a:solidFill>
                  <a:srgbClr val="FF0000"/>
                </a:solidFill>
              </a:rPr>
            </a:br>
            <a:r>
              <a:rPr lang="en-US" dirty="0">
                <a:solidFill>
                  <a:srgbClr val="FF0000"/>
                </a:solidFill>
              </a:rPr>
              <a:t>Is this a New Discourse</a:t>
            </a:r>
            <a:r>
              <a:rPr lang="en-US" dirty="0" smtClean="0">
                <a:solidFill>
                  <a:srgbClr val="FF0000"/>
                </a:solidFill>
              </a:rPr>
              <a:t>? </a:t>
            </a:r>
            <a:r>
              <a:rPr lang="en-US" b="1" dirty="0" smtClean="0">
                <a:solidFill>
                  <a:srgbClr val="FF0000"/>
                </a:solidFill>
              </a:rPr>
              <a:t>PUBLIC HEALTH</a:t>
            </a:r>
            <a:r>
              <a:rPr lang="en-US" dirty="0">
                <a:solidFill>
                  <a:srgbClr val="FF0000"/>
                </a:solidFill>
              </a:rPr>
              <a:t/>
            </a:r>
            <a:br>
              <a:rPr lang="en-US" dirty="0">
                <a:solidFill>
                  <a:srgbClr val="FF0000"/>
                </a:solidFill>
              </a:rPr>
            </a:b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33D6E5A2-EC83-451F-A719-9AC1370DD5CF}" type="slidenum">
              <a:rPr lang="en-US" smtClean="0"/>
              <a:pPr/>
              <a:t>34</a:t>
            </a:fld>
            <a:endParaRPr lang="en-US" dirty="0"/>
          </a:p>
        </p:txBody>
      </p:sp>
      <p:sp>
        <p:nvSpPr>
          <p:cNvPr id="5" name="Rectangle 4"/>
          <p:cNvSpPr/>
          <p:nvPr/>
        </p:nvSpPr>
        <p:spPr>
          <a:xfrm>
            <a:off x="685800" y="1676400"/>
            <a:ext cx="8128957" cy="1569660"/>
          </a:xfrm>
          <a:prstGeom prst="rect">
            <a:avLst/>
          </a:prstGeom>
        </p:spPr>
        <p:txBody>
          <a:bodyPr wrap="none">
            <a:spAutoFit/>
          </a:bodyPr>
          <a:lstStyle/>
          <a:p>
            <a:r>
              <a:rPr lang="en-US" sz="3200" dirty="0">
                <a:cs typeface="Arial" pitchFamily="34" charset="0"/>
              </a:rPr>
              <a:t>Contesting links between social </a:t>
            </a:r>
            <a:r>
              <a:rPr lang="en-US" sz="3200" dirty="0" smtClean="0">
                <a:cs typeface="Arial" pitchFamily="34" charset="0"/>
              </a:rPr>
              <a:t>justice and health</a:t>
            </a:r>
          </a:p>
          <a:p>
            <a:pPr marL="457200" indent="-457200">
              <a:buFont typeface="Arial" panose="020B0604020202020204" pitchFamily="34" charset="0"/>
              <a:buChar char="•"/>
            </a:pPr>
            <a:r>
              <a:rPr lang="en-US" sz="3200" dirty="0">
                <a:cs typeface="Arial" pitchFamily="34" charset="0"/>
              </a:rPr>
              <a:t>Filth and immorality of the </a:t>
            </a:r>
            <a:r>
              <a:rPr lang="en-US" sz="3200" dirty="0" smtClean="0">
                <a:cs typeface="Arial" pitchFamily="34" charset="0"/>
              </a:rPr>
              <a:t>poor</a:t>
            </a:r>
          </a:p>
          <a:p>
            <a:pPr marL="457200" indent="-457200">
              <a:buFont typeface="Arial" panose="020B0604020202020204" pitchFamily="34" charset="0"/>
              <a:buChar char="•"/>
            </a:pPr>
            <a:r>
              <a:rPr lang="en-US" sz="3200" dirty="0" smtClean="0">
                <a:cs typeface="Arial" pitchFamily="34" charset="0"/>
              </a:rPr>
              <a:t>Supremacy </a:t>
            </a:r>
            <a:r>
              <a:rPr lang="en-US" sz="3200" dirty="0">
                <a:cs typeface="Arial" pitchFamily="34" charset="0"/>
              </a:rPr>
              <a:t>of races, </a:t>
            </a:r>
            <a:r>
              <a:rPr lang="en-US" sz="3200" dirty="0" smtClean="0">
                <a:cs typeface="Arial" pitchFamily="34" charset="0"/>
              </a:rPr>
              <a:t>genetics</a:t>
            </a:r>
            <a:endParaRPr lang="en-US" sz="3200" dirty="0"/>
          </a:p>
        </p:txBody>
      </p:sp>
      <p:sp>
        <p:nvSpPr>
          <p:cNvPr id="7" name="Rectangle 6"/>
          <p:cNvSpPr/>
          <p:nvPr/>
        </p:nvSpPr>
        <p:spPr>
          <a:xfrm>
            <a:off x="152400" y="3886200"/>
            <a:ext cx="8610600" cy="1815882"/>
          </a:xfrm>
          <a:prstGeom prst="rect">
            <a:avLst/>
          </a:prstGeom>
        </p:spPr>
        <p:txBody>
          <a:bodyPr wrap="square">
            <a:spAutoFit/>
          </a:bodyPr>
          <a:lstStyle/>
          <a:p>
            <a:r>
              <a:rPr lang="en-US" sz="2800" dirty="0" smtClean="0"/>
              <a:t>“</a:t>
            </a:r>
            <a:r>
              <a:rPr lang="en-US" sz="2800" dirty="0"/>
              <a:t>Public health is indeed a public matter, that societal patterns of disease and death, of health and wellbeing, of bodily integrity and disintegration, intimately reflect the working of the body politic for good and for ill.” </a:t>
            </a:r>
          </a:p>
        </p:txBody>
      </p:sp>
    </p:spTree>
    <p:extLst>
      <p:ext uri="{BB962C8B-B14F-4D97-AF65-F5344CB8AC3E}">
        <p14:creationId xmlns:p14="http://schemas.microsoft.com/office/powerpoint/2010/main" val="16431448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365760" indent="-457200">
              <a:buNone/>
            </a:pPr>
            <a:r>
              <a:rPr lang="en-US" dirty="0"/>
              <a:t>Public health played a central role pushing for reforms as an organized response to the negative consequences of industrial </a:t>
            </a:r>
            <a:r>
              <a:rPr lang="en-US" dirty="0" smtClean="0"/>
              <a:t>capitalism</a:t>
            </a:r>
            <a:endParaRPr lang="en-US" dirty="0"/>
          </a:p>
          <a:p>
            <a:pPr marL="0" indent="0">
              <a:buNone/>
            </a:pPr>
            <a:endParaRPr lang="en-US" dirty="0"/>
          </a:p>
          <a:p>
            <a:pPr marL="0" indent="0">
              <a:buNone/>
            </a:pPr>
            <a:r>
              <a:rPr lang="en-US" sz="4100" b="1" dirty="0"/>
              <a:t>Current Discourse on New Public Health:</a:t>
            </a:r>
          </a:p>
          <a:p>
            <a:pPr marL="365760" indent="-457200">
              <a:buNone/>
            </a:pPr>
            <a:r>
              <a:rPr lang="en-US" dirty="0" smtClean="0"/>
              <a:t>    </a:t>
            </a:r>
            <a:r>
              <a:rPr lang="en-US" dirty="0"/>
              <a:t>“Interdisciplinary analysis of the social processes underlying inequalities in health and pathways (mechanisms) that lead to observed social differences in health outcomes”.</a:t>
            </a:r>
          </a:p>
          <a:p>
            <a:pPr marL="365760" indent="-457200">
              <a:buNone/>
            </a:pPr>
            <a:endParaRPr lang="en-US" dirty="0"/>
          </a:p>
          <a:p>
            <a:pPr marL="365760" indent="-457200">
              <a:buNone/>
            </a:pPr>
            <a:r>
              <a:rPr lang="en-US" dirty="0"/>
              <a:t>	Ann Robertson”  “(m) any would argue that this is not so much a new public health as a return to the historical commitments of public health to social justice”.  </a:t>
            </a:r>
            <a:r>
              <a:rPr lang="en-US" dirty="0" smtClean="0"/>
              <a:t>(Peter</a:t>
            </a:r>
            <a:r>
              <a:rPr lang="en-US" dirty="0"/>
              <a:t>, 2001)</a:t>
            </a:r>
          </a:p>
          <a:p>
            <a:pPr marL="365760" indent="-457200">
              <a:buNone/>
            </a:pP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33D6E5A2-EC83-451F-A719-9AC1370DD5CF}" type="slidenum">
              <a:rPr lang="en-US" smtClean="0"/>
              <a:pPr/>
              <a:t>35</a:t>
            </a:fld>
            <a:endParaRPr lang="en-US" dirty="0"/>
          </a:p>
        </p:txBody>
      </p:sp>
      <p:sp>
        <p:nvSpPr>
          <p:cNvPr id="6" name="Title 5"/>
          <p:cNvSpPr>
            <a:spLocks noGrp="1"/>
          </p:cNvSpPr>
          <p:nvPr>
            <p:ph type="title"/>
          </p:nvPr>
        </p:nvSpPr>
        <p:spPr/>
        <p:txBody>
          <a:bodyPr/>
          <a:lstStyle/>
          <a:p>
            <a:endParaRPr lang="en-US"/>
          </a:p>
        </p:txBody>
      </p:sp>
    </p:spTree>
    <p:extLst>
      <p:ext uri="{BB962C8B-B14F-4D97-AF65-F5344CB8AC3E}">
        <p14:creationId xmlns:p14="http://schemas.microsoft.com/office/powerpoint/2010/main" val="10935479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342900" indent="-342900" algn="ctr"/>
            <a:r>
              <a:rPr lang="en-US" sz="2000" dirty="0" smtClean="0">
                <a:latin typeface="Arial" pitchFamily="34" charset="0"/>
                <a:cs typeface="Arial" pitchFamily="34" charset="0"/>
              </a:rPr>
              <a:t>					</a:t>
            </a:r>
            <a:r>
              <a:rPr lang="en-US" sz="2000" dirty="0" smtClean="0">
                <a:cs typeface="Arial" pitchFamily="34" charset="0"/>
              </a:rPr>
              <a:t/>
            </a:r>
            <a:br>
              <a:rPr lang="en-US" sz="2000" dirty="0" smtClean="0">
                <a:cs typeface="Arial" pitchFamily="34" charset="0"/>
              </a:rPr>
            </a:br>
            <a:r>
              <a:rPr lang="en-US" sz="2000" b="1" dirty="0">
                <a:latin typeface="Arial" pitchFamily="34" charset="0"/>
                <a:cs typeface="Arial" pitchFamily="34" charset="0"/>
              </a:rPr>
              <a:t> </a:t>
            </a:r>
            <a:r>
              <a:rPr lang="en-US" sz="3600" b="1" dirty="0">
                <a:latin typeface="Arial" pitchFamily="34" charset="0"/>
                <a:cs typeface="Arial" pitchFamily="34" charset="0"/>
              </a:rPr>
              <a:t>Black Report </a:t>
            </a:r>
            <a:r>
              <a:rPr lang="en-US" sz="2000" dirty="0">
                <a:latin typeface="Arial" pitchFamily="34" charset="0"/>
                <a:cs typeface="Arial" pitchFamily="34" charset="0"/>
              </a:rPr>
              <a:t>	</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endParaRPr lang="en-US" sz="20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2400" dirty="0" smtClean="0">
                <a:latin typeface="Arial" pitchFamily="34" charset="0"/>
                <a:cs typeface="Arial" pitchFamily="34" charset="0"/>
              </a:rPr>
              <a:t> </a:t>
            </a:r>
            <a:r>
              <a:rPr lang="en-US" sz="2400" b="1" dirty="0" smtClean="0">
                <a:latin typeface="Arial" pitchFamily="34" charset="0"/>
                <a:cs typeface="Arial" pitchFamily="34" charset="0"/>
              </a:rPr>
              <a:t>Report of the working Groups chaired by Sir Douglas Black on  “Inequalities in Health, 1980 published by Department of Health and Social Security in the United Kingdom.</a:t>
            </a:r>
          </a:p>
          <a:p>
            <a:pPr marL="800100" lvl="1" indent="-342900">
              <a:buFont typeface="Arial" pitchFamily="34" charset="0"/>
              <a:buChar char="•"/>
            </a:pPr>
            <a:r>
              <a:rPr lang="en-US" sz="2000" b="1" dirty="0">
                <a:latin typeface="Arial" pitchFamily="34" charset="0"/>
                <a:cs typeface="Arial" pitchFamily="34" charset="0"/>
              </a:rPr>
              <a:t>Unequal distribution of ill health and death in Britain (mainly mortality indicators)</a:t>
            </a:r>
          </a:p>
          <a:p>
            <a:pPr marL="800100" lvl="1" indent="-342900">
              <a:buFont typeface="Arial" pitchFamily="34" charset="0"/>
              <a:buChar char="•"/>
            </a:pPr>
            <a:r>
              <a:rPr lang="en-US" sz="2000" b="1" dirty="0">
                <a:latin typeface="Arial" pitchFamily="34" charset="0"/>
                <a:cs typeface="Arial" pitchFamily="34" charset="0"/>
              </a:rPr>
              <a:t>Widening rather than diminishing since establishment of National Health Service in 1948.</a:t>
            </a:r>
          </a:p>
          <a:p>
            <a:pPr marL="800100" lvl="1" indent="-342900">
              <a:buFont typeface="Arial" pitchFamily="34" charset="0"/>
              <a:buChar char="•"/>
            </a:pPr>
            <a:r>
              <a:rPr lang="en-US" sz="2000" b="1" dirty="0">
                <a:latin typeface="Arial" pitchFamily="34" charset="0"/>
                <a:cs typeface="Arial" pitchFamily="34" charset="0"/>
              </a:rPr>
              <a:t>Inequalities not mainly attributable to NHS --- to social inequalities influencing health.  (Income, Education, Housing, Diet, Employment, Conditions of work)</a:t>
            </a:r>
          </a:p>
          <a:p>
            <a:pPr marL="0" indent="0">
              <a:buNone/>
            </a:pPr>
            <a:endParaRPr lang="en-US" sz="2400" b="1" dirty="0">
              <a:solidFill>
                <a:srgbClr val="0070C0"/>
              </a:solidFill>
              <a:latin typeface="Arial" pitchFamily="34" charset="0"/>
            </a:endParaRPr>
          </a:p>
          <a:p>
            <a:endParaRPr lang="en-US" sz="2400" dirty="0"/>
          </a:p>
        </p:txBody>
      </p:sp>
      <p:sp>
        <p:nvSpPr>
          <p:cNvPr id="5" name="Slide Number Placeholder 4"/>
          <p:cNvSpPr>
            <a:spLocks noGrp="1"/>
          </p:cNvSpPr>
          <p:nvPr>
            <p:ph type="sldNum" sz="quarter" idx="12"/>
          </p:nvPr>
        </p:nvSpPr>
        <p:spPr/>
        <p:txBody>
          <a:bodyPr>
            <a:normAutofit fontScale="85000" lnSpcReduction="20000"/>
          </a:bodyPr>
          <a:lstStyle/>
          <a:p>
            <a:fld id="{33D6E5A2-EC83-451F-A719-9AC1370DD5CF}" type="slidenum">
              <a:rPr lang="en-US" smtClean="0"/>
              <a:pPr/>
              <a:t>36</a:t>
            </a:fld>
            <a:endParaRPr lang="en-US" dirty="0"/>
          </a:p>
        </p:txBody>
      </p:sp>
    </p:spTree>
    <p:extLst>
      <p:ext uri="{BB962C8B-B14F-4D97-AF65-F5344CB8AC3E}">
        <p14:creationId xmlns:p14="http://schemas.microsoft.com/office/powerpoint/2010/main" val="15946356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prstGeom prst="rect">
            <a:avLst/>
          </a:prstGeom>
        </p:spPr>
        <p:txBody>
          <a:bodyPr>
            <a:noAutofit/>
          </a:bodyPr>
          <a:lstStyle/>
          <a:p>
            <a:r>
              <a:rPr lang="en-US" sz="3200" b="1" dirty="0" smtClean="0"/>
              <a:t>MDG 2000</a:t>
            </a:r>
          </a:p>
          <a:p>
            <a:r>
              <a:rPr lang="en-US" sz="3200" b="1" dirty="0" smtClean="0"/>
              <a:t>SDG 2015</a:t>
            </a:r>
          </a:p>
          <a:p>
            <a:r>
              <a:rPr lang="en-US" sz="3200" b="1" dirty="0" smtClean="0"/>
              <a:t>CSDH (2008)</a:t>
            </a:r>
          </a:p>
          <a:p>
            <a:r>
              <a:rPr lang="en-US" sz="3200" b="1" dirty="0" smtClean="0"/>
              <a:t>Rio Declaration (2011)</a:t>
            </a:r>
          </a:p>
          <a:p>
            <a:r>
              <a:rPr lang="en-US" sz="3200" b="1" dirty="0" smtClean="0"/>
              <a:t>65</a:t>
            </a:r>
            <a:r>
              <a:rPr lang="en-US" sz="3200" b="1" baseline="30000" dirty="0" smtClean="0"/>
              <a:t>th</a:t>
            </a:r>
            <a:r>
              <a:rPr lang="en-US" sz="3200" b="1" dirty="0" smtClean="0"/>
              <a:t> WHA (2012)</a:t>
            </a:r>
            <a:endParaRPr lang="en-US" sz="3200" b="1" dirty="0"/>
          </a:p>
        </p:txBody>
      </p:sp>
      <p:sp>
        <p:nvSpPr>
          <p:cNvPr id="2" name="Title 1"/>
          <p:cNvSpPr>
            <a:spLocks noGrp="1"/>
          </p:cNvSpPr>
          <p:nvPr>
            <p:ph type="title"/>
          </p:nvPr>
        </p:nvSpPr>
        <p:spPr>
          <a:xfrm>
            <a:off x="685800" y="304800"/>
            <a:ext cx="7620000" cy="990600"/>
          </a:xfrm>
        </p:spPr>
        <p:txBody>
          <a:bodyPr>
            <a:normAutofit fontScale="90000"/>
          </a:bodyPr>
          <a:lstStyle/>
          <a:p>
            <a:pPr algn="ctr"/>
            <a:r>
              <a:rPr lang="en-US" sz="4000" b="1" dirty="0">
                <a:solidFill>
                  <a:schemeClr val="tx1"/>
                </a:solidFill>
              </a:rPr>
              <a:t>Equity</a:t>
            </a:r>
            <a:r>
              <a:rPr lang="en-US" sz="4000" b="1" dirty="0" smtClean="0">
                <a:solidFill>
                  <a:schemeClr val="tx1"/>
                </a:solidFill>
              </a:rPr>
              <a:t>: Who </a:t>
            </a:r>
            <a:r>
              <a:rPr lang="en-US" sz="4000" b="1" dirty="0">
                <a:solidFill>
                  <a:schemeClr val="tx1"/>
                </a:solidFill>
              </a:rPr>
              <a:t>is linking Equity concerns to Health</a:t>
            </a:r>
            <a:r>
              <a:rPr lang="en-US" sz="4000" b="1" dirty="0" smtClean="0">
                <a:solidFill>
                  <a:schemeClr val="tx1"/>
                </a:solidFill>
              </a:rPr>
              <a:t>?</a:t>
            </a:r>
            <a:endParaRPr lang="en-US" sz="4000" b="1" dirty="0">
              <a:solidFill>
                <a:schemeClr val="tx1"/>
              </a:solidFill>
            </a:endParaRPr>
          </a:p>
        </p:txBody>
      </p:sp>
      <p:sp>
        <p:nvSpPr>
          <p:cNvPr id="6" name="Slide Number Placeholder 5"/>
          <p:cNvSpPr>
            <a:spLocks noGrp="1"/>
          </p:cNvSpPr>
          <p:nvPr>
            <p:ph type="sldNum" sz="quarter" idx="11"/>
          </p:nvPr>
        </p:nvSpPr>
        <p:spPr/>
        <p:txBody>
          <a:bodyPr>
            <a:normAutofit/>
          </a:bodyPr>
          <a:lstStyle/>
          <a:p>
            <a:endParaRPr lang="en-US" dirty="0"/>
          </a:p>
        </p:txBody>
      </p:sp>
    </p:spTree>
    <p:extLst>
      <p:ext uri="{BB962C8B-B14F-4D97-AF65-F5344CB8AC3E}">
        <p14:creationId xmlns:p14="http://schemas.microsoft.com/office/powerpoint/2010/main" val="9090781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sz="5200" b="1" dirty="0" smtClean="0"/>
              <a:t>MDG and SDG post 2015</a:t>
            </a:r>
            <a:endParaRPr lang="en-US" sz="5200" b="1" dirty="0"/>
          </a:p>
          <a:p>
            <a:pPr marL="0" indent="0">
              <a:buNone/>
            </a:pPr>
            <a:r>
              <a:rPr lang="en-US" dirty="0"/>
              <a:t> </a:t>
            </a:r>
            <a:r>
              <a:rPr lang="en-US" dirty="0" smtClean="0"/>
              <a:t>  Goal </a:t>
            </a:r>
            <a:r>
              <a:rPr lang="en-US" dirty="0"/>
              <a:t>1:	Poverty Alleviation</a:t>
            </a:r>
          </a:p>
          <a:p>
            <a:pPr marL="0" indent="0">
              <a:buNone/>
            </a:pPr>
            <a:r>
              <a:rPr lang="en-US" dirty="0"/>
              <a:t>  Goal 3:	Gender</a:t>
            </a:r>
          </a:p>
          <a:p>
            <a:pPr marL="0" indent="0">
              <a:buNone/>
            </a:pPr>
            <a:r>
              <a:rPr lang="en-US" dirty="0"/>
              <a:t>  Goal 7:	Squatter upgrading</a:t>
            </a:r>
          </a:p>
          <a:p>
            <a:pPr>
              <a:buFontTx/>
              <a:buChar char="-"/>
            </a:pPr>
            <a:r>
              <a:rPr lang="en-US" dirty="0"/>
              <a:t>Opportunities for Health </a:t>
            </a:r>
            <a:endParaRPr lang="en-US" dirty="0" smtClean="0"/>
          </a:p>
          <a:p>
            <a:pPr>
              <a:buFontTx/>
              <a:buChar char="-"/>
            </a:pPr>
            <a:r>
              <a:rPr lang="en-US" dirty="0" smtClean="0"/>
              <a:t>Equity </a:t>
            </a:r>
            <a:r>
              <a:rPr lang="en-US" dirty="0"/>
              <a:t>lens not mainstreamed properly, particularly in health outcomes. Welfare not social justice approach in Goal 1 and 7</a:t>
            </a:r>
            <a:r>
              <a:rPr lang="en-US" dirty="0" smtClean="0"/>
              <a:t>.</a:t>
            </a:r>
          </a:p>
          <a:p>
            <a:pPr marL="0" indent="0">
              <a:buNone/>
            </a:pPr>
            <a:r>
              <a:rPr lang="en-US" sz="4300" b="1" dirty="0" smtClean="0"/>
              <a:t>SDG 2015:  Equity + Empowerment </a:t>
            </a:r>
            <a:endParaRPr lang="en-US" sz="4300" b="1" dirty="0"/>
          </a:p>
          <a:p>
            <a:pPr marL="0" indent="0">
              <a:buNone/>
            </a:pPr>
            <a:endParaRPr lang="en-US" sz="4300" b="1" dirty="0"/>
          </a:p>
        </p:txBody>
      </p:sp>
      <p:sp>
        <p:nvSpPr>
          <p:cNvPr id="5" name="Slide Number Placeholder 4"/>
          <p:cNvSpPr>
            <a:spLocks noGrp="1"/>
          </p:cNvSpPr>
          <p:nvPr>
            <p:ph type="sldNum" sz="quarter" idx="12"/>
          </p:nvPr>
        </p:nvSpPr>
        <p:spPr/>
        <p:txBody>
          <a:bodyPr>
            <a:normAutofit fontScale="85000" lnSpcReduction="20000"/>
          </a:bodyPr>
          <a:lstStyle/>
          <a:p>
            <a:fld id="{33D6E5A2-EC83-451F-A719-9AC1370DD5CF}" type="slidenum">
              <a:rPr lang="en-US" smtClean="0"/>
              <a:pPr/>
              <a:t>38</a:t>
            </a:fld>
            <a:endParaRPr lang="en-US" dirty="0"/>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4240806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457200">
              <a:buNone/>
            </a:pPr>
            <a:r>
              <a:rPr lang="en-US" sz="4000" b="1" dirty="0" smtClean="0"/>
              <a:t> Social Justice and Health Equity: 	What is New?</a:t>
            </a:r>
            <a:endParaRPr lang="en-US" sz="4000" b="1" dirty="0"/>
          </a:p>
        </p:txBody>
      </p:sp>
      <p:sp>
        <p:nvSpPr>
          <p:cNvPr id="5" name="Slide Number Placeholder 4"/>
          <p:cNvSpPr>
            <a:spLocks noGrp="1"/>
          </p:cNvSpPr>
          <p:nvPr>
            <p:ph type="sldNum" sz="quarter" idx="12"/>
          </p:nvPr>
        </p:nvSpPr>
        <p:spPr/>
        <p:txBody>
          <a:bodyPr>
            <a:normAutofit fontScale="85000" lnSpcReduction="20000"/>
          </a:bodyPr>
          <a:lstStyle/>
          <a:p>
            <a:fld id="{33D6E5A2-EC83-451F-A719-9AC1370DD5CF}" type="slidenum">
              <a:rPr lang="en-US" smtClean="0"/>
              <a:pPr/>
              <a:t>39</a:t>
            </a:fld>
            <a:endParaRPr lang="en-US" dirty="0"/>
          </a:p>
        </p:txBody>
      </p:sp>
    </p:spTree>
    <p:extLst>
      <p:ext uri="{BB962C8B-B14F-4D97-AF65-F5344CB8AC3E}">
        <p14:creationId xmlns:p14="http://schemas.microsoft.com/office/powerpoint/2010/main" val="33067789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500" dirty="0"/>
              <a:t>What does “human rights” mean to you?</a:t>
            </a:r>
          </a:p>
        </p:txBody>
      </p:sp>
    </p:spTree>
    <p:extLst>
      <p:ext uri="{BB962C8B-B14F-4D97-AF65-F5344CB8AC3E}">
        <p14:creationId xmlns:p14="http://schemas.microsoft.com/office/powerpoint/2010/main" val="346252830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Difference between in Equality and in </a:t>
            </a:r>
            <a:r>
              <a:rPr lang="en-US" b="1" dirty="0" smtClean="0"/>
              <a:t>Equity</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33D6E5A2-EC83-451F-A719-9AC1370DD5CF}" type="slidenum">
              <a:rPr lang="en-US" smtClean="0"/>
              <a:pPr/>
              <a:t>40</a:t>
            </a:fld>
            <a:endParaRPr lang="en-US" dirty="0"/>
          </a:p>
        </p:txBody>
      </p:sp>
      <p:sp>
        <p:nvSpPr>
          <p:cNvPr id="3" name="Content Placeholder 2"/>
          <p:cNvSpPr>
            <a:spLocks noGrp="1"/>
          </p:cNvSpPr>
          <p:nvPr>
            <p:ph idx="4294967295"/>
          </p:nvPr>
        </p:nvSpPr>
        <p:spPr>
          <a:xfrm>
            <a:off x="685800" y="1752600"/>
            <a:ext cx="7391400" cy="3276600"/>
          </a:xfrm>
        </p:spPr>
        <p:txBody>
          <a:bodyPr>
            <a:normAutofit/>
          </a:bodyPr>
          <a:lstStyle/>
          <a:p>
            <a:pPr marL="0" indent="0">
              <a:buNone/>
            </a:pPr>
            <a:r>
              <a:rPr lang="en-US" b="1" dirty="0" smtClean="0"/>
              <a:t>Inequalities</a:t>
            </a:r>
            <a:r>
              <a:rPr lang="en-US" dirty="0"/>
              <a:t>: Difference in health bet. Social groups of pop. Regardless of any assessment of their structural patterns, sources of/or fairness </a:t>
            </a:r>
          </a:p>
          <a:p>
            <a:pPr marL="0" indent="0">
              <a:buNone/>
            </a:pPr>
            <a:r>
              <a:rPr lang="en-US" b="1" dirty="0"/>
              <a:t>Inequities</a:t>
            </a:r>
            <a:r>
              <a:rPr lang="en-US" dirty="0"/>
              <a:t>: subset of health inequalities that are deemed systematic, socially produced and unfair </a:t>
            </a:r>
            <a:r>
              <a:rPr lang="en-US" dirty="0" smtClean="0"/>
              <a:t>(Whitehead </a:t>
            </a:r>
            <a:r>
              <a:rPr lang="en-US" dirty="0"/>
              <a:t>&amp; </a:t>
            </a:r>
            <a:r>
              <a:rPr lang="en-US" dirty="0" smtClean="0"/>
              <a:t>Dahlgren </a:t>
            </a:r>
            <a:r>
              <a:rPr lang="en-US" dirty="0"/>
              <a:t>2006</a:t>
            </a:r>
            <a:r>
              <a:rPr lang="en-US" dirty="0" smtClean="0"/>
              <a:t>)</a:t>
            </a:r>
            <a:endParaRPr lang="en-US" dirty="0"/>
          </a:p>
        </p:txBody>
      </p:sp>
    </p:spTree>
    <p:extLst>
      <p:ext uri="{BB962C8B-B14F-4D97-AF65-F5344CB8AC3E}">
        <p14:creationId xmlns:p14="http://schemas.microsoft.com/office/powerpoint/2010/main" val="3533114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915400" cy="990600"/>
          </a:xfrm>
        </p:spPr>
        <p:txBody>
          <a:bodyPr>
            <a:normAutofit fontScale="90000"/>
          </a:bodyPr>
          <a:lstStyle/>
          <a:p>
            <a:r>
              <a:rPr lang="en-US" sz="4000" b="1" dirty="0">
                <a:latin typeface="Arial" panose="020B0604020202020204" pitchFamily="34" charset="0"/>
                <a:ea typeface="Times New Roman" pitchFamily="18" charset="0"/>
                <a:cs typeface="Arial" panose="020B0604020202020204" pitchFamily="34" charset="0"/>
              </a:rPr>
              <a:t>CSDH (new): </a:t>
            </a:r>
            <a:r>
              <a:rPr lang="en-US" b="1" dirty="0" smtClean="0">
                <a:solidFill>
                  <a:srgbClr val="C00000"/>
                </a:solidFill>
                <a:latin typeface="Arial" panose="020B0604020202020204" pitchFamily="34" charset="0"/>
                <a:cs typeface="Arial" panose="020B0604020202020204" pitchFamily="34" charset="0"/>
              </a:rPr>
              <a:t>Inequities </a:t>
            </a:r>
            <a:r>
              <a:rPr lang="en-US" b="1" dirty="0">
                <a:solidFill>
                  <a:srgbClr val="C00000"/>
                </a:solidFill>
                <a:latin typeface="Arial" panose="020B0604020202020204" pitchFamily="34" charset="0"/>
                <a:cs typeface="Arial" panose="020B0604020202020204" pitchFamily="34" charset="0"/>
              </a:rPr>
              <a:t>&amp; Inequalities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a:bodyPr>
          <a:lstStyle/>
          <a:p>
            <a:pPr marL="0" lvl="0" indent="0" eaLnBrk="0" fontAlgn="base" hangingPunct="0">
              <a:lnSpc>
                <a:spcPct val="125000"/>
              </a:lnSpc>
              <a:spcBef>
                <a:spcPct val="0"/>
              </a:spcBef>
              <a:spcAft>
                <a:spcPct val="0"/>
              </a:spcAft>
              <a:buNone/>
              <a:tabLst>
                <a:tab pos="714375" algn="l"/>
              </a:tabLst>
            </a:pPr>
            <a:r>
              <a:rPr lang="en-US" sz="2400" b="1" dirty="0" smtClean="0">
                <a:latin typeface="Arial" panose="020B0604020202020204" pitchFamily="34" charset="0"/>
                <a:ea typeface="Times New Roman" pitchFamily="18" charset="0"/>
                <a:cs typeface="Arial" panose="020B0604020202020204" pitchFamily="34" charset="0"/>
              </a:rPr>
              <a:t>PRIORITY </a:t>
            </a:r>
            <a:r>
              <a:rPr lang="en-US" sz="2400" b="1" dirty="0">
                <a:latin typeface="Arial" panose="020B0604020202020204" pitchFamily="34" charset="0"/>
                <a:ea typeface="Times New Roman" pitchFamily="18" charset="0"/>
                <a:cs typeface="Arial" panose="020B0604020202020204" pitchFamily="34" charset="0"/>
              </a:rPr>
              <a:t>&amp; WEIGHT, NATURE OF CONCERN</a:t>
            </a:r>
            <a:endParaRPr lang="en-US" sz="2400" b="1" dirty="0">
              <a:latin typeface="Arial" panose="020B0604020202020204" pitchFamily="34" charset="0"/>
              <a:cs typeface="Arial" panose="020B0604020202020204" pitchFamily="34" charset="0"/>
            </a:endParaRPr>
          </a:p>
          <a:p>
            <a:pPr marL="0" lvl="0" indent="0" eaLnBrk="0" fontAlgn="base" hangingPunct="0">
              <a:lnSpc>
                <a:spcPct val="125000"/>
              </a:lnSpc>
              <a:spcBef>
                <a:spcPct val="0"/>
              </a:spcBef>
              <a:spcAft>
                <a:spcPct val="0"/>
              </a:spcAft>
              <a:buNone/>
              <a:tabLst>
                <a:tab pos="714375" algn="l"/>
              </a:tabLst>
            </a:pPr>
            <a:r>
              <a:rPr lang="en-US" sz="2800" b="1" dirty="0">
                <a:solidFill>
                  <a:srgbClr val="C00000"/>
                </a:solidFill>
                <a:latin typeface="Arial" panose="020B0604020202020204" pitchFamily="34" charset="0"/>
                <a:cs typeface="Arial" panose="020B0604020202020204" pitchFamily="34" charset="0"/>
              </a:rPr>
              <a:t>EQUITY</a:t>
            </a:r>
            <a:r>
              <a:rPr lang="en-US" sz="2400" b="1" dirty="0">
                <a:latin typeface="Arial" panose="020B0604020202020204" pitchFamily="34" charset="0"/>
                <a:ea typeface="Times New Roman" pitchFamily="18" charset="0"/>
                <a:cs typeface="Arial" panose="020B0604020202020204" pitchFamily="34" charset="0"/>
              </a:rPr>
              <a:t>: </a:t>
            </a:r>
            <a:r>
              <a:rPr lang="en-US" sz="2200" dirty="0">
                <a:latin typeface="Arial" panose="020B0604020202020204" pitchFamily="34" charset="0"/>
                <a:ea typeface="Times New Roman" pitchFamily="18" charset="0"/>
                <a:cs typeface="Arial" panose="020B0604020202020204" pitchFamily="34" charset="0"/>
              </a:rPr>
              <a:t>Elimination of Unfair Differences in </a:t>
            </a:r>
            <a:r>
              <a:rPr lang="en-US" sz="2200" dirty="0" smtClean="0">
                <a:latin typeface="Arial" panose="020B0604020202020204" pitchFamily="34" charset="0"/>
                <a:ea typeface="Times New Roman" pitchFamily="18" charset="0"/>
                <a:cs typeface="Arial" panose="020B0604020202020204" pitchFamily="34" charset="0"/>
              </a:rPr>
              <a:t>Health Outcomes</a:t>
            </a:r>
            <a:r>
              <a:rPr lang="en-US" sz="2200" dirty="0">
                <a:latin typeface="Arial" panose="020B0604020202020204" pitchFamily="34" charset="0"/>
                <a:ea typeface="Times New Roman" pitchFamily="18" charset="0"/>
                <a:cs typeface="Arial" panose="020B0604020202020204" pitchFamily="34" charset="0"/>
              </a:rPr>
              <a:t>,</a:t>
            </a:r>
            <a:endParaRPr lang="en-US" sz="2200" dirty="0">
              <a:latin typeface="Arial" panose="020B0604020202020204" pitchFamily="34" charset="0"/>
              <a:cs typeface="Arial" panose="020B0604020202020204" pitchFamily="34" charset="0"/>
            </a:endParaRPr>
          </a:p>
          <a:p>
            <a:pPr marL="452438" lvl="0" indent="-271463" eaLnBrk="0" fontAlgn="base" hangingPunct="0">
              <a:lnSpc>
                <a:spcPct val="125000"/>
              </a:lnSpc>
              <a:spcBef>
                <a:spcPct val="0"/>
              </a:spcBef>
              <a:spcAft>
                <a:spcPct val="0"/>
              </a:spcAft>
              <a:buNone/>
              <a:tabLst>
                <a:tab pos="452438" algn="l"/>
              </a:tabLst>
            </a:pPr>
            <a:r>
              <a:rPr lang="en-US" sz="2200" b="1" dirty="0">
                <a:latin typeface="Arial" panose="020B0604020202020204" pitchFamily="34" charset="0"/>
                <a:ea typeface="Times New Roman" pitchFamily="18" charset="0"/>
                <a:cs typeface="Arial" panose="020B0604020202020204" pitchFamily="34" charset="0"/>
              </a:rPr>
              <a:t>The Unfairness derives from linking origin of inequities to the performance of the Political, Social and Economic inst.</a:t>
            </a:r>
            <a:endParaRPr lang="en-US" sz="2200" b="1" dirty="0">
              <a:latin typeface="Arial" panose="020B0604020202020204" pitchFamily="34" charset="0"/>
              <a:cs typeface="Arial" panose="020B0604020202020204" pitchFamily="34" charset="0"/>
            </a:endParaRPr>
          </a:p>
          <a:p>
            <a:pPr marL="452438" lvl="2" indent="-271463" eaLnBrk="0" fontAlgn="base" hangingPunct="0">
              <a:lnSpc>
                <a:spcPct val="125000"/>
              </a:lnSpc>
              <a:spcBef>
                <a:spcPct val="0"/>
              </a:spcBef>
              <a:spcAft>
                <a:spcPct val="0"/>
              </a:spcAft>
              <a:buFont typeface="Wingdings" pitchFamily="2" charset="2"/>
              <a:buChar char="q"/>
              <a:tabLst>
                <a:tab pos="452438" algn="l"/>
              </a:tabLst>
            </a:pPr>
            <a:r>
              <a:rPr lang="en-US" sz="2200" dirty="0">
                <a:latin typeface="Arial" panose="020B0604020202020204" pitchFamily="34" charset="0"/>
                <a:ea typeface="Times New Roman" pitchFamily="18" charset="0"/>
                <a:cs typeface="Arial" panose="020B0604020202020204" pitchFamily="34" charset="0"/>
              </a:rPr>
              <a:t>Health Outcomes not Confined to </a:t>
            </a:r>
            <a:r>
              <a:rPr lang="en-US" sz="2200" dirty="0" smtClean="0">
                <a:latin typeface="Arial" panose="020B0604020202020204" pitchFamily="34" charset="0"/>
                <a:ea typeface="Times New Roman" pitchFamily="18" charset="0"/>
                <a:cs typeface="Arial" panose="020B0604020202020204" pitchFamily="34" charset="0"/>
              </a:rPr>
              <a:t>Mortality and Single </a:t>
            </a:r>
            <a:r>
              <a:rPr lang="en-US" sz="2200" dirty="0">
                <a:latin typeface="Arial" panose="020B0604020202020204" pitchFamily="34" charset="0"/>
                <a:ea typeface="Times New Roman" pitchFamily="18" charset="0"/>
                <a:cs typeface="Arial" panose="020B0604020202020204" pitchFamily="34" charset="0"/>
              </a:rPr>
              <a:t>Diseases (pathology oriented medical model</a:t>
            </a:r>
            <a:r>
              <a:rPr lang="en-US" sz="2200" dirty="0" smtClean="0">
                <a:latin typeface="Arial" panose="020B0604020202020204" pitchFamily="34" charset="0"/>
                <a:ea typeface="Times New Roman" pitchFamily="18" charset="0"/>
                <a:cs typeface="Arial" panose="020B0604020202020204" pitchFamily="34" charset="0"/>
              </a:rPr>
              <a:t>)- Burden</a:t>
            </a:r>
            <a:r>
              <a:rPr lang="en-US" sz="2200" dirty="0">
                <a:latin typeface="Arial" panose="020B0604020202020204" pitchFamily="34" charset="0"/>
                <a:ea typeface="Times New Roman" pitchFamily="18" charset="0"/>
                <a:cs typeface="Arial" panose="020B0604020202020204" pitchFamily="34" charset="0"/>
              </a:rPr>
              <a:t>, wellbeing:  mental, social </a:t>
            </a:r>
            <a:r>
              <a:rPr lang="en-US" sz="2200" dirty="0" smtClean="0">
                <a:latin typeface="Arial" panose="020B0604020202020204" pitchFamily="34" charset="0"/>
                <a:ea typeface="Times New Roman" pitchFamily="18" charset="0"/>
                <a:cs typeface="Arial" panose="020B0604020202020204" pitchFamily="34" charset="0"/>
              </a:rPr>
              <a:t>subjective</a:t>
            </a:r>
            <a:endParaRPr lang="en-US" sz="2200" dirty="0">
              <a:latin typeface="Arial" panose="020B0604020202020204" pitchFamily="34" charset="0"/>
              <a:cs typeface="Arial" panose="020B0604020202020204" pitchFamily="34" charset="0"/>
            </a:endParaRPr>
          </a:p>
          <a:p>
            <a:pPr marL="452438" lvl="2" indent="-271463" eaLnBrk="0" fontAlgn="base" hangingPunct="0">
              <a:lnSpc>
                <a:spcPct val="125000"/>
              </a:lnSpc>
              <a:spcBef>
                <a:spcPct val="0"/>
              </a:spcBef>
              <a:spcAft>
                <a:spcPct val="0"/>
              </a:spcAft>
              <a:buFont typeface="Wingdings" pitchFamily="2" charset="2"/>
              <a:buChar char="q"/>
              <a:tabLst>
                <a:tab pos="452438" algn="l"/>
              </a:tabLst>
            </a:pPr>
            <a:r>
              <a:rPr lang="en-US" sz="2200" dirty="0">
                <a:latin typeface="Arial" panose="020B0604020202020204" pitchFamily="34" charset="0"/>
                <a:ea typeface="Times New Roman" pitchFamily="18" charset="0"/>
                <a:cs typeface="Arial" panose="020B0604020202020204" pitchFamily="34" charset="0"/>
              </a:rPr>
              <a:t>Not about gap (poverty) but Distribution (gradient) (area differences in London)</a:t>
            </a:r>
            <a:endParaRPr lang="en-US" sz="2200" dirty="0">
              <a:latin typeface="Arial" panose="020B0604020202020204" pitchFamily="34" charset="0"/>
              <a:cs typeface="Arial" panose="020B0604020202020204" pitchFamily="34" charset="0"/>
            </a:endParaRPr>
          </a:p>
          <a:p>
            <a:pPr marL="452438" lvl="2" indent="-271463" eaLnBrk="0" fontAlgn="base" hangingPunct="0">
              <a:lnSpc>
                <a:spcPct val="125000"/>
              </a:lnSpc>
              <a:spcBef>
                <a:spcPct val="0"/>
              </a:spcBef>
              <a:spcAft>
                <a:spcPct val="0"/>
              </a:spcAft>
              <a:buFont typeface="Wingdings" pitchFamily="2" charset="2"/>
              <a:buChar char="q"/>
              <a:tabLst>
                <a:tab pos="452438" algn="l"/>
              </a:tabLst>
            </a:pPr>
            <a:r>
              <a:rPr lang="en-US" sz="2200" dirty="0">
                <a:latin typeface="Arial" panose="020B0604020202020204" pitchFamily="34" charset="0"/>
                <a:ea typeface="Times New Roman" pitchFamily="18" charset="0"/>
                <a:cs typeface="Arial" panose="020B0604020202020204" pitchFamily="34" charset="0"/>
              </a:rPr>
              <a:t>Not about just progress </a:t>
            </a:r>
            <a:r>
              <a:rPr lang="en-US" sz="2200" dirty="0" smtClean="0">
                <a:latin typeface="Arial" panose="020B0604020202020204" pitchFamily="34" charset="0"/>
                <a:ea typeface="Times New Roman" pitchFamily="18" charset="0"/>
                <a:cs typeface="Arial" panose="020B0604020202020204" pitchFamily="34" charset="0"/>
              </a:rPr>
              <a:t>-changes in distribution </a:t>
            </a:r>
            <a:r>
              <a:rPr lang="en-US" sz="2200" dirty="0">
                <a:latin typeface="Arial" panose="020B0604020202020204" pitchFamily="34" charset="0"/>
                <a:ea typeface="Times New Roman" pitchFamily="18" charset="0"/>
                <a:cs typeface="Arial" panose="020B0604020202020204" pitchFamily="34" charset="0"/>
              </a:rPr>
              <a:t>not levels</a:t>
            </a:r>
            <a:endParaRPr lang="en-US" sz="22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33D6E5A2-EC83-451F-A719-9AC1370DD5CF}" type="slidenum">
              <a:rPr lang="en-US" smtClean="0"/>
              <a:pPr/>
              <a:t>41</a:t>
            </a:fld>
            <a:endParaRPr lang="en-US" dirty="0"/>
          </a:p>
        </p:txBody>
      </p:sp>
    </p:spTree>
    <p:extLst>
      <p:ext uri="{BB962C8B-B14F-4D97-AF65-F5344CB8AC3E}">
        <p14:creationId xmlns:p14="http://schemas.microsoft.com/office/powerpoint/2010/main" val="9633286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Key Differences :CSHD (2008)</a:t>
            </a:r>
            <a:endParaRPr lang="en-US" dirty="0"/>
          </a:p>
        </p:txBody>
      </p:sp>
      <p:sp>
        <p:nvSpPr>
          <p:cNvPr id="3" name="Content Placeholder 2"/>
          <p:cNvSpPr>
            <a:spLocks noGrp="1"/>
          </p:cNvSpPr>
          <p:nvPr>
            <p:ph idx="1"/>
          </p:nvPr>
        </p:nvSpPr>
        <p:spPr>
          <a:xfrm>
            <a:off x="612648" y="1600200"/>
            <a:ext cx="8302752" cy="4495800"/>
          </a:xfrm>
        </p:spPr>
        <p:txBody>
          <a:bodyPr>
            <a:normAutofit fontScale="92500"/>
          </a:bodyPr>
          <a:lstStyle/>
          <a:p>
            <a:pPr>
              <a:buFontTx/>
              <a:buChar char="-"/>
            </a:pPr>
            <a:r>
              <a:rPr lang="en-US" b="1" dirty="0" smtClean="0"/>
              <a:t>Old</a:t>
            </a:r>
            <a:r>
              <a:rPr lang="en-US" dirty="0" smtClean="0"/>
              <a:t>: </a:t>
            </a:r>
          </a:p>
          <a:p>
            <a:pPr lvl="1">
              <a:buFontTx/>
              <a:buChar char="-"/>
            </a:pPr>
            <a:r>
              <a:rPr lang="en-US" dirty="0" smtClean="0"/>
              <a:t>Injustice is due to a deprivation of Human Right</a:t>
            </a:r>
          </a:p>
          <a:p>
            <a:pPr lvl="1">
              <a:buFontTx/>
              <a:buChar char="-"/>
            </a:pPr>
            <a:r>
              <a:rPr lang="en-US" dirty="0" smtClean="0"/>
              <a:t>Solutions :More resources</a:t>
            </a:r>
          </a:p>
          <a:p>
            <a:pPr>
              <a:buFontTx/>
              <a:buChar char="-"/>
            </a:pPr>
            <a:r>
              <a:rPr lang="en-US" b="1" dirty="0" smtClean="0"/>
              <a:t>New</a:t>
            </a:r>
            <a:r>
              <a:rPr lang="en-US" dirty="0" smtClean="0"/>
              <a:t>: </a:t>
            </a:r>
          </a:p>
          <a:p>
            <a:pPr>
              <a:buFontTx/>
              <a:buChar char="-"/>
            </a:pPr>
            <a:r>
              <a:rPr lang="en-US" dirty="0" smtClean="0"/>
              <a:t>Inequalities due to unfair opportunities for health underlying deprivation </a:t>
            </a:r>
          </a:p>
          <a:p>
            <a:pPr>
              <a:buFontTx/>
              <a:buChar char="-"/>
            </a:pPr>
            <a:r>
              <a:rPr lang="en-US" b="1" dirty="0" smtClean="0"/>
              <a:t>Failure of Governance Not inefficiency of government </a:t>
            </a:r>
          </a:p>
          <a:p>
            <a:pPr>
              <a:buFontTx/>
              <a:buChar char="-"/>
            </a:pPr>
            <a:r>
              <a:rPr lang="en-US" dirty="0" smtClean="0"/>
              <a:t>Progressive realization </a:t>
            </a:r>
            <a:r>
              <a:rPr lang="en-US" dirty="0" smtClean="0">
                <a:sym typeface="Wingdings" panose="05000000000000000000" pitchFamily="2" charset="2"/>
              </a:rPr>
              <a:t> Fairer society</a:t>
            </a:r>
          </a:p>
          <a:p>
            <a:pPr marL="0" indent="0">
              <a:buNone/>
            </a:pPr>
            <a:r>
              <a:rPr lang="en-US" dirty="0" smtClean="0">
                <a:sym typeface="Wingdings" panose="05000000000000000000" pitchFamily="2" charset="2"/>
              </a:rPr>
              <a:t>- HE measure of development </a:t>
            </a:r>
          </a:p>
          <a:p>
            <a:pPr marL="3657600" lvl="8" indent="0">
              <a:buNone/>
            </a:pPr>
            <a:endParaRPr lang="en-US" dirty="0" smtClean="0"/>
          </a:p>
          <a:p>
            <a:pPr>
              <a:buFontTx/>
              <a:buChar char="-"/>
            </a:pPr>
            <a:endParaRPr lang="en-US" dirty="0" smtClean="0"/>
          </a:p>
          <a:p>
            <a:pPr>
              <a:buFontTx/>
              <a:buChar char="-"/>
            </a:pP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33D6E5A2-EC83-451F-A719-9AC1370DD5CF}" type="slidenum">
              <a:rPr lang="en-US" smtClean="0"/>
              <a:pPr/>
              <a:t>42</a:t>
            </a:fld>
            <a:endParaRPr lang="en-US" dirty="0"/>
          </a:p>
        </p:txBody>
      </p:sp>
    </p:spTree>
    <p:extLst>
      <p:ext uri="{BB962C8B-B14F-4D97-AF65-F5344CB8AC3E}">
        <p14:creationId xmlns:p14="http://schemas.microsoft.com/office/powerpoint/2010/main" val="42897001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Commission on Social Determinants of Health (CSDH, 2008)</a:t>
            </a:r>
            <a:br>
              <a:rPr lang="en-US" dirty="0"/>
            </a:br>
            <a:r>
              <a:rPr lang="en-US" dirty="0"/>
              <a:t>“Closing the Gap in a Generation”</a:t>
            </a:r>
          </a:p>
          <a:p>
            <a:pPr marL="0" indent="0">
              <a:buNone/>
            </a:pPr>
            <a:r>
              <a:rPr lang="en-US" dirty="0"/>
              <a:t>The movement from health inequality to health inequity and to causes of causes adds prominence and </a:t>
            </a:r>
            <a:r>
              <a:rPr lang="en-US" dirty="0" err="1"/>
              <a:t>prioritarizes</a:t>
            </a:r>
            <a:r>
              <a:rPr lang="en-US" dirty="0"/>
              <a:t> HE as a measure of development</a:t>
            </a:r>
          </a:p>
          <a:p>
            <a:pPr marL="0" indent="0">
              <a:buNone/>
            </a:pP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33D6E5A2-EC83-451F-A719-9AC1370DD5CF}" type="slidenum">
              <a:rPr lang="en-US" smtClean="0"/>
              <a:pPr/>
              <a:t>43</a:t>
            </a:fld>
            <a:endParaRPr lang="en-US" dirty="0"/>
          </a:p>
        </p:txBody>
      </p:sp>
      <p:sp>
        <p:nvSpPr>
          <p:cNvPr id="6" name="Title 5"/>
          <p:cNvSpPr>
            <a:spLocks noGrp="1"/>
          </p:cNvSpPr>
          <p:nvPr>
            <p:ph type="title"/>
          </p:nvPr>
        </p:nvSpPr>
        <p:spPr/>
        <p:txBody>
          <a:bodyPr/>
          <a:lstStyle/>
          <a:p>
            <a:endParaRPr lang="en-US"/>
          </a:p>
        </p:txBody>
      </p:sp>
    </p:spTree>
    <p:extLst>
      <p:ext uri="{BB962C8B-B14F-4D97-AF65-F5344CB8AC3E}">
        <p14:creationId xmlns:p14="http://schemas.microsoft.com/office/powerpoint/2010/main" val="40750094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3" name="Text Box 3"/>
          <p:cNvSpPr txBox="1">
            <a:spLocks noChangeArrowheads="1"/>
          </p:cNvSpPr>
          <p:nvPr/>
        </p:nvSpPr>
        <p:spPr bwMode="auto">
          <a:xfrm>
            <a:off x="1312068" y="5181600"/>
            <a:ext cx="6885781" cy="1055688"/>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tIns="0"/>
          <a:lstStyle/>
          <a:p>
            <a:pPr algn="ctr">
              <a:defRPr/>
            </a:pPr>
            <a:endParaRPr lang="en-US" sz="1000" dirty="0"/>
          </a:p>
          <a:p>
            <a:pPr algn="ctr">
              <a:defRPr/>
            </a:pPr>
            <a:r>
              <a:rPr lang="en-US" dirty="0"/>
              <a:t>SOCIAL DETERMINANTS OF HEALTH AND HEALTH INEQUITIES </a:t>
            </a:r>
          </a:p>
          <a:p>
            <a:pPr>
              <a:defRPr/>
            </a:pPr>
            <a:endParaRPr lang="en-US" dirty="0"/>
          </a:p>
        </p:txBody>
      </p:sp>
      <p:sp>
        <p:nvSpPr>
          <p:cNvPr id="465924" name="AutoShape 4"/>
          <p:cNvSpPr>
            <a:spLocks noChangeArrowheads="1"/>
          </p:cNvSpPr>
          <p:nvPr/>
        </p:nvSpPr>
        <p:spPr bwMode="auto">
          <a:xfrm>
            <a:off x="2972665" y="5709444"/>
            <a:ext cx="3083186" cy="322263"/>
          </a:xfrm>
          <a:prstGeom prst="rightArrow">
            <a:avLst>
              <a:gd name="adj1" fmla="val 50000"/>
              <a:gd name="adj2" fmla="val 266009"/>
            </a:avLst>
          </a:prstGeom>
          <a:solidFill>
            <a:schemeClr val="tx2">
              <a:lumMod val="75000"/>
            </a:schemeClr>
          </a:solidFill>
          <a:ln>
            <a:headEnd/>
            <a:tailEnd/>
          </a:ln>
        </p:spPr>
        <p:style>
          <a:lnRef idx="1">
            <a:schemeClr val="accent5"/>
          </a:lnRef>
          <a:fillRef idx="3">
            <a:schemeClr val="accent5"/>
          </a:fillRef>
          <a:effectRef idx="2">
            <a:schemeClr val="accent5"/>
          </a:effectRef>
          <a:fontRef idx="minor">
            <a:schemeClr val="lt1"/>
          </a:fontRef>
        </p:style>
        <p:txBody>
          <a:bodyPr/>
          <a:lstStyle/>
          <a:p>
            <a:endParaRPr lang="ar-EG"/>
          </a:p>
        </p:txBody>
      </p:sp>
      <p:sp>
        <p:nvSpPr>
          <p:cNvPr id="465925" name="Text Box 5"/>
          <p:cNvSpPr txBox="1">
            <a:spLocks noChangeArrowheads="1"/>
          </p:cNvSpPr>
          <p:nvPr/>
        </p:nvSpPr>
        <p:spPr bwMode="auto">
          <a:xfrm>
            <a:off x="638499" y="798513"/>
            <a:ext cx="1517326" cy="4113212"/>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lIns="0" rIns="0"/>
          <a:lstStyle>
            <a:lvl1pPr eaLnBrk="0" hangingPunct="0">
              <a:defRPr b="1">
                <a:solidFill>
                  <a:srgbClr val="FFFF00"/>
                </a:solidFill>
                <a:latin typeface="Arial" pitchFamily="34" charset="0"/>
                <a:cs typeface="Arial" pitchFamily="34" charset="0"/>
              </a:defRPr>
            </a:lvl1pPr>
            <a:lvl2pPr eaLnBrk="0" hangingPunct="0">
              <a:defRPr b="1">
                <a:solidFill>
                  <a:srgbClr val="FFFF00"/>
                </a:solidFill>
                <a:latin typeface="Arial" pitchFamily="34" charset="0"/>
                <a:cs typeface="Arial" pitchFamily="34" charset="0"/>
              </a:defRPr>
            </a:lvl2pPr>
            <a:lvl3pPr marL="1143000" indent="-228600" eaLnBrk="0" hangingPunct="0">
              <a:defRPr b="1">
                <a:solidFill>
                  <a:srgbClr val="FFFF00"/>
                </a:solidFill>
                <a:latin typeface="Arial" pitchFamily="34" charset="0"/>
                <a:cs typeface="Arial" pitchFamily="34" charset="0"/>
              </a:defRPr>
            </a:lvl3pPr>
            <a:lvl4pPr marL="1600200" indent="-228600" eaLnBrk="0" hangingPunct="0">
              <a:defRPr b="1">
                <a:solidFill>
                  <a:srgbClr val="FFFF00"/>
                </a:solidFill>
                <a:latin typeface="Arial" pitchFamily="34" charset="0"/>
                <a:cs typeface="Arial" pitchFamily="34" charset="0"/>
              </a:defRPr>
            </a:lvl4pPr>
            <a:lvl5pPr marL="2057400" indent="-228600" eaLnBrk="0" hangingPunct="0">
              <a:defRPr b="1">
                <a:solidFill>
                  <a:srgbClr val="FFFF00"/>
                </a:solidFill>
                <a:latin typeface="Arial" pitchFamily="34" charset="0"/>
                <a:cs typeface="Arial" pitchFamily="34" charset="0"/>
              </a:defRPr>
            </a:lvl5pPr>
            <a:lvl6pPr marL="2514600" indent="-228600" algn="l" rtl="0" eaLnBrk="0" fontAlgn="base" hangingPunct="0">
              <a:spcBef>
                <a:spcPct val="0"/>
              </a:spcBef>
              <a:spcAft>
                <a:spcPct val="0"/>
              </a:spcAft>
              <a:defRPr b="1">
                <a:solidFill>
                  <a:srgbClr val="FFFF00"/>
                </a:solidFill>
                <a:latin typeface="Arial" pitchFamily="34" charset="0"/>
                <a:cs typeface="Arial" pitchFamily="34" charset="0"/>
              </a:defRPr>
            </a:lvl6pPr>
            <a:lvl7pPr marL="2971800" indent="-228600" algn="l" rtl="0" eaLnBrk="0" fontAlgn="base" hangingPunct="0">
              <a:spcBef>
                <a:spcPct val="0"/>
              </a:spcBef>
              <a:spcAft>
                <a:spcPct val="0"/>
              </a:spcAft>
              <a:defRPr b="1">
                <a:solidFill>
                  <a:srgbClr val="FFFF00"/>
                </a:solidFill>
                <a:latin typeface="Arial" pitchFamily="34" charset="0"/>
                <a:cs typeface="Arial" pitchFamily="34" charset="0"/>
              </a:defRPr>
            </a:lvl7pPr>
            <a:lvl8pPr marL="3429000" indent="-228600" algn="l" rtl="0" eaLnBrk="0" fontAlgn="base" hangingPunct="0">
              <a:spcBef>
                <a:spcPct val="0"/>
              </a:spcBef>
              <a:spcAft>
                <a:spcPct val="0"/>
              </a:spcAft>
              <a:defRPr b="1">
                <a:solidFill>
                  <a:srgbClr val="FFFF00"/>
                </a:solidFill>
                <a:latin typeface="Arial" pitchFamily="34" charset="0"/>
                <a:cs typeface="Arial" pitchFamily="34" charset="0"/>
              </a:defRPr>
            </a:lvl8pPr>
            <a:lvl9pPr marL="3886200" indent="-228600" algn="l" rtl="0" eaLnBrk="0" fontAlgn="base" hangingPunct="0">
              <a:spcBef>
                <a:spcPct val="0"/>
              </a:spcBef>
              <a:spcAft>
                <a:spcPct val="0"/>
              </a:spcAft>
              <a:defRPr b="1">
                <a:solidFill>
                  <a:srgbClr val="FFFF00"/>
                </a:solidFill>
                <a:latin typeface="Arial" pitchFamily="34" charset="0"/>
                <a:cs typeface="Arial" pitchFamily="34" charset="0"/>
              </a:defRPr>
            </a:lvl9pPr>
          </a:lstStyle>
          <a:p>
            <a:pPr algn="ctr" eaLnBrk="1" hangingPunct="1"/>
            <a:endParaRPr lang="en-GB" sz="1200">
              <a:solidFill>
                <a:srgbClr val="000000"/>
              </a:solidFill>
              <a:latin typeface="Times New Roman" pitchFamily="18" charset="0"/>
            </a:endParaRPr>
          </a:p>
          <a:p>
            <a:pPr algn="ctr" eaLnBrk="1" hangingPunct="1"/>
            <a:r>
              <a:rPr lang="en-GB" sz="1400">
                <a:solidFill>
                  <a:srgbClr val="000000"/>
                </a:solidFill>
                <a:latin typeface="Times New Roman" pitchFamily="18" charset="0"/>
              </a:rPr>
              <a:t>SOCIOECONOMIC</a:t>
            </a:r>
          </a:p>
          <a:p>
            <a:pPr algn="ctr" eaLnBrk="1" hangingPunct="1"/>
            <a:r>
              <a:rPr lang="en-GB" sz="1400">
                <a:solidFill>
                  <a:srgbClr val="000000"/>
                </a:solidFill>
                <a:latin typeface="Times New Roman" pitchFamily="18" charset="0"/>
              </a:rPr>
              <a:t>&amp; POLITICAL </a:t>
            </a:r>
          </a:p>
          <a:p>
            <a:pPr algn="ctr" eaLnBrk="1" hangingPunct="1"/>
            <a:r>
              <a:rPr lang="en-GB" sz="1400">
                <a:solidFill>
                  <a:srgbClr val="000000"/>
                </a:solidFill>
                <a:latin typeface="Times New Roman" pitchFamily="18" charset="0"/>
              </a:rPr>
              <a:t>CONTEXT</a:t>
            </a:r>
          </a:p>
          <a:p>
            <a:pPr algn="ctr" eaLnBrk="1" hangingPunct="1"/>
            <a:endParaRPr lang="en-GB" sz="1200">
              <a:solidFill>
                <a:srgbClr val="000000"/>
              </a:solidFill>
              <a:latin typeface="Times New Roman" pitchFamily="18" charset="0"/>
            </a:endParaRPr>
          </a:p>
          <a:p>
            <a:pPr algn="ctr" eaLnBrk="1" hangingPunct="1"/>
            <a:endParaRPr lang="en-GB" sz="1200">
              <a:solidFill>
                <a:srgbClr val="000000"/>
              </a:solidFill>
              <a:latin typeface="Times New Roman" pitchFamily="18" charset="0"/>
            </a:endParaRPr>
          </a:p>
          <a:p>
            <a:pPr algn="ctr" eaLnBrk="1" hangingPunct="1"/>
            <a:endParaRPr lang="en-GB" sz="1200">
              <a:solidFill>
                <a:srgbClr val="000000"/>
              </a:solidFill>
              <a:latin typeface="Times New Roman" pitchFamily="18" charset="0"/>
            </a:endParaRPr>
          </a:p>
          <a:p>
            <a:pPr lvl="1" eaLnBrk="1" hangingPunct="1"/>
            <a:r>
              <a:rPr lang="en-GB" sz="1200">
                <a:solidFill>
                  <a:srgbClr val="000000"/>
                </a:solidFill>
                <a:latin typeface="Times New Roman" pitchFamily="18" charset="0"/>
              </a:rPr>
              <a:t> </a:t>
            </a:r>
          </a:p>
          <a:p>
            <a:pPr algn="ctr" eaLnBrk="1" hangingPunct="1"/>
            <a:endParaRPr lang="en-GB" sz="1200">
              <a:solidFill>
                <a:srgbClr val="000000"/>
              </a:solidFill>
              <a:latin typeface="Times New Roman" pitchFamily="18" charset="0"/>
            </a:endParaRPr>
          </a:p>
          <a:p>
            <a:pPr algn="ctr" eaLnBrk="1" hangingPunct="1"/>
            <a:endParaRPr lang="en-GB" sz="1200">
              <a:solidFill>
                <a:srgbClr val="000000"/>
              </a:solidFill>
              <a:latin typeface="Times New Roman" pitchFamily="18" charset="0"/>
            </a:endParaRPr>
          </a:p>
          <a:p>
            <a:pPr algn="ctr" eaLnBrk="1" hangingPunct="1"/>
            <a:endParaRPr lang="en-GB" sz="1200">
              <a:solidFill>
                <a:srgbClr val="000000"/>
              </a:solidFill>
              <a:latin typeface="Times New Roman" pitchFamily="18" charset="0"/>
            </a:endParaRPr>
          </a:p>
          <a:p>
            <a:pPr algn="ctr" eaLnBrk="1" hangingPunct="1"/>
            <a:endParaRPr lang="en-GB" sz="1200">
              <a:solidFill>
                <a:srgbClr val="000000"/>
              </a:solidFill>
              <a:latin typeface="Times New Roman" pitchFamily="18" charset="0"/>
            </a:endParaRPr>
          </a:p>
          <a:p>
            <a:pPr eaLnBrk="1" hangingPunct="1"/>
            <a:endParaRPr lang="en-US" b="0">
              <a:solidFill>
                <a:srgbClr val="000000"/>
              </a:solidFill>
            </a:endParaRPr>
          </a:p>
        </p:txBody>
      </p:sp>
      <p:sp>
        <p:nvSpPr>
          <p:cNvPr id="465926" name="Text Box 6"/>
          <p:cNvSpPr txBox="1">
            <a:spLocks noChangeArrowheads="1"/>
          </p:cNvSpPr>
          <p:nvPr/>
        </p:nvSpPr>
        <p:spPr bwMode="auto">
          <a:xfrm>
            <a:off x="692164" y="1711325"/>
            <a:ext cx="1358885" cy="344488"/>
          </a:xfrm>
          <a:prstGeom prst="rect">
            <a:avLst/>
          </a:prstGeom>
          <a:solidFill>
            <a:srgbClr val="FFFFFF"/>
          </a:solidFill>
          <a:ln w="9525">
            <a:solidFill>
              <a:srgbClr val="000000"/>
            </a:solidFill>
            <a:miter lim="800000"/>
            <a:headEnd/>
            <a:tailEnd/>
          </a:ln>
        </p:spPr>
        <p:txBody>
          <a:bodyPr/>
          <a:lstStyle>
            <a:lvl1pPr eaLnBrk="0" hangingPunct="0">
              <a:defRPr b="1">
                <a:solidFill>
                  <a:srgbClr val="FFFF00"/>
                </a:solidFill>
                <a:latin typeface="Arial" pitchFamily="34" charset="0"/>
                <a:cs typeface="Arial" pitchFamily="34" charset="0"/>
              </a:defRPr>
            </a:lvl1pPr>
            <a:lvl2pPr marL="742950" indent="-285750" eaLnBrk="0" hangingPunct="0">
              <a:defRPr b="1">
                <a:solidFill>
                  <a:srgbClr val="FFFF00"/>
                </a:solidFill>
                <a:latin typeface="Arial" pitchFamily="34" charset="0"/>
                <a:cs typeface="Arial" pitchFamily="34" charset="0"/>
              </a:defRPr>
            </a:lvl2pPr>
            <a:lvl3pPr marL="1143000" indent="-228600" eaLnBrk="0" hangingPunct="0">
              <a:defRPr b="1">
                <a:solidFill>
                  <a:srgbClr val="FFFF00"/>
                </a:solidFill>
                <a:latin typeface="Arial" pitchFamily="34" charset="0"/>
                <a:cs typeface="Arial" pitchFamily="34" charset="0"/>
              </a:defRPr>
            </a:lvl3pPr>
            <a:lvl4pPr marL="1600200" indent="-228600" eaLnBrk="0" hangingPunct="0">
              <a:defRPr b="1">
                <a:solidFill>
                  <a:srgbClr val="FFFF00"/>
                </a:solidFill>
                <a:latin typeface="Arial" pitchFamily="34" charset="0"/>
                <a:cs typeface="Arial" pitchFamily="34" charset="0"/>
              </a:defRPr>
            </a:lvl4pPr>
            <a:lvl5pPr marL="2057400" indent="-228600" eaLnBrk="0" hangingPunct="0">
              <a:defRPr b="1">
                <a:solidFill>
                  <a:srgbClr val="FFFF00"/>
                </a:solidFill>
                <a:latin typeface="Arial" pitchFamily="34" charset="0"/>
                <a:cs typeface="Arial" pitchFamily="34" charset="0"/>
              </a:defRPr>
            </a:lvl5pPr>
            <a:lvl6pPr marL="2514600" indent="-228600" algn="l" rtl="0" eaLnBrk="0" fontAlgn="base" hangingPunct="0">
              <a:spcBef>
                <a:spcPct val="0"/>
              </a:spcBef>
              <a:spcAft>
                <a:spcPct val="0"/>
              </a:spcAft>
              <a:defRPr b="1">
                <a:solidFill>
                  <a:srgbClr val="FFFF00"/>
                </a:solidFill>
                <a:latin typeface="Arial" pitchFamily="34" charset="0"/>
                <a:cs typeface="Arial" pitchFamily="34" charset="0"/>
              </a:defRPr>
            </a:lvl6pPr>
            <a:lvl7pPr marL="2971800" indent="-228600" algn="l" rtl="0" eaLnBrk="0" fontAlgn="base" hangingPunct="0">
              <a:spcBef>
                <a:spcPct val="0"/>
              </a:spcBef>
              <a:spcAft>
                <a:spcPct val="0"/>
              </a:spcAft>
              <a:defRPr b="1">
                <a:solidFill>
                  <a:srgbClr val="FFFF00"/>
                </a:solidFill>
                <a:latin typeface="Arial" pitchFamily="34" charset="0"/>
                <a:cs typeface="Arial" pitchFamily="34" charset="0"/>
              </a:defRPr>
            </a:lvl7pPr>
            <a:lvl8pPr marL="3429000" indent="-228600" algn="l" rtl="0" eaLnBrk="0" fontAlgn="base" hangingPunct="0">
              <a:spcBef>
                <a:spcPct val="0"/>
              </a:spcBef>
              <a:spcAft>
                <a:spcPct val="0"/>
              </a:spcAft>
              <a:defRPr b="1">
                <a:solidFill>
                  <a:srgbClr val="FFFF00"/>
                </a:solidFill>
                <a:latin typeface="Arial" pitchFamily="34" charset="0"/>
                <a:cs typeface="Arial" pitchFamily="34" charset="0"/>
              </a:defRPr>
            </a:lvl8pPr>
            <a:lvl9pPr marL="3886200" indent="-228600" algn="l" rtl="0" eaLnBrk="0" fontAlgn="base" hangingPunct="0">
              <a:spcBef>
                <a:spcPct val="0"/>
              </a:spcBef>
              <a:spcAft>
                <a:spcPct val="0"/>
              </a:spcAft>
              <a:defRPr b="1">
                <a:solidFill>
                  <a:srgbClr val="FFFF00"/>
                </a:solidFill>
                <a:latin typeface="Arial" pitchFamily="34" charset="0"/>
                <a:cs typeface="Arial" pitchFamily="34" charset="0"/>
              </a:defRPr>
            </a:lvl9pPr>
          </a:lstStyle>
          <a:p>
            <a:pPr algn="ctr" eaLnBrk="1" hangingPunct="1"/>
            <a:r>
              <a:rPr lang="en-US" sz="1600">
                <a:solidFill>
                  <a:srgbClr val="000000"/>
                </a:solidFill>
                <a:latin typeface="Times New Roman" pitchFamily="18" charset="0"/>
              </a:rPr>
              <a:t>Governance</a:t>
            </a:r>
            <a:endParaRPr lang="en-US" sz="1600" b="0">
              <a:solidFill>
                <a:srgbClr val="000000"/>
              </a:solidFill>
            </a:endParaRPr>
          </a:p>
        </p:txBody>
      </p:sp>
      <p:sp>
        <p:nvSpPr>
          <p:cNvPr id="465927" name="Text Box 7"/>
          <p:cNvSpPr txBox="1">
            <a:spLocks noChangeArrowheads="1"/>
          </p:cNvSpPr>
          <p:nvPr/>
        </p:nvSpPr>
        <p:spPr bwMode="auto">
          <a:xfrm>
            <a:off x="692164" y="2382838"/>
            <a:ext cx="1358885" cy="1371600"/>
          </a:xfrm>
          <a:prstGeom prst="rect">
            <a:avLst/>
          </a:prstGeom>
          <a:solidFill>
            <a:srgbClr val="FFFFFF"/>
          </a:solidFill>
          <a:ln w="9525">
            <a:solidFill>
              <a:srgbClr val="000000"/>
            </a:solidFill>
            <a:miter lim="800000"/>
            <a:headEnd/>
            <a:tailEnd/>
          </a:ln>
        </p:spPr>
        <p:txBody>
          <a:bodyPr/>
          <a:lstStyle>
            <a:lvl1pPr eaLnBrk="0" hangingPunct="0">
              <a:defRPr b="1">
                <a:solidFill>
                  <a:srgbClr val="FFFF00"/>
                </a:solidFill>
                <a:latin typeface="Arial" pitchFamily="34" charset="0"/>
                <a:cs typeface="Arial" pitchFamily="34" charset="0"/>
              </a:defRPr>
            </a:lvl1pPr>
            <a:lvl2pPr marL="742950" indent="-285750" eaLnBrk="0" hangingPunct="0">
              <a:defRPr b="1">
                <a:solidFill>
                  <a:srgbClr val="FFFF00"/>
                </a:solidFill>
                <a:latin typeface="Arial" pitchFamily="34" charset="0"/>
                <a:cs typeface="Arial" pitchFamily="34" charset="0"/>
              </a:defRPr>
            </a:lvl2pPr>
            <a:lvl3pPr marL="1143000" indent="-228600" eaLnBrk="0" hangingPunct="0">
              <a:defRPr b="1">
                <a:solidFill>
                  <a:srgbClr val="FFFF00"/>
                </a:solidFill>
                <a:latin typeface="Arial" pitchFamily="34" charset="0"/>
                <a:cs typeface="Arial" pitchFamily="34" charset="0"/>
              </a:defRPr>
            </a:lvl3pPr>
            <a:lvl4pPr marL="1600200" indent="-228600" eaLnBrk="0" hangingPunct="0">
              <a:defRPr b="1">
                <a:solidFill>
                  <a:srgbClr val="FFFF00"/>
                </a:solidFill>
                <a:latin typeface="Arial" pitchFamily="34" charset="0"/>
                <a:cs typeface="Arial" pitchFamily="34" charset="0"/>
              </a:defRPr>
            </a:lvl4pPr>
            <a:lvl5pPr marL="2057400" indent="-228600" eaLnBrk="0" hangingPunct="0">
              <a:defRPr b="1">
                <a:solidFill>
                  <a:srgbClr val="FFFF00"/>
                </a:solidFill>
                <a:latin typeface="Arial" pitchFamily="34" charset="0"/>
                <a:cs typeface="Arial" pitchFamily="34" charset="0"/>
              </a:defRPr>
            </a:lvl5pPr>
            <a:lvl6pPr marL="2514600" indent="-228600" algn="l" rtl="0" eaLnBrk="0" fontAlgn="base" hangingPunct="0">
              <a:spcBef>
                <a:spcPct val="0"/>
              </a:spcBef>
              <a:spcAft>
                <a:spcPct val="0"/>
              </a:spcAft>
              <a:defRPr b="1">
                <a:solidFill>
                  <a:srgbClr val="FFFF00"/>
                </a:solidFill>
                <a:latin typeface="Arial" pitchFamily="34" charset="0"/>
                <a:cs typeface="Arial" pitchFamily="34" charset="0"/>
              </a:defRPr>
            </a:lvl6pPr>
            <a:lvl7pPr marL="2971800" indent="-228600" algn="l" rtl="0" eaLnBrk="0" fontAlgn="base" hangingPunct="0">
              <a:spcBef>
                <a:spcPct val="0"/>
              </a:spcBef>
              <a:spcAft>
                <a:spcPct val="0"/>
              </a:spcAft>
              <a:defRPr b="1">
                <a:solidFill>
                  <a:srgbClr val="FFFF00"/>
                </a:solidFill>
                <a:latin typeface="Arial" pitchFamily="34" charset="0"/>
                <a:cs typeface="Arial" pitchFamily="34" charset="0"/>
              </a:defRPr>
            </a:lvl7pPr>
            <a:lvl8pPr marL="3429000" indent="-228600" algn="l" rtl="0" eaLnBrk="0" fontAlgn="base" hangingPunct="0">
              <a:spcBef>
                <a:spcPct val="0"/>
              </a:spcBef>
              <a:spcAft>
                <a:spcPct val="0"/>
              </a:spcAft>
              <a:defRPr b="1">
                <a:solidFill>
                  <a:srgbClr val="FFFF00"/>
                </a:solidFill>
                <a:latin typeface="Arial" pitchFamily="34" charset="0"/>
                <a:cs typeface="Arial" pitchFamily="34" charset="0"/>
              </a:defRPr>
            </a:lvl8pPr>
            <a:lvl9pPr marL="3886200" indent="-228600" algn="l" rtl="0" eaLnBrk="0" fontAlgn="base" hangingPunct="0">
              <a:spcBef>
                <a:spcPct val="0"/>
              </a:spcBef>
              <a:spcAft>
                <a:spcPct val="0"/>
              </a:spcAft>
              <a:defRPr b="1">
                <a:solidFill>
                  <a:srgbClr val="FFFF00"/>
                </a:solidFill>
                <a:latin typeface="Arial" pitchFamily="34" charset="0"/>
                <a:cs typeface="Arial" pitchFamily="34" charset="0"/>
              </a:defRPr>
            </a:lvl9pPr>
          </a:lstStyle>
          <a:p>
            <a:pPr algn="ctr" eaLnBrk="1" hangingPunct="1"/>
            <a:r>
              <a:rPr lang="en-US" sz="1600" dirty="0">
                <a:solidFill>
                  <a:srgbClr val="000000"/>
                </a:solidFill>
                <a:latin typeface="Times New Roman" pitchFamily="18" charset="0"/>
              </a:rPr>
              <a:t>Policy</a:t>
            </a:r>
          </a:p>
          <a:p>
            <a:pPr algn="ctr" eaLnBrk="1" hangingPunct="1"/>
            <a:endParaRPr lang="en-US" sz="1000" dirty="0">
              <a:solidFill>
                <a:srgbClr val="000000"/>
              </a:solidFill>
              <a:latin typeface="Times New Roman" pitchFamily="18" charset="0"/>
            </a:endParaRPr>
          </a:p>
          <a:p>
            <a:pPr algn="ctr" eaLnBrk="1" hangingPunct="1"/>
            <a:r>
              <a:rPr lang="en-US" sz="1300" dirty="0">
                <a:solidFill>
                  <a:srgbClr val="000000"/>
                </a:solidFill>
                <a:latin typeface="Times New Roman" pitchFamily="18" charset="0"/>
              </a:rPr>
              <a:t>Macroeconomic</a:t>
            </a:r>
          </a:p>
          <a:p>
            <a:pPr algn="ctr" eaLnBrk="1" hangingPunct="1"/>
            <a:endParaRPr lang="en-US" sz="800" dirty="0">
              <a:solidFill>
                <a:srgbClr val="000000"/>
              </a:solidFill>
              <a:latin typeface="Times New Roman" pitchFamily="18" charset="0"/>
            </a:endParaRPr>
          </a:p>
          <a:p>
            <a:pPr algn="ctr" eaLnBrk="1" hangingPunct="1"/>
            <a:r>
              <a:rPr lang="en-US" sz="1400" dirty="0">
                <a:solidFill>
                  <a:srgbClr val="000000"/>
                </a:solidFill>
                <a:latin typeface="Times New Roman" pitchFamily="18" charset="0"/>
              </a:rPr>
              <a:t>Social </a:t>
            </a:r>
          </a:p>
          <a:p>
            <a:pPr algn="ctr" eaLnBrk="1" hangingPunct="1"/>
            <a:endParaRPr lang="en-US" sz="800" dirty="0">
              <a:solidFill>
                <a:srgbClr val="000000"/>
              </a:solidFill>
              <a:latin typeface="Times New Roman" pitchFamily="18" charset="0"/>
            </a:endParaRPr>
          </a:p>
          <a:p>
            <a:pPr algn="ctr" eaLnBrk="1" hangingPunct="1"/>
            <a:r>
              <a:rPr lang="en-US" sz="1400" dirty="0">
                <a:solidFill>
                  <a:srgbClr val="000000"/>
                </a:solidFill>
                <a:latin typeface="Times New Roman" pitchFamily="18" charset="0"/>
              </a:rPr>
              <a:t>Health</a:t>
            </a:r>
            <a:endParaRPr lang="en-US" sz="1400" dirty="0">
              <a:solidFill>
                <a:srgbClr val="000000"/>
              </a:solidFill>
            </a:endParaRPr>
          </a:p>
        </p:txBody>
      </p:sp>
      <p:sp>
        <p:nvSpPr>
          <p:cNvPr id="465928" name="Text Box 8"/>
          <p:cNvSpPr txBox="1">
            <a:spLocks noChangeArrowheads="1"/>
          </p:cNvSpPr>
          <p:nvPr/>
        </p:nvSpPr>
        <p:spPr bwMode="auto">
          <a:xfrm>
            <a:off x="692164" y="4111625"/>
            <a:ext cx="1358885" cy="685800"/>
          </a:xfrm>
          <a:prstGeom prst="rect">
            <a:avLst/>
          </a:prstGeom>
          <a:solidFill>
            <a:srgbClr val="FFFFFF"/>
          </a:solidFill>
          <a:ln w="9525">
            <a:solidFill>
              <a:srgbClr val="000000"/>
            </a:solidFill>
            <a:miter lim="800000"/>
            <a:headEnd/>
            <a:tailEnd/>
          </a:ln>
        </p:spPr>
        <p:txBody>
          <a:bodyPr/>
          <a:lstStyle>
            <a:lvl1pPr eaLnBrk="0" hangingPunct="0">
              <a:defRPr b="1">
                <a:solidFill>
                  <a:srgbClr val="FFFF00"/>
                </a:solidFill>
                <a:latin typeface="Arial" pitchFamily="34" charset="0"/>
                <a:cs typeface="Arial" pitchFamily="34" charset="0"/>
              </a:defRPr>
            </a:lvl1pPr>
            <a:lvl2pPr marL="742950" indent="-285750" eaLnBrk="0" hangingPunct="0">
              <a:defRPr b="1">
                <a:solidFill>
                  <a:srgbClr val="FFFF00"/>
                </a:solidFill>
                <a:latin typeface="Arial" pitchFamily="34" charset="0"/>
                <a:cs typeface="Arial" pitchFamily="34" charset="0"/>
              </a:defRPr>
            </a:lvl2pPr>
            <a:lvl3pPr marL="1143000" indent="-228600" eaLnBrk="0" hangingPunct="0">
              <a:defRPr b="1">
                <a:solidFill>
                  <a:srgbClr val="FFFF00"/>
                </a:solidFill>
                <a:latin typeface="Arial" pitchFamily="34" charset="0"/>
                <a:cs typeface="Arial" pitchFamily="34" charset="0"/>
              </a:defRPr>
            </a:lvl3pPr>
            <a:lvl4pPr marL="1600200" indent="-228600" eaLnBrk="0" hangingPunct="0">
              <a:defRPr b="1">
                <a:solidFill>
                  <a:srgbClr val="FFFF00"/>
                </a:solidFill>
                <a:latin typeface="Arial" pitchFamily="34" charset="0"/>
                <a:cs typeface="Arial" pitchFamily="34" charset="0"/>
              </a:defRPr>
            </a:lvl4pPr>
            <a:lvl5pPr marL="2057400" indent="-228600" eaLnBrk="0" hangingPunct="0">
              <a:defRPr b="1">
                <a:solidFill>
                  <a:srgbClr val="FFFF00"/>
                </a:solidFill>
                <a:latin typeface="Arial" pitchFamily="34" charset="0"/>
                <a:cs typeface="Arial" pitchFamily="34" charset="0"/>
              </a:defRPr>
            </a:lvl5pPr>
            <a:lvl6pPr marL="2514600" indent="-228600" algn="l" rtl="0" eaLnBrk="0" fontAlgn="base" hangingPunct="0">
              <a:spcBef>
                <a:spcPct val="0"/>
              </a:spcBef>
              <a:spcAft>
                <a:spcPct val="0"/>
              </a:spcAft>
              <a:defRPr b="1">
                <a:solidFill>
                  <a:srgbClr val="FFFF00"/>
                </a:solidFill>
                <a:latin typeface="Arial" pitchFamily="34" charset="0"/>
                <a:cs typeface="Arial" pitchFamily="34" charset="0"/>
              </a:defRPr>
            </a:lvl6pPr>
            <a:lvl7pPr marL="2971800" indent="-228600" algn="l" rtl="0" eaLnBrk="0" fontAlgn="base" hangingPunct="0">
              <a:spcBef>
                <a:spcPct val="0"/>
              </a:spcBef>
              <a:spcAft>
                <a:spcPct val="0"/>
              </a:spcAft>
              <a:defRPr b="1">
                <a:solidFill>
                  <a:srgbClr val="FFFF00"/>
                </a:solidFill>
                <a:latin typeface="Arial" pitchFamily="34" charset="0"/>
                <a:cs typeface="Arial" pitchFamily="34" charset="0"/>
              </a:defRPr>
            </a:lvl7pPr>
            <a:lvl8pPr marL="3429000" indent="-228600" algn="l" rtl="0" eaLnBrk="0" fontAlgn="base" hangingPunct="0">
              <a:spcBef>
                <a:spcPct val="0"/>
              </a:spcBef>
              <a:spcAft>
                <a:spcPct val="0"/>
              </a:spcAft>
              <a:defRPr b="1">
                <a:solidFill>
                  <a:srgbClr val="FFFF00"/>
                </a:solidFill>
                <a:latin typeface="Arial" pitchFamily="34" charset="0"/>
                <a:cs typeface="Arial" pitchFamily="34" charset="0"/>
              </a:defRPr>
            </a:lvl8pPr>
            <a:lvl9pPr marL="3886200" indent="-228600" algn="l" rtl="0" eaLnBrk="0" fontAlgn="base" hangingPunct="0">
              <a:spcBef>
                <a:spcPct val="0"/>
              </a:spcBef>
              <a:spcAft>
                <a:spcPct val="0"/>
              </a:spcAft>
              <a:defRPr b="1">
                <a:solidFill>
                  <a:srgbClr val="FFFF00"/>
                </a:solidFill>
                <a:latin typeface="Arial" pitchFamily="34" charset="0"/>
                <a:cs typeface="Arial" pitchFamily="34" charset="0"/>
              </a:defRPr>
            </a:lvl9pPr>
          </a:lstStyle>
          <a:p>
            <a:pPr algn="ctr" eaLnBrk="1" hangingPunct="1"/>
            <a:r>
              <a:rPr lang="en-US" sz="1400">
                <a:solidFill>
                  <a:srgbClr val="000000"/>
                </a:solidFill>
                <a:latin typeface="Times New Roman" pitchFamily="18" charset="0"/>
              </a:rPr>
              <a:t>Cultural and Societal norms and values</a:t>
            </a:r>
            <a:endParaRPr lang="en-US" sz="1400" b="0">
              <a:solidFill>
                <a:srgbClr val="000000"/>
              </a:solidFill>
            </a:endParaRPr>
          </a:p>
        </p:txBody>
      </p:sp>
      <p:sp>
        <p:nvSpPr>
          <p:cNvPr id="465929" name="AutoShape 9"/>
          <p:cNvSpPr>
            <a:spLocks noChangeArrowheads="1"/>
          </p:cNvSpPr>
          <p:nvPr/>
        </p:nvSpPr>
        <p:spPr bwMode="auto">
          <a:xfrm>
            <a:off x="2174397" y="1939925"/>
            <a:ext cx="165578" cy="458788"/>
          </a:xfrm>
          <a:prstGeom prst="rightArrow">
            <a:avLst>
              <a:gd name="adj1" fmla="val 50176"/>
              <a:gd name="adj2" fmla="val 48278"/>
            </a:avLst>
          </a:prstGeom>
          <a:solidFill>
            <a:schemeClr val="accent1">
              <a:lumMod val="40000"/>
              <a:lumOff val="60000"/>
            </a:schemeClr>
          </a:solidFill>
          <a:ln>
            <a:headEnd/>
            <a:tailEnd/>
          </a:ln>
        </p:spPr>
        <p:style>
          <a:lnRef idx="3">
            <a:schemeClr val="lt1"/>
          </a:lnRef>
          <a:fillRef idx="1">
            <a:schemeClr val="accent1"/>
          </a:fillRef>
          <a:effectRef idx="1">
            <a:schemeClr val="accent1"/>
          </a:effectRef>
          <a:fontRef idx="minor">
            <a:schemeClr val="lt1"/>
          </a:fontRef>
        </p:style>
        <p:txBody>
          <a:bodyPr/>
          <a:lstStyle/>
          <a:p>
            <a:endParaRPr lang="ar-EG"/>
          </a:p>
        </p:txBody>
      </p:sp>
      <p:sp>
        <p:nvSpPr>
          <p:cNvPr id="465930" name="AutoShape 10"/>
          <p:cNvSpPr>
            <a:spLocks noChangeArrowheads="1"/>
          </p:cNvSpPr>
          <p:nvPr/>
        </p:nvSpPr>
        <p:spPr bwMode="auto">
          <a:xfrm rot="10800000">
            <a:off x="2174397" y="2513013"/>
            <a:ext cx="165578" cy="455612"/>
          </a:xfrm>
          <a:prstGeom prst="rightArrow">
            <a:avLst>
              <a:gd name="adj1" fmla="val 45648"/>
              <a:gd name="adj2" fmla="val 48278"/>
            </a:avLst>
          </a:prstGeom>
          <a:ln>
            <a:headEnd/>
            <a:tailEnd/>
          </a:ln>
        </p:spPr>
        <p:style>
          <a:lnRef idx="3">
            <a:schemeClr val="lt1"/>
          </a:lnRef>
          <a:fillRef idx="1">
            <a:schemeClr val="accent1"/>
          </a:fillRef>
          <a:effectRef idx="1">
            <a:schemeClr val="accent1"/>
          </a:effectRef>
          <a:fontRef idx="minor">
            <a:schemeClr val="lt1"/>
          </a:fontRef>
        </p:style>
        <p:txBody>
          <a:bodyPr/>
          <a:lstStyle/>
          <a:p>
            <a:endParaRPr lang="ar-EG"/>
          </a:p>
        </p:txBody>
      </p:sp>
      <p:sp>
        <p:nvSpPr>
          <p:cNvPr id="465931" name="AutoShape 11"/>
          <p:cNvSpPr>
            <a:spLocks noChangeArrowheads="1"/>
          </p:cNvSpPr>
          <p:nvPr/>
        </p:nvSpPr>
        <p:spPr bwMode="auto">
          <a:xfrm>
            <a:off x="2174397" y="3084513"/>
            <a:ext cx="165578" cy="457200"/>
          </a:xfrm>
          <a:prstGeom prst="rightArrow">
            <a:avLst>
              <a:gd name="adj1" fmla="val 50000"/>
              <a:gd name="adj2" fmla="val 54310"/>
            </a:avLst>
          </a:prstGeom>
          <a:solidFill>
            <a:schemeClr val="accent1">
              <a:lumMod val="40000"/>
              <a:lumOff val="60000"/>
            </a:schemeClr>
          </a:solidFill>
          <a:ln>
            <a:headEnd/>
            <a:tailEnd/>
          </a:ln>
        </p:spPr>
        <p:style>
          <a:lnRef idx="3">
            <a:schemeClr val="lt1"/>
          </a:lnRef>
          <a:fillRef idx="1">
            <a:schemeClr val="accent1"/>
          </a:fillRef>
          <a:effectRef idx="1">
            <a:schemeClr val="accent1"/>
          </a:effectRef>
          <a:fontRef idx="minor">
            <a:schemeClr val="lt1"/>
          </a:fontRef>
        </p:style>
        <p:txBody>
          <a:bodyPr/>
          <a:lstStyle/>
          <a:p>
            <a:endParaRPr lang="ar-EG"/>
          </a:p>
        </p:txBody>
      </p:sp>
      <p:sp>
        <p:nvSpPr>
          <p:cNvPr id="465932" name="AutoShape 12"/>
          <p:cNvSpPr>
            <a:spLocks noChangeArrowheads="1"/>
          </p:cNvSpPr>
          <p:nvPr/>
        </p:nvSpPr>
        <p:spPr bwMode="auto">
          <a:xfrm rot="10800000">
            <a:off x="2174397" y="3770313"/>
            <a:ext cx="165578" cy="457200"/>
          </a:xfrm>
          <a:prstGeom prst="rightArrow">
            <a:avLst>
              <a:gd name="adj1" fmla="val 50000"/>
              <a:gd name="adj2" fmla="val 54315"/>
            </a:avLst>
          </a:prstGeom>
          <a:ln>
            <a:headEnd/>
            <a:tailEnd/>
          </a:ln>
        </p:spPr>
        <p:style>
          <a:lnRef idx="3">
            <a:schemeClr val="lt1"/>
          </a:lnRef>
          <a:fillRef idx="1">
            <a:schemeClr val="accent1"/>
          </a:fillRef>
          <a:effectRef idx="1">
            <a:schemeClr val="accent1"/>
          </a:effectRef>
          <a:fontRef idx="minor">
            <a:schemeClr val="lt1"/>
          </a:fontRef>
        </p:style>
        <p:txBody>
          <a:bodyPr/>
          <a:lstStyle/>
          <a:p>
            <a:endParaRPr lang="ar-EG"/>
          </a:p>
        </p:txBody>
      </p:sp>
      <p:sp>
        <p:nvSpPr>
          <p:cNvPr id="465933" name="Rectangle 13"/>
          <p:cNvSpPr>
            <a:spLocks noChangeArrowheads="1"/>
          </p:cNvSpPr>
          <p:nvPr/>
        </p:nvSpPr>
        <p:spPr bwMode="auto">
          <a:xfrm>
            <a:off x="2339975" y="1844675"/>
            <a:ext cx="2016127" cy="2971800"/>
          </a:xfrm>
          <a:prstGeom prst="rect">
            <a:avLst/>
          </a:prstGeom>
          <a:solidFill>
            <a:schemeClr val="tx2">
              <a:lumMod val="40000"/>
              <a:lumOff val="60000"/>
            </a:schemeClr>
          </a:solidFill>
          <a:ln/>
          <a:extLst/>
        </p:spPr>
        <p:style>
          <a:lnRef idx="3">
            <a:schemeClr val="lt1"/>
          </a:lnRef>
          <a:fillRef idx="1">
            <a:schemeClr val="accent5"/>
          </a:fillRef>
          <a:effectRef idx="1">
            <a:schemeClr val="accent5"/>
          </a:effectRef>
          <a:fontRef idx="minor">
            <a:schemeClr val="lt1"/>
          </a:fontRef>
        </p:style>
        <p:txBody>
          <a:bodyPr/>
          <a:lstStyle/>
          <a:p>
            <a:endParaRPr lang="ar-EG"/>
          </a:p>
        </p:txBody>
      </p:sp>
      <p:sp>
        <p:nvSpPr>
          <p:cNvPr id="465934" name="Text Box 14"/>
          <p:cNvSpPr txBox="1">
            <a:spLocks noChangeArrowheads="1"/>
          </p:cNvSpPr>
          <p:nvPr/>
        </p:nvSpPr>
        <p:spPr bwMode="auto">
          <a:xfrm>
            <a:off x="2486602" y="3220651"/>
            <a:ext cx="1722872" cy="1375131"/>
          </a:xfrm>
          <a:prstGeom prst="rect">
            <a:avLst/>
          </a:prstGeom>
          <a:ln>
            <a:headEnd/>
            <a:tailEnd/>
          </a:ln>
          <a:extLst/>
        </p:spPr>
        <p:style>
          <a:lnRef idx="2">
            <a:schemeClr val="accent1"/>
          </a:lnRef>
          <a:fillRef idx="1">
            <a:schemeClr val="lt1"/>
          </a:fillRef>
          <a:effectRef idx="0">
            <a:schemeClr val="accent1"/>
          </a:effectRef>
          <a:fontRef idx="minor">
            <a:schemeClr val="dk1"/>
          </a:fontRef>
        </p:style>
        <p:txBody>
          <a:bodyPr/>
          <a:lstStyle>
            <a:lvl1pPr eaLnBrk="0" hangingPunct="0">
              <a:defRPr b="1">
                <a:solidFill>
                  <a:srgbClr val="FFFF00"/>
                </a:solidFill>
                <a:latin typeface="Arial" pitchFamily="34" charset="0"/>
                <a:cs typeface="Arial" pitchFamily="34" charset="0"/>
              </a:defRPr>
            </a:lvl1pPr>
            <a:lvl2pPr marL="742950" indent="-285750" eaLnBrk="0" hangingPunct="0">
              <a:defRPr b="1">
                <a:solidFill>
                  <a:srgbClr val="FFFF00"/>
                </a:solidFill>
                <a:latin typeface="Arial" pitchFamily="34" charset="0"/>
                <a:cs typeface="Arial" pitchFamily="34" charset="0"/>
              </a:defRPr>
            </a:lvl2pPr>
            <a:lvl3pPr marL="1143000" indent="-228600" eaLnBrk="0" hangingPunct="0">
              <a:defRPr b="1">
                <a:solidFill>
                  <a:srgbClr val="FFFF00"/>
                </a:solidFill>
                <a:latin typeface="Arial" pitchFamily="34" charset="0"/>
                <a:cs typeface="Arial" pitchFamily="34" charset="0"/>
              </a:defRPr>
            </a:lvl3pPr>
            <a:lvl4pPr marL="1600200" indent="-228600" eaLnBrk="0" hangingPunct="0">
              <a:defRPr b="1">
                <a:solidFill>
                  <a:srgbClr val="FFFF00"/>
                </a:solidFill>
                <a:latin typeface="Arial" pitchFamily="34" charset="0"/>
                <a:cs typeface="Arial" pitchFamily="34" charset="0"/>
              </a:defRPr>
            </a:lvl4pPr>
            <a:lvl5pPr marL="2057400" indent="-228600" eaLnBrk="0" hangingPunct="0">
              <a:defRPr b="1">
                <a:solidFill>
                  <a:srgbClr val="FFFF00"/>
                </a:solidFill>
                <a:latin typeface="Arial" pitchFamily="34" charset="0"/>
                <a:cs typeface="Arial" pitchFamily="34" charset="0"/>
              </a:defRPr>
            </a:lvl5pPr>
            <a:lvl6pPr marL="2514600" indent="-228600" algn="l" rtl="0" eaLnBrk="0" fontAlgn="base" hangingPunct="0">
              <a:spcBef>
                <a:spcPct val="0"/>
              </a:spcBef>
              <a:spcAft>
                <a:spcPct val="0"/>
              </a:spcAft>
              <a:defRPr b="1">
                <a:solidFill>
                  <a:srgbClr val="FFFF00"/>
                </a:solidFill>
                <a:latin typeface="Arial" pitchFamily="34" charset="0"/>
                <a:cs typeface="Arial" pitchFamily="34" charset="0"/>
              </a:defRPr>
            </a:lvl6pPr>
            <a:lvl7pPr marL="2971800" indent="-228600" algn="l" rtl="0" eaLnBrk="0" fontAlgn="base" hangingPunct="0">
              <a:spcBef>
                <a:spcPct val="0"/>
              </a:spcBef>
              <a:spcAft>
                <a:spcPct val="0"/>
              </a:spcAft>
              <a:defRPr b="1">
                <a:solidFill>
                  <a:srgbClr val="FFFF00"/>
                </a:solidFill>
                <a:latin typeface="Arial" pitchFamily="34" charset="0"/>
                <a:cs typeface="Arial" pitchFamily="34" charset="0"/>
              </a:defRPr>
            </a:lvl7pPr>
            <a:lvl8pPr marL="3429000" indent="-228600" algn="l" rtl="0" eaLnBrk="0" fontAlgn="base" hangingPunct="0">
              <a:spcBef>
                <a:spcPct val="0"/>
              </a:spcBef>
              <a:spcAft>
                <a:spcPct val="0"/>
              </a:spcAft>
              <a:defRPr b="1">
                <a:solidFill>
                  <a:srgbClr val="FFFF00"/>
                </a:solidFill>
                <a:latin typeface="Arial" pitchFamily="34" charset="0"/>
                <a:cs typeface="Arial" pitchFamily="34" charset="0"/>
              </a:defRPr>
            </a:lvl8pPr>
            <a:lvl9pPr marL="3886200" indent="-228600" algn="l" rtl="0" eaLnBrk="0" fontAlgn="base" hangingPunct="0">
              <a:spcBef>
                <a:spcPct val="0"/>
              </a:spcBef>
              <a:spcAft>
                <a:spcPct val="0"/>
              </a:spcAft>
              <a:defRPr b="1">
                <a:solidFill>
                  <a:srgbClr val="FFFF00"/>
                </a:solidFill>
                <a:latin typeface="Arial" pitchFamily="34" charset="0"/>
                <a:cs typeface="Arial" pitchFamily="34" charset="0"/>
              </a:defRPr>
            </a:lvl9pPr>
          </a:lstStyle>
          <a:p>
            <a:pPr algn="ctr" eaLnBrk="1" hangingPunct="1"/>
            <a:r>
              <a:rPr lang="en-GB" sz="1600" dirty="0">
                <a:solidFill>
                  <a:srgbClr val="000000"/>
                </a:solidFill>
                <a:latin typeface="Times New Roman" panose="02020603050405020304" pitchFamily="18" charset="0"/>
                <a:cs typeface="Times New Roman" panose="02020603050405020304" pitchFamily="18" charset="0"/>
              </a:rPr>
              <a:t>Education</a:t>
            </a:r>
          </a:p>
          <a:p>
            <a:pPr algn="ctr" eaLnBrk="1" hangingPunct="1"/>
            <a:r>
              <a:rPr lang="en-GB" sz="1600" dirty="0" smtClean="0">
                <a:solidFill>
                  <a:srgbClr val="000000"/>
                </a:solidFill>
                <a:latin typeface="Times New Roman" panose="02020603050405020304" pitchFamily="18" charset="0"/>
                <a:cs typeface="Times New Roman" panose="02020603050405020304" pitchFamily="18" charset="0"/>
              </a:rPr>
              <a:t>Occupation</a:t>
            </a:r>
            <a:endParaRPr lang="en-GB" sz="1600" dirty="0">
              <a:solidFill>
                <a:srgbClr val="000000"/>
              </a:solidFill>
              <a:latin typeface="Times New Roman" panose="02020603050405020304" pitchFamily="18" charset="0"/>
              <a:cs typeface="Times New Roman" panose="02020603050405020304" pitchFamily="18" charset="0"/>
            </a:endParaRPr>
          </a:p>
          <a:p>
            <a:pPr algn="ctr" eaLnBrk="1" hangingPunct="1"/>
            <a:r>
              <a:rPr lang="en-GB" sz="1600" dirty="0" smtClean="0">
                <a:solidFill>
                  <a:srgbClr val="000000"/>
                </a:solidFill>
                <a:latin typeface="Times New Roman" panose="02020603050405020304" pitchFamily="18" charset="0"/>
                <a:cs typeface="Times New Roman" panose="02020603050405020304" pitchFamily="18" charset="0"/>
              </a:rPr>
              <a:t>Income</a:t>
            </a:r>
            <a:endParaRPr lang="en-GB" sz="1600" dirty="0">
              <a:solidFill>
                <a:srgbClr val="000000"/>
              </a:solidFill>
              <a:latin typeface="Times New Roman" panose="02020603050405020304" pitchFamily="18" charset="0"/>
              <a:cs typeface="Times New Roman" panose="02020603050405020304" pitchFamily="18" charset="0"/>
            </a:endParaRPr>
          </a:p>
          <a:p>
            <a:pPr algn="ctr" eaLnBrk="1" hangingPunct="1"/>
            <a:r>
              <a:rPr lang="en-GB" sz="1600" dirty="0" smtClean="0">
                <a:solidFill>
                  <a:srgbClr val="000000"/>
                </a:solidFill>
                <a:latin typeface="Times New Roman" panose="02020603050405020304" pitchFamily="18" charset="0"/>
                <a:cs typeface="Times New Roman" panose="02020603050405020304" pitchFamily="18" charset="0"/>
              </a:rPr>
              <a:t>Gender</a:t>
            </a:r>
            <a:endParaRPr lang="en-GB" sz="1600" dirty="0">
              <a:solidFill>
                <a:srgbClr val="000000"/>
              </a:solidFill>
              <a:latin typeface="Times New Roman" panose="02020603050405020304" pitchFamily="18" charset="0"/>
              <a:cs typeface="Times New Roman" panose="02020603050405020304" pitchFamily="18" charset="0"/>
            </a:endParaRPr>
          </a:p>
          <a:p>
            <a:pPr algn="ctr" eaLnBrk="1" hangingPunct="1"/>
            <a:r>
              <a:rPr lang="en-GB" sz="1600" dirty="0" smtClean="0">
                <a:solidFill>
                  <a:srgbClr val="000000"/>
                </a:solidFill>
                <a:latin typeface="Times New Roman" panose="02020603050405020304" pitchFamily="18" charset="0"/>
                <a:cs typeface="Times New Roman" panose="02020603050405020304" pitchFamily="18" charset="0"/>
              </a:rPr>
              <a:t>Ethnicity </a:t>
            </a:r>
            <a:r>
              <a:rPr lang="en-GB" sz="1600" dirty="0">
                <a:solidFill>
                  <a:srgbClr val="000000"/>
                </a:solidFill>
                <a:latin typeface="Times New Roman" panose="02020603050405020304" pitchFamily="18" charset="0"/>
                <a:cs typeface="Times New Roman" panose="02020603050405020304" pitchFamily="18" charset="0"/>
              </a:rPr>
              <a:t>/ Race</a:t>
            </a:r>
          </a:p>
          <a:p>
            <a:pPr eaLnBrk="1" hangingPunct="1"/>
            <a:endParaRPr lang="en-US" sz="1600" b="0" dirty="0">
              <a:solidFill>
                <a:srgbClr val="000000"/>
              </a:solidFill>
            </a:endParaRPr>
          </a:p>
        </p:txBody>
      </p:sp>
      <p:sp>
        <p:nvSpPr>
          <p:cNvPr id="465935" name="Text Box 15"/>
          <p:cNvSpPr txBox="1">
            <a:spLocks noChangeArrowheads="1"/>
          </p:cNvSpPr>
          <p:nvPr/>
        </p:nvSpPr>
        <p:spPr bwMode="auto">
          <a:xfrm>
            <a:off x="2433547" y="1933902"/>
            <a:ext cx="1722872" cy="531812"/>
          </a:xfrm>
          <a:prstGeom prst="rect">
            <a:avLst/>
          </a:prstGeom>
          <a:ln>
            <a:headEnd/>
            <a:tailEnd/>
          </a:ln>
          <a:extLst/>
        </p:spPr>
        <p:style>
          <a:lnRef idx="2">
            <a:schemeClr val="accent1"/>
          </a:lnRef>
          <a:fillRef idx="1">
            <a:schemeClr val="lt1"/>
          </a:fillRef>
          <a:effectRef idx="0">
            <a:schemeClr val="accent1"/>
          </a:effectRef>
          <a:fontRef idx="minor">
            <a:schemeClr val="dk1"/>
          </a:fontRef>
        </p:style>
        <p:txBody>
          <a:bodyPr/>
          <a:lstStyle>
            <a:lvl1pPr eaLnBrk="0" hangingPunct="0">
              <a:defRPr b="1">
                <a:solidFill>
                  <a:srgbClr val="FFFF00"/>
                </a:solidFill>
                <a:latin typeface="Arial" pitchFamily="34" charset="0"/>
                <a:cs typeface="Arial" pitchFamily="34" charset="0"/>
              </a:defRPr>
            </a:lvl1pPr>
            <a:lvl2pPr marL="742950" indent="-285750" eaLnBrk="0" hangingPunct="0">
              <a:defRPr b="1">
                <a:solidFill>
                  <a:srgbClr val="FFFF00"/>
                </a:solidFill>
                <a:latin typeface="Arial" pitchFamily="34" charset="0"/>
                <a:cs typeface="Arial" pitchFamily="34" charset="0"/>
              </a:defRPr>
            </a:lvl2pPr>
            <a:lvl3pPr marL="1143000" indent="-228600" eaLnBrk="0" hangingPunct="0">
              <a:defRPr b="1">
                <a:solidFill>
                  <a:srgbClr val="FFFF00"/>
                </a:solidFill>
                <a:latin typeface="Arial" pitchFamily="34" charset="0"/>
                <a:cs typeface="Arial" pitchFamily="34" charset="0"/>
              </a:defRPr>
            </a:lvl3pPr>
            <a:lvl4pPr marL="1600200" indent="-228600" eaLnBrk="0" hangingPunct="0">
              <a:defRPr b="1">
                <a:solidFill>
                  <a:srgbClr val="FFFF00"/>
                </a:solidFill>
                <a:latin typeface="Arial" pitchFamily="34" charset="0"/>
                <a:cs typeface="Arial" pitchFamily="34" charset="0"/>
              </a:defRPr>
            </a:lvl4pPr>
            <a:lvl5pPr marL="2057400" indent="-228600" eaLnBrk="0" hangingPunct="0">
              <a:defRPr b="1">
                <a:solidFill>
                  <a:srgbClr val="FFFF00"/>
                </a:solidFill>
                <a:latin typeface="Arial" pitchFamily="34" charset="0"/>
                <a:cs typeface="Arial" pitchFamily="34" charset="0"/>
              </a:defRPr>
            </a:lvl5pPr>
            <a:lvl6pPr marL="2514600" indent="-228600" algn="l" rtl="0" eaLnBrk="0" fontAlgn="base" hangingPunct="0">
              <a:spcBef>
                <a:spcPct val="0"/>
              </a:spcBef>
              <a:spcAft>
                <a:spcPct val="0"/>
              </a:spcAft>
              <a:defRPr b="1">
                <a:solidFill>
                  <a:srgbClr val="FFFF00"/>
                </a:solidFill>
                <a:latin typeface="Arial" pitchFamily="34" charset="0"/>
                <a:cs typeface="Arial" pitchFamily="34" charset="0"/>
              </a:defRPr>
            </a:lvl6pPr>
            <a:lvl7pPr marL="2971800" indent="-228600" algn="l" rtl="0" eaLnBrk="0" fontAlgn="base" hangingPunct="0">
              <a:spcBef>
                <a:spcPct val="0"/>
              </a:spcBef>
              <a:spcAft>
                <a:spcPct val="0"/>
              </a:spcAft>
              <a:defRPr b="1">
                <a:solidFill>
                  <a:srgbClr val="FFFF00"/>
                </a:solidFill>
                <a:latin typeface="Arial" pitchFamily="34" charset="0"/>
                <a:cs typeface="Arial" pitchFamily="34" charset="0"/>
              </a:defRPr>
            </a:lvl7pPr>
            <a:lvl8pPr marL="3429000" indent="-228600" algn="l" rtl="0" eaLnBrk="0" fontAlgn="base" hangingPunct="0">
              <a:spcBef>
                <a:spcPct val="0"/>
              </a:spcBef>
              <a:spcAft>
                <a:spcPct val="0"/>
              </a:spcAft>
              <a:defRPr b="1">
                <a:solidFill>
                  <a:srgbClr val="FFFF00"/>
                </a:solidFill>
                <a:latin typeface="Arial" pitchFamily="34" charset="0"/>
                <a:cs typeface="Arial" pitchFamily="34" charset="0"/>
              </a:defRPr>
            </a:lvl8pPr>
            <a:lvl9pPr marL="3886200" indent="-228600" algn="l" rtl="0" eaLnBrk="0" fontAlgn="base" hangingPunct="0">
              <a:spcBef>
                <a:spcPct val="0"/>
              </a:spcBef>
              <a:spcAft>
                <a:spcPct val="0"/>
              </a:spcAft>
              <a:defRPr b="1">
                <a:solidFill>
                  <a:srgbClr val="FFFF00"/>
                </a:solidFill>
                <a:latin typeface="Arial" pitchFamily="34" charset="0"/>
                <a:cs typeface="Arial" pitchFamily="34" charset="0"/>
              </a:defRPr>
            </a:lvl9pPr>
          </a:lstStyle>
          <a:p>
            <a:pPr algn="ctr" eaLnBrk="1" hangingPunct="1"/>
            <a:endParaRPr lang="fr-FR" sz="800" dirty="0">
              <a:solidFill>
                <a:srgbClr val="000000"/>
              </a:solidFill>
            </a:endParaRPr>
          </a:p>
          <a:p>
            <a:pPr algn="ctr" eaLnBrk="1" hangingPunct="1"/>
            <a:r>
              <a:rPr lang="fr-FR" sz="1600" dirty="0">
                <a:solidFill>
                  <a:srgbClr val="000000"/>
                </a:solidFill>
              </a:rPr>
              <a:t>Social Position</a:t>
            </a:r>
            <a:endParaRPr lang="en-US" sz="1600" b="0" dirty="0">
              <a:solidFill>
                <a:srgbClr val="000000"/>
              </a:solidFill>
            </a:endParaRPr>
          </a:p>
        </p:txBody>
      </p:sp>
      <p:sp>
        <p:nvSpPr>
          <p:cNvPr id="465936" name="AutoShape 16"/>
          <p:cNvSpPr>
            <a:spLocks noChangeArrowheads="1"/>
          </p:cNvSpPr>
          <p:nvPr/>
        </p:nvSpPr>
        <p:spPr bwMode="auto">
          <a:xfrm>
            <a:off x="4385078" y="1989140"/>
            <a:ext cx="258360" cy="458787"/>
          </a:xfrm>
          <a:prstGeom prst="rightArrow">
            <a:avLst>
              <a:gd name="adj1" fmla="val 50176"/>
              <a:gd name="adj2" fmla="val 43648"/>
            </a:avLst>
          </a:prstGeom>
          <a:solidFill>
            <a:schemeClr val="tx2">
              <a:lumMod val="40000"/>
              <a:lumOff val="60000"/>
            </a:schemeClr>
          </a:solidFill>
          <a:ln>
            <a:headEnd/>
            <a:tailEnd/>
          </a:ln>
        </p:spPr>
        <p:style>
          <a:lnRef idx="3">
            <a:schemeClr val="lt1"/>
          </a:lnRef>
          <a:fillRef idx="1">
            <a:schemeClr val="accent5"/>
          </a:fillRef>
          <a:effectRef idx="1">
            <a:schemeClr val="accent5"/>
          </a:effectRef>
          <a:fontRef idx="minor">
            <a:schemeClr val="lt1"/>
          </a:fontRef>
        </p:style>
        <p:txBody>
          <a:bodyPr/>
          <a:lstStyle/>
          <a:p>
            <a:endParaRPr lang="ar-EG"/>
          </a:p>
        </p:txBody>
      </p:sp>
      <p:sp>
        <p:nvSpPr>
          <p:cNvPr id="465937" name="AutoShape 17"/>
          <p:cNvSpPr>
            <a:spLocks noChangeArrowheads="1"/>
          </p:cNvSpPr>
          <p:nvPr/>
        </p:nvSpPr>
        <p:spPr bwMode="auto">
          <a:xfrm>
            <a:off x="4385078" y="2636838"/>
            <a:ext cx="258360" cy="457200"/>
          </a:xfrm>
          <a:prstGeom prst="rightArrow">
            <a:avLst>
              <a:gd name="adj1" fmla="val 50000"/>
              <a:gd name="adj2" fmla="val 39778"/>
            </a:avLst>
          </a:prstGeom>
          <a:solidFill>
            <a:schemeClr val="tx2">
              <a:lumMod val="40000"/>
              <a:lumOff val="60000"/>
            </a:schemeClr>
          </a:solidFill>
          <a:ln>
            <a:headEnd/>
            <a:tailEnd/>
          </a:ln>
        </p:spPr>
        <p:style>
          <a:lnRef idx="3">
            <a:schemeClr val="lt1"/>
          </a:lnRef>
          <a:fillRef idx="1">
            <a:schemeClr val="accent5"/>
          </a:fillRef>
          <a:effectRef idx="1">
            <a:schemeClr val="accent5"/>
          </a:effectRef>
          <a:fontRef idx="minor">
            <a:schemeClr val="lt1"/>
          </a:fontRef>
        </p:style>
        <p:txBody>
          <a:bodyPr/>
          <a:lstStyle/>
          <a:p>
            <a:endParaRPr lang="ar-EG"/>
          </a:p>
        </p:txBody>
      </p:sp>
      <p:sp>
        <p:nvSpPr>
          <p:cNvPr id="465938" name="AutoShape 18"/>
          <p:cNvSpPr>
            <a:spLocks noChangeArrowheads="1"/>
          </p:cNvSpPr>
          <p:nvPr/>
        </p:nvSpPr>
        <p:spPr bwMode="auto">
          <a:xfrm>
            <a:off x="4385078" y="3357563"/>
            <a:ext cx="258360" cy="457200"/>
          </a:xfrm>
          <a:prstGeom prst="rightArrow">
            <a:avLst>
              <a:gd name="adj1" fmla="val 50000"/>
              <a:gd name="adj2" fmla="val 43648"/>
            </a:avLst>
          </a:prstGeom>
          <a:solidFill>
            <a:schemeClr val="tx2">
              <a:lumMod val="40000"/>
              <a:lumOff val="60000"/>
            </a:schemeClr>
          </a:solidFill>
          <a:ln>
            <a:headEnd/>
            <a:tailEnd/>
          </a:ln>
        </p:spPr>
        <p:style>
          <a:lnRef idx="3">
            <a:schemeClr val="lt1"/>
          </a:lnRef>
          <a:fillRef idx="1">
            <a:schemeClr val="accent5"/>
          </a:fillRef>
          <a:effectRef idx="1">
            <a:schemeClr val="accent5"/>
          </a:effectRef>
          <a:fontRef idx="minor">
            <a:schemeClr val="lt1"/>
          </a:fontRef>
        </p:style>
        <p:txBody>
          <a:bodyPr/>
          <a:lstStyle/>
          <a:p>
            <a:endParaRPr lang="ar-EG"/>
          </a:p>
        </p:txBody>
      </p:sp>
      <p:sp>
        <p:nvSpPr>
          <p:cNvPr id="465939" name="Rectangle 19"/>
          <p:cNvSpPr>
            <a:spLocks noChangeArrowheads="1"/>
          </p:cNvSpPr>
          <p:nvPr/>
        </p:nvSpPr>
        <p:spPr bwMode="auto">
          <a:xfrm>
            <a:off x="4730227" y="1711325"/>
            <a:ext cx="2608666" cy="3127375"/>
          </a:xfrm>
          <a:prstGeom prst="rect">
            <a:avLst/>
          </a:prstGeom>
          <a:solidFill>
            <a:schemeClr val="accent1">
              <a:lumMod val="20000"/>
              <a:lumOff val="80000"/>
            </a:schemeClr>
          </a:solidFill>
          <a:ln/>
          <a:extLst/>
        </p:spPr>
        <p:style>
          <a:lnRef idx="3">
            <a:schemeClr val="lt1"/>
          </a:lnRef>
          <a:fillRef idx="1">
            <a:schemeClr val="accent1"/>
          </a:fillRef>
          <a:effectRef idx="1">
            <a:schemeClr val="accent1"/>
          </a:effectRef>
          <a:fontRef idx="minor">
            <a:schemeClr val="lt1"/>
          </a:fontRef>
        </p:style>
        <p:txBody>
          <a:bodyPr/>
          <a:lstStyle/>
          <a:p>
            <a:endParaRPr lang="ar-EG"/>
          </a:p>
        </p:txBody>
      </p:sp>
      <p:sp>
        <p:nvSpPr>
          <p:cNvPr id="465940" name="Text Box 20"/>
          <p:cNvSpPr txBox="1">
            <a:spLocks noChangeArrowheads="1"/>
          </p:cNvSpPr>
          <p:nvPr/>
        </p:nvSpPr>
        <p:spPr bwMode="auto">
          <a:xfrm>
            <a:off x="4927586" y="2113024"/>
            <a:ext cx="2225728" cy="1694821"/>
          </a:xfrm>
          <a:prstGeom prst="rect">
            <a:avLst/>
          </a:prstGeom>
          <a:ln>
            <a:headEnd/>
            <a:tailEnd/>
          </a:ln>
          <a:extLst/>
        </p:spPr>
        <p:style>
          <a:lnRef idx="2">
            <a:schemeClr val="accent1"/>
          </a:lnRef>
          <a:fillRef idx="1">
            <a:schemeClr val="lt1"/>
          </a:fillRef>
          <a:effectRef idx="0">
            <a:schemeClr val="accent1"/>
          </a:effectRef>
          <a:fontRef idx="minor">
            <a:schemeClr val="dk1"/>
          </a:fontRef>
        </p:style>
        <p:txBody>
          <a:bodyPr lIns="0" rIns="0"/>
          <a:lstStyle>
            <a:lvl1pPr eaLnBrk="0" hangingPunct="0">
              <a:defRPr b="1">
                <a:solidFill>
                  <a:srgbClr val="FFFF00"/>
                </a:solidFill>
                <a:latin typeface="Arial" pitchFamily="34" charset="0"/>
                <a:cs typeface="Arial" pitchFamily="34" charset="0"/>
              </a:defRPr>
            </a:lvl1pPr>
            <a:lvl2pPr marL="742950" indent="-285750" eaLnBrk="0" hangingPunct="0">
              <a:defRPr b="1">
                <a:solidFill>
                  <a:srgbClr val="FFFF00"/>
                </a:solidFill>
                <a:latin typeface="Arial" pitchFamily="34" charset="0"/>
                <a:cs typeface="Arial" pitchFamily="34" charset="0"/>
              </a:defRPr>
            </a:lvl2pPr>
            <a:lvl3pPr marL="1143000" indent="-228600" eaLnBrk="0" hangingPunct="0">
              <a:defRPr b="1">
                <a:solidFill>
                  <a:srgbClr val="FFFF00"/>
                </a:solidFill>
                <a:latin typeface="Arial" pitchFamily="34" charset="0"/>
                <a:cs typeface="Arial" pitchFamily="34" charset="0"/>
              </a:defRPr>
            </a:lvl3pPr>
            <a:lvl4pPr marL="1600200" indent="-228600" eaLnBrk="0" hangingPunct="0">
              <a:defRPr b="1">
                <a:solidFill>
                  <a:srgbClr val="FFFF00"/>
                </a:solidFill>
                <a:latin typeface="Arial" pitchFamily="34" charset="0"/>
                <a:cs typeface="Arial" pitchFamily="34" charset="0"/>
              </a:defRPr>
            </a:lvl4pPr>
            <a:lvl5pPr marL="2057400" indent="-228600" eaLnBrk="0" hangingPunct="0">
              <a:defRPr b="1">
                <a:solidFill>
                  <a:srgbClr val="FFFF00"/>
                </a:solidFill>
                <a:latin typeface="Arial" pitchFamily="34" charset="0"/>
                <a:cs typeface="Arial" pitchFamily="34" charset="0"/>
              </a:defRPr>
            </a:lvl5pPr>
            <a:lvl6pPr marL="2514600" indent="-228600" algn="l" rtl="0" eaLnBrk="0" fontAlgn="base" hangingPunct="0">
              <a:spcBef>
                <a:spcPct val="0"/>
              </a:spcBef>
              <a:spcAft>
                <a:spcPct val="0"/>
              </a:spcAft>
              <a:defRPr b="1">
                <a:solidFill>
                  <a:srgbClr val="FFFF00"/>
                </a:solidFill>
                <a:latin typeface="Arial" pitchFamily="34" charset="0"/>
                <a:cs typeface="Arial" pitchFamily="34" charset="0"/>
              </a:defRPr>
            </a:lvl6pPr>
            <a:lvl7pPr marL="2971800" indent="-228600" algn="l" rtl="0" eaLnBrk="0" fontAlgn="base" hangingPunct="0">
              <a:spcBef>
                <a:spcPct val="0"/>
              </a:spcBef>
              <a:spcAft>
                <a:spcPct val="0"/>
              </a:spcAft>
              <a:defRPr b="1">
                <a:solidFill>
                  <a:srgbClr val="FFFF00"/>
                </a:solidFill>
                <a:latin typeface="Arial" pitchFamily="34" charset="0"/>
                <a:cs typeface="Arial" pitchFamily="34" charset="0"/>
              </a:defRPr>
            </a:lvl7pPr>
            <a:lvl8pPr marL="3429000" indent="-228600" algn="l" rtl="0" eaLnBrk="0" fontAlgn="base" hangingPunct="0">
              <a:spcBef>
                <a:spcPct val="0"/>
              </a:spcBef>
              <a:spcAft>
                <a:spcPct val="0"/>
              </a:spcAft>
              <a:defRPr b="1">
                <a:solidFill>
                  <a:srgbClr val="FFFF00"/>
                </a:solidFill>
                <a:latin typeface="Arial" pitchFamily="34" charset="0"/>
                <a:cs typeface="Arial" pitchFamily="34" charset="0"/>
              </a:defRPr>
            </a:lvl8pPr>
            <a:lvl9pPr marL="3886200" indent="-228600" algn="l" rtl="0" eaLnBrk="0" fontAlgn="base" hangingPunct="0">
              <a:spcBef>
                <a:spcPct val="0"/>
              </a:spcBef>
              <a:spcAft>
                <a:spcPct val="0"/>
              </a:spcAft>
              <a:defRPr b="1">
                <a:solidFill>
                  <a:srgbClr val="FFFF00"/>
                </a:solidFill>
                <a:latin typeface="Arial" pitchFamily="34" charset="0"/>
                <a:cs typeface="Arial" pitchFamily="34" charset="0"/>
              </a:defRPr>
            </a:lvl9pPr>
          </a:lstStyle>
          <a:p>
            <a:pPr eaLnBrk="1" hangingPunct="1"/>
            <a:r>
              <a:rPr lang="en-US" sz="1200" b="0" dirty="0">
                <a:solidFill>
                  <a:srgbClr val="000000"/>
                </a:solidFill>
                <a:latin typeface="Times New Roman" pitchFamily="18" charset="0"/>
              </a:rPr>
              <a:t>     </a:t>
            </a:r>
            <a:endParaRPr lang="en-US" sz="1200" b="0" dirty="0" smtClean="0">
              <a:solidFill>
                <a:srgbClr val="000000"/>
              </a:solidFill>
              <a:latin typeface="Times New Roman" pitchFamily="18" charset="0"/>
            </a:endParaRPr>
          </a:p>
          <a:p>
            <a:pPr eaLnBrk="1" hangingPunct="1">
              <a:buFont typeface="Arial" panose="020B0604020202020204" pitchFamily="34" charset="0"/>
              <a:buChar char="•"/>
              <a:tabLst>
                <a:tab pos="93663" algn="l"/>
              </a:tabLst>
            </a:pPr>
            <a:r>
              <a:rPr lang="en-US" sz="1600" dirty="0" smtClean="0">
                <a:solidFill>
                  <a:srgbClr val="000000"/>
                </a:solidFill>
                <a:latin typeface="Times New Roman" pitchFamily="18" charset="0"/>
              </a:rPr>
              <a:t>Material </a:t>
            </a:r>
            <a:r>
              <a:rPr lang="en-US" sz="1600" dirty="0">
                <a:solidFill>
                  <a:srgbClr val="000000"/>
                </a:solidFill>
                <a:latin typeface="Times New Roman" pitchFamily="18" charset="0"/>
              </a:rPr>
              <a:t>Circumstances</a:t>
            </a:r>
            <a:r>
              <a:rPr lang="en-GB" sz="1600" dirty="0">
                <a:solidFill>
                  <a:srgbClr val="000000"/>
                </a:solidFill>
                <a:latin typeface="Times New Roman" pitchFamily="18" charset="0"/>
              </a:rPr>
              <a:t> </a:t>
            </a:r>
          </a:p>
          <a:p>
            <a:pPr eaLnBrk="1" hangingPunct="1">
              <a:buFont typeface="Arial" panose="020B0604020202020204" pitchFamily="34" charset="0"/>
              <a:buChar char="•"/>
              <a:tabLst>
                <a:tab pos="93663" algn="l"/>
              </a:tabLst>
            </a:pPr>
            <a:r>
              <a:rPr lang="en-GB" sz="1600" dirty="0" smtClean="0">
                <a:solidFill>
                  <a:srgbClr val="000000"/>
                </a:solidFill>
                <a:latin typeface="Times New Roman" pitchFamily="18" charset="0"/>
              </a:rPr>
              <a:t>  Social Cohesion</a:t>
            </a:r>
            <a:endParaRPr lang="en-GB" sz="1600" b="0" dirty="0">
              <a:solidFill>
                <a:srgbClr val="000000"/>
              </a:solidFill>
              <a:latin typeface="Times New Roman" pitchFamily="18" charset="0"/>
            </a:endParaRPr>
          </a:p>
          <a:p>
            <a:pPr eaLnBrk="1" hangingPunct="1">
              <a:buFont typeface="Arial" panose="020B0604020202020204" pitchFamily="34" charset="0"/>
              <a:buChar char="•"/>
              <a:tabLst>
                <a:tab pos="93663" algn="l"/>
                <a:tab pos="177800" algn="l"/>
              </a:tabLst>
            </a:pPr>
            <a:r>
              <a:rPr lang="en-US" sz="1600" dirty="0">
                <a:solidFill>
                  <a:srgbClr val="000000"/>
                </a:solidFill>
                <a:latin typeface="Times New Roman" pitchFamily="18" charset="0"/>
              </a:rPr>
              <a:t>  </a:t>
            </a:r>
            <a:r>
              <a:rPr lang="en-US" sz="1600" dirty="0" smtClean="0">
                <a:solidFill>
                  <a:srgbClr val="000000"/>
                </a:solidFill>
                <a:latin typeface="Times New Roman" pitchFamily="18" charset="0"/>
              </a:rPr>
              <a:t>Psychosocial </a:t>
            </a:r>
            <a:r>
              <a:rPr lang="en-US" sz="1600" dirty="0">
                <a:solidFill>
                  <a:srgbClr val="000000"/>
                </a:solidFill>
                <a:latin typeface="Times New Roman" pitchFamily="18" charset="0"/>
              </a:rPr>
              <a:t>Factors</a:t>
            </a:r>
            <a:endParaRPr lang="en-US" sz="1600" b="0" dirty="0">
              <a:solidFill>
                <a:srgbClr val="000000"/>
              </a:solidFill>
              <a:latin typeface="Times New Roman" pitchFamily="18" charset="0"/>
            </a:endParaRPr>
          </a:p>
          <a:p>
            <a:pPr eaLnBrk="1" hangingPunct="1">
              <a:buFont typeface="Arial" panose="020B0604020202020204" pitchFamily="34" charset="0"/>
              <a:buChar char="•"/>
              <a:tabLst>
                <a:tab pos="93663" algn="l"/>
              </a:tabLst>
            </a:pPr>
            <a:r>
              <a:rPr lang="en-US" sz="1600" b="0" dirty="0" smtClean="0">
                <a:solidFill>
                  <a:srgbClr val="000000"/>
                </a:solidFill>
                <a:latin typeface="Times New Roman" pitchFamily="18" charset="0"/>
              </a:rPr>
              <a:t>  </a:t>
            </a:r>
            <a:r>
              <a:rPr lang="en-US" sz="1600" dirty="0" smtClean="0">
                <a:solidFill>
                  <a:srgbClr val="000000"/>
                </a:solidFill>
                <a:latin typeface="Times New Roman" pitchFamily="18" charset="0"/>
              </a:rPr>
              <a:t>Behaviors </a:t>
            </a:r>
            <a:endParaRPr lang="en-US" sz="1600" dirty="0">
              <a:solidFill>
                <a:srgbClr val="000000"/>
              </a:solidFill>
              <a:latin typeface="Times New Roman" pitchFamily="18" charset="0"/>
            </a:endParaRPr>
          </a:p>
          <a:p>
            <a:pPr eaLnBrk="1" hangingPunct="1">
              <a:buFont typeface="Arial" panose="020B0604020202020204" pitchFamily="34" charset="0"/>
              <a:buChar char="•"/>
              <a:tabLst>
                <a:tab pos="93663" algn="l"/>
              </a:tabLst>
            </a:pPr>
            <a:r>
              <a:rPr lang="en-US" sz="1600" dirty="0" smtClean="0">
                <a:solidFill>
                  <a:srgbClr val="000000"/>
                </a:solidFill>
                <a:latin typeface="Times New Roman" pitchFamily="18" charset="0"/>
              </a:rPr>
              <a:t>  Biological </a:t>
            </a:r>
            <a:r>
              <a:rPr lang="en-US" sz="1600" dirty="0">
                <a:solidFill>
                  <a:srgbClr val="000000"/>
                </a:solidFill>
                <a:latin typeface="Times New Roman" pitchFamily="18" charset="0"/>
              </a:rPr>
              <a:t>Factors </a:t>
            </a:r>
          </a:p>
          <a:p>
            <a:pPr eaLnBrk="1" hangingPunct="1"/>
            <a:endParaRPr lang="en-US" b="0" dirty="0">
              <a:solidFill>
                <a:srgbClr val="000000"/>
              </a:solidFill>
            </a:endParaRPr>
          </a:p>
        </p:txBody>
      </p:sp>
      <p:sp>
        <p:nvSpPr>
          <p:cNvPr id="465941" name="Text Box 21"/>
          <p:cNvSpPr txBox="1">
            <a:spLocks noChangeArrowheads="1"/>
          </p:cNvSpPr>
          <p:nvPr/>
        </p:nvSpPr>
        <p:spPr bwMode="auto">
          <a:xfrm>
            <a:off x="4927586" y="4227513"/>
            <a:ext cx="2309694" cy="336550"/>
          </a:xfrm>
          <a:prstGeom prst="rect">
            <a:avLst/>
          </a:prstGeom>
          <a:ln>
            <a:headEnd/>
            <a:tailEnd/>
          </a:ln>
          <a:extLst/>
        </p:spPr>
        <p:style>
          <a:lnRef idx="2">
            <a:schemeClr val="accent1"/>
          </a:lnRef>
          <a:fillRef idx="1">
            <a:schemeClr val="lt1"/>
          </a:fillRef>
          <a:effectRef idx="0">
            <a:schemeClr val="accent1"/>
          </a:effectRef>
          <a:fontRef idx="minor">
            <a:schemeClr val="dk1"/>
          </a:fontRef>
        </p:style>
        <p:txBody>
          <a:bodyPr/>
          <a:lstStyle>
            <a:lvl1pPr eaLnBrk="0" hangingPunct="0">
              <a:defRPr b="1">
                <a:solidFill>
                  <a:srgbClr val="FFFF00"/>
                </a:solidFill>
                <a:latin typeface="Arial" pitchFamily="34" charset="0"/>
                <a:cs typeface="Arial" pitchFamily="34" charset="0"/>
              </a:defRPr>
            </a:lvl1pPr>
            <a:lvl2pPr marL="742950" indent="-285750" eaLnBrk="0" hangingPunct="0">
              <a:defRPr b="1">
                <a:solidFill>
                  <a:srgbClr val="FFFF00"/>
                </a:solidFill>
                <a:latin typeface="Arial" pitchFamily="34" charset="0"/>
                <a:cs typeface="Arial" pitchFamily="34" charset="0"/>
              </a:defRPr>
            </a:lvl2pPr>
            <a:lvl3pPr marL="1143000" indent="-228600" eaLnBrk="0" hangingPunct="0">
              <a:defRPr b="1">
                <a:solidFill>
                  <a:srgbClr val="FFFF00"/>
                </a:solidFill>
                <a:latin typeface="Arial" pitchFamily="34" charset="0"/>
                <a:cs typeface="Arial" pitchFamily="34" charset="0"/>
              </a:defRPr>
            </a:lvl3pPr>
            <a:lvl4pPr marL="1600200" indent="-228600" eaLnBrk="0" hangingPunct="0">
              <a:defRPr b="1">
                <a:solidFill>
                  <a:srgbClr val="FFFF00"/>
                </a:solidFill>
                <a:latin typeface="Arial" pitchFamily="34" charset="0"/>
                <a:cs typeface="Arial" pitchFamily="34" charset="0"/>
              </a:defRPr>
            </a:lvl4pPr>
            <a:lvl5pPr marL="2057400" indent="-228600" eaLnBrk="0" hangingPunct="0">
              <a:defRPr b="1">
                <a:solidFill>
                  <a:srgbClr val="FFFF00"/>
                </a:solidFill>
                <a:latin typeface="Arial" pitchFamily="34" charset="0"/>
                <a:cs typeface="Arial" pitchFamily="34" charset="0"/>
              </a:defRPr>
            </a:lvl5pPr>
            <a:lvl6pPr marL="2514600" indent="-228600" algn="l" rtl="0" eaLnBrk="0" fontAlgn="base" hangingPunct="0">
              <a:spcBef>
                <a:spcPct val="0"/>
              </a:spcBef>
              <a:spcAft>
                <a:spcPct val="0"/>
              </a:spcAft>
              <a:defRPr b="1">
                <a:solidFill>
                  <a:srgbClr val="FFFF00"/>
                </a:solidFill>
                <a:latin typeface="Arial" pitchFamily="34" charset="0"/>
                <a:cs typeface="Arial" pitchFamily="34" charset="0"/>
              </a:defRPr>
            </a:lvl6pPr>
            <a:lvl7pPr marL="2971800" indent="-228600" algn="l" rtl="0" eaLnBrk="0" fontAlgn="base" hangingPunct="0">
              <a:spcBef>
                <a:spcPct val="0"/>
              </a:spcBef>
              <a:spcAft>
                <a:spcPct val="0"/>
              </a:spcAft>
              <a:defRPr b="1">
                <a:solidFill>
                  <a:srgbClr val="FFFF00"/>
                </a:solidFill>
                <a:latin typeface="Arial" pitchFamily="34" charset="0"/>
                <a:cs typeface="Arial" pitchFamily="34" charset="0"/>
              </a:defRPr>
            </a:lvl7pPr>
            <a:lvl8pPr marL="3429000" indent="-228600" algn="l" rtl="0" eaLnBrk="0" fontAlgn="base" hangingPunct="0">
              <a:spcBef>
                <a:spcPct val="0"/>
              </a:spcBef>
              <a:spcAft>
                <a:spcPct val="0"/>
              </a:spcAft>
              <a:defRPr b="1">
                <a:solidFill>
                  <a:srgbClr val="FFFF00"/>
                </a:solidFill>
                <a:latin typeface="Arial" pitchFamily="34" charset="0"/>
                <a:cs typeface="Arial" pitchFamily="34" charset="0"/>
              </a:defRPr>
            </a:lvl8pPr>
            <a:lvl9pPr marL="3886200" indent="-228600" algn="l" rtl="0" eaLnBrk="0" fontAlgn="base" hangingPunct="0">
              <a:spcBef>
                <a:spcPct val="0"/>
              </a:spcBef>
              <a:spcAft>
                <a:spcPct val="0"/>
              </a:spcAft>
              <a:defRPr b="1">
                <a:solidFill>
                  <a:srgbClr val="FFFF00"/>
                </a:solidFill>
                <a:latin typeface="Arial" pitchFamily="34" charset="0"/>
                <a:cs typeface="Arial" pitchFamily="34" charset="0"/>
              </a:defRPr>
            </a:lvl9pPr>
          </a:lstStyle>
          <a:p>
            <a:pPr algn="ctr" eaLnBrk="1" hangingPunct="1"/>
            <a:r>
              <a:rPr lang="en-US" sz="1600" dirty="0">
                <a:solidFill>
                  <a:srgbClr val="000000"/>
                </a:solidFill>
                <a:latin typeface="Times New Roman" pitchFamily="18" charset="0"/>
              </a:rPr>
              <a:t>Health Care System</a:t>
            </a:r>
            <a:endParaRPr lang="en-US" sz="1600" dirty="0">
              <a:solidFill>
                <a:srgbClr val="000000"/>
              </a:solidFill>
            </a:endParaRPr>
          </a:p>
        </p:txBody>
      </p:sp>
      <p:sp>
        <p:nvSpPr>
          <p:cNvPr id="465956" name="AutoShape 36"/>
          <p:cNvSpPr>
            <a:spLocks noChangeArrowheads="1"/>
          </p:cNvSpPr>
          <p:nvPr/>
        </p:nvSpPr>
        <p:spPr bwMode="auto">
          <a:xfrm>
            <a:off x="7252104" y="2349500"/>
            <a:ext cx="363988" cy="457200"/>
          </a:xfrm>
          <a:prstGeom prst="rightArrow">
            <a:avLst>
              <a:gd name="adj1" fmla="val 50000"/>
              <a:gd name="adj2" fmla="val 25000"/>
            </a:avLst>
          </a:prstGeom>
          <a:solidFill>
            <a:schemeClr val="tx2">
              <a:lumMod val="60000"/>
              <a:lumOff val="40000"/>
            </a:schemeClr>
          </a:solidFill>
          <a:ln>
            <a:headEnd/>
            <a:tailEnd/>
          </a:ln>
        </p:spPr>
        <p:style>
          <a:lnRef idx="3">
            <a:schemeClr val="lt1"/>
          </a:lnRef>
          <a:fillRef idx="1">
            <a:schemeClr val="accent1"/>
          </a:fillRef>
          <a:effectRef idx="1">
            <a:schemeClr val="accent1"/>
          </a:effectRef>
          <a:fontRef idx="minor">
            <a:schemeClr val="lt1"/>
          </a:fontRef>
        </p:style>
        <p:txBody>
          <a:bodyPr/>
          <a:lstStyle/>
          <a:p>
            <a:endParaRPr lang="ar-EG"/>
          </a:p>
        </p:txBody>
      </p:sp>
      <p:sp>
        <p:nvSpPr>
          <p:cNvPr id="465957" name="AutoShape 37"/>
          <p:cNvSpPr>
            <a:spLocks noChangeArrowheads="1"/>
          </p:cNvSpPr>
          <p:nvPr/>
        </p:nvSpPr>
        <p:spPr bwMode="auto">
          <a:xfrm>
            <a:off x="7250995" y="2997364"/>
            <a:ext cx="363988" cy="454025"/>
          </a:xfrm>
          <a:prstGeom prst="rightArrow">
            <a:avLst>
              <a:gd name="adj1" fmla="val 50000"/>
              <a:gd name="adj2" fmla="val 25000"/>
            </a:avLst>
          </a:prstGeom>
          <a:solidFill>
            <a:schemeClr val="tx2">
              <a:lumMod val="60000"/>
              <a:lumOff val="40000"/>
            </a:schemeClr>
          </a:solidFill>
          <a:ln>
            <a:headEnd/>
            <a:tailEnd/>
          </a:ln>
        </p:spPr>
        <p:style>
          <a:lnRef idx="3">
            <a:schemeClr val="lt1"/>
          </a:lnRef>
          <a:fillRef idx="1">
            <a:schemeClr val="accent1"/>
          </a:fillRef>
          <a:effectRef idx="1">
            <a:schemeClr val="accent1"/>
          </a:effectRef>
          <a:fontRef idx="minor">
            <a:schemeClr val="lt1"/>
          </a:fontRef>
        </p:style>
        <p:txBody>
          <a:bodyPr/>
          <a:lstStyle/>
          <a:p>
            <a:endParaRPr lang="ar-EG"/>
          </a:p>
        </p:txBody>
      </p:sp>
      <p:sp>
        <p:nvSpPr>
          <p:cNvPr id="465958" name="Text Box 38"/>
          <p:cNvSpPr txBox="1">
            <a:spLocks noChangeArrowheads="1"/>
          </p:cNvSpPr>
          <p:nvPr/>
        </p:nvSpPr>
        <p:spPr bwMode="auto">
          <a:xfrm>
            <a:off x="7604299" y="2276477"/>
            <a:ext cx="1360313" cy="1439863"/>
          </a:xfrm>
          <a:prstGeom prst="rect">
            <a:avLst/>
          </a:prstGeom>
          <a:solidFill>
            <a:srgbClr val="FFFFFF"/>
          </a:solidFill>
          <a:ln w="57150">
            <a:solidFill>
              <a:srgbClr val="000000"/>
            </a:solidFill>
            <a:miter lim="800000"/>
            <a:headEnd/>
            <a:tailEnd/>
          </a:ln>
        </p:spPr>
        <p:txBody>
          <a:bodyPr lIns="0" rIns="0"/>
          <a:lstStyle>
            <a:lvl1pPr eaLnBrk="0" hangingPunct="0">
              <a:defRPr b="1">
                <a:solidFill>
                  <a:srgbClr val="FFFF00"/>
                </a:solidFill>
                <a:latin typeface="Arial" pitchFamily="34" charset="0"/>
                <a:cs typeface="Arial" pitchFamily="34" charset="0"/>
              </a:defRPr>
            </a:lvl1pPr>
            <a:lvl2pPr marL="742950" indent="-285750" eaLnBrk="0" hangingPunct="0">
              <a:defRPr b="1">
                <a:solidFill>
                  <a:srgbClr val="FFFF00"/>
                </a:solidFill>
                <a:latin typeface="Arial" pitchFamily="34" charset="0"/>
                <a:cs typeface="Arial" pitchFamily="34" charset="0"/>
              </a:defRPr>
            </a:lvl2pPr>
            <a:lvl3pPr marL="1143000" indent="-228600" eaLnBrk="0" hangingPunct="0">
              <a:defRPr b="1">
                <a:solidFill>
                  <a:srgbClr val="FFFF00"/>
                </a:solidFill>
                <a:latin typeface="Arial" pitchFamily="34" charset="0"/>
                <a:cs typeface="Arial" pitchFamily="34" charset="0"/>
              </a:defRPr>
            </a:lvl3pPr>
            <a:lvl4pPr marL="1600200" indent="-228600" eaLnBrk="0" hangingPunct="0">
              <a:defRPr b="1">
                <a:solidFill>
                  <a:srgbClr val="FFFF00"/>
                </a:solidFill>
                <a:latin typeface="Arial" pitchFamily="34" charset="0"/>
                <a:cs typeface="Arial" pitchFamily="34" charset="0"/>
              </a:defRPr>
            </a:lvl4pPr>
            <a:lvl5pPr marL="2057400" indent="-228600" eaLnBrk="0" hangingPunct="0">
              <a:defRPr b="1">
                <a:solidFill>
                  <a:srgbClr val="FFFF00"/>
                </a:solidFill>
                <a:latin typeface="Arial" pitchFamily="34" charset="0"/>
                <a:cs typeface="Arial" pitchFamily="34" charset="0"/>
              </a:defRPr>
            </a:lvl5pPr>
            <a:lvl6pPr marL="2514600" indent="-228600" algn="l" rtl="0" eaLnBrk="0" fontAlgn="base" hangingPunct="0">
              <a:spcBef>
                <a:spcPct val="0"/>
              </a:spcBef>
              <a:spcAft>
                <a:spcPct val="0"/>
              </a:spcAft>
              <a:defRPr b="1">
                <a:solidFill>
                  <a:srgbClr val="FFFF00"/>
                </a:solidFill>
                <a:latin typeface="Arial" pitchFamily="34" charset="0"/>
                <a:cs typeface="Arial" pitchFamily="34" charset="0"/>
              </a:defRPr>
            </a:lvl6pPr>
            <a:lvl7pPr marL="2971800" indent="-228600" algn="l" rtl="0" eaLnBrk="0" fontAlgn="base" hangingPunct="0">
              <a:spcBef>
                <a:spcPct val="0"/>
              </a:spcBef>
              <a:spcAft>
                <a:spcPct val="0"/>
              </a:spcAft>
              <a:defRPr b="1">
                <a:solidFill>
                  <a:srgbClr val="FFFF00"/>
                </a:solidFill>
                <a:latin typeface="Arial" pitchFamily="34" charset="0"/>
                <a:cs typeface="Arial" pitchFamily="34" charset="0"/>
              </a:defRPr>
            </a:lvl7pPr>
            <a:lvl8pPr marL="3429000" indent="-228600" algn="l" rtl="0" eaLnBrk="0" fontAlgn="base" hangingPunct="0">
              <a:spcBef>
                <a:spcPct val="0"/>
              </a:spcBef>
              <a:spcAft>
                <a:spcPct val="0"/>
              </a:spcAft>
              <a:defRPr b="1">
                <a:solidFill>
                  <a:srgbClr val="FFFF00"/>
                </a:solidFill>
                <a:latin typeface="Arial" pitchFamily="34" charset="0"/>
                <a:cs typeface="Arial" pitchFamily="34" charset="0"/>
              </a:defRPr>
            </a:lvl8pPr>
            <a:lvl9pPr marL="3886200" indent="-228600" algn="l" rtl="0" eaLnBrk="0" fontAlgn="base" hangingPunct="0">
              <a:spcBef>
                <a:spcPct val="0"/>
              </a:spcBef>
              <a:spcAft>
                <a:spcPct val="0"/>
              </a:spcAft>
              <a:defRPr b="1">
                <a:solidFill>
                  <a:srgbClr val="FFFF00"/>
                </a:solidFill>
                <a:latin typeface="Arial" pitchFamily="34" charset="0"/>
                <a:cs typeface="Arial" pitchFamily="34" charset="0"/>
              </a:defRPr>
            </a:lvl9pPr>
          </a:lstStyle>
          <a:p>
            <a:pPr algn="ctr" eaLnBrk="1" hangingPunct="1"/>
            <a:r>
              <a:rPr lang="en-GB" sz="1600" dirty="0" smtClean="0">
                <a:solidFill>
                  <a:srgbClr val="000000"/>
                </a:solidFill>
              </a:rPr>
              <a:t>Distribution</a:t>
            </a:r>
            <a:endParaRPr lang="en-GB" sz="800" dirty="0" smtClean="0">
              <a:solidFill>
                <a:srgbClr val="000000"/>
              </a:solidFill>
            </a:endParaRPr>
          </a:p>
          <a:p>
            <a:pPr algn="ctr" eaLnBrk="1" hangingPunct="1"/>
            <a:endParaRPr lang="en-GB" sz="800" dirty="0" smtClean="0">
              <a:solidFill>
                <a:srgbClr val="000000"/>
              </a:solidFill>
            </a:endParaRPr>
          </a:p>
          <a:p>
            <a:pPr algn="ctr" eaLnBrk="1" hangingPunct="1"/>
            <a:r>
              <a:rPr lang="en-GB" sz="1600" dirty="0" smtClean="0">
                <a:solidFill>
                  <a:srgbClr val="000000"/>
                </a:solidFill>
              </a:rPr>
              <a:t>Of health</a:t>
            </a:r>
            <a:endParaRPr lang="en-GB" sz="800" dirty="0" smtClean="0">
              <a:solidFill>
                <a:srgbClr val="000000"/>
              </a:solidFill>
            </a:endParaRPr>
          </a:p>
          <a:p>
            <a:pPr algn="ctr" eaLnBrk="1" hangingPunct="1"/>
            <a:endParaRPr lang="en-GB" sz="800" dirty="0" smtClean="0">
              <a:solidFill>
                <a:srgbClr val="000000"/>
              </a:solidFill>
            </a:endParaRPr>
          </a:p>
          <a:p>
            <a:pPr algn="ctr" eaLnBrk="1" hangingPunct="1"/>
            <a:r>
              <a:rPr lang="en-GB" sz="1600" dirty="0" smtClean="0">
                <a:solidFill>
                  <a:srgbClr val="000000"/>
                </a:solidFill>
              </a:rPr>
              <a:t>And</a:t>
            </a:r>
          </a:p>
          <a:p>
            <a:pPr algn="ctr" eaLnBrk="1" hangingPunct="1"/>
            <a:r>
              <a:rPr lang="en-GB" sz="1600" dirty="0" smtClean="0">
                <a:solidFill>
                  <a:srgbClr val="000000"/>
                </a:solidFill>
              </a:rPr>
              <a:t>Well-being </a:t>
            </a:r>
            <a:endParaRPr lang="en-US" sz="1600" b="0" dirty="0">
              <a:solidFill>
                <a:srgbClr val="000000"/>
              </a:solidFill>
            </a:endParaRPr>
          </a:p>
        </p:txBody>
      </p:sp>
      <p:sp>
        <p:nvSpPr>
          <p:cNvPr id="465961" name="Line 41"/>
          <p:cNvSpPr>
            <a:spLocks noChangeShapeType="1"/>
          </p:cNvSpPr>
          <p:nvPr/>
        </p:nvSpPr>
        <p:spPr bwMode="auto">
          <a:xfrm flipV="1">
            <a:off x="7696200" y="1444625"/>
            <a:ext cx="0" cy="800100"/>
          </a:xfrm>
          <a:prstGeom prst="line">
            <a:avLst/>
          </a:prstGeom>
          <a:ln w="63500">
            <a:headEnd/>
            <a:tailEnd/>
          </a:ln>
          <a:extLst/>
        </p:spPr>
        <p:style>
          <a:lnRef idx="2">
            <a:schemeClr val="accent1"/>
          </a:lnRef>
          <a:fillRef idx="0">
            <a:schemeClr val="accent1"/>
          </a:fillRef>
          <a:effectRef idx="1">
            <a:schemeClr val="accent1"/>
          </a:effectRef>
          <a:fontRef idx="minor">
            <a:schemeClr val="tx1"/>
          </a:fontRef>
        </p:style>
        <p:txBody>
          <a:bodyPr/>
          <a:lstStyle/>
          <a:p>
            <a:endParaRPr lang="ar-EG"/>
          </a:p>
        </p:txBody>
      </p:sp>
      <p:sp>
        <p:nvSpPr>
          <p:cNvPr id="465962" name="Line 42"/>
          <p:cNvSpPr>
            <a:spLocks noChangeShapeType="1"/>
          </p:cNvSpPr>
          <p:nvPr/>
        </p:nvSpPr>
        <p:spPr bwMode="auto">
          <a:xfrm flipV="1">
            <a:off x="8284455" y="1171108"/>
            <a:ext cx="0" cy="1028700"/>
          </a:xfrm>
          <a:prstGeom prst="line">
            <a:avLst/>
          </a:prstGeom>
          <a:ln w="63500">
            <a:headEnd/>
            <a:tailEnd/>
          </a:ln>
          <a:extLst/>
        </p:spPr>
        <p:style>
          <a:lnRef idx="2">
            <a:schemeClr val="accent1"/>
          </a:lnRef>
          <a:fillRef idx="0">
            <a:schemeClr val="accent1"/>
          </a:fillRef>
          <a:effectRef idx="1">
            <a:schemeClr val="accent1"/>
          </a:effectRef>
          <a:fontRef idx="minor">
            <a:schemeClr val="tx1"/>
          </a:fontRef>
        </p:style>
        <p:txBody>
          <a:bodyPr/>
          <a:lstStyle/>
          <a:p>
            <a:endParaRPr lang="ar-EG"/>
          </a:p>
        </p:txBody>
      </p:sp>
      <p:sp>
        <p:nvSpPr>
          <p:cNvPr id="465963" name="Line 43"/>
          <p:cNvSpPr>
            <a:spLocks noChangeShapeType="1"/>
          </p:cNvSpPr>
          <p:nvPr/>
        </p:nvSpPr>
        <p:spPr bwMode="auto">
          <a:xfrm flipH="1" flipV="1">
            <a:off x="3276600" y="1412875"/>
            <a:ext cx="4464000" cy="0"/>
          </a:xfrm>
          <a:prstGeom prst="line">
            <a:avLst/>
          </a:prstGeom>
          <a:ln w="63500">
            <a:headEnd/>
            <a:tailEnd/>
          </a:ln>
          <a:extLst/>
        </p:spPr>
        <p:style>
          <a:lnRef idx="2">
            <a:schemeClr val="accent1"/>
          </a:lnRef>
          <a:fillRef idx="0">
            <a:schemeClr val="accent1"/>
          </a:fillRef>
          <a:effectRef idx="1">
            <a:schemeClr val="accent1"/>
          </a:effectRef>
          <a:fontRef idx="minor">
            <a:schemeClr val="tx1"/>
          </a:fontRef>
        </p:style>
        <p:txBody>
          <a:bodyPr/>
          <a:lstStyle/>
          <a:p>
            <a:endParaRPr lang="ar-EG"/>
          </a:p>
        </p:txBody>
      </p:sp>
      <p:sp>
        <p:nvSpPr>
          <p:cNvPr id="465964" name="Line 44"/>
          <p:cNvSpPr>
            <a:spLocks noChangeShapeType="1"/>
          </p:cNvSpPr>
          <p:nvPr/>
        </p:nvSpPr>
        <p:spPr bwMode="auto">
          <a:xfrm>
            <a:off x="3276600" y="1412875"/>
            <a:ext cx="0" cy="412750"/>
          </a:xfrm>
          <a:prstGeom prst="line">
            <a:avLst/>
          </a:prstGeom>
          <a:ln w="63500">
            <a:headEnd/>
            <a:tailEnd type="triangle"/>
          </a:ln>
          <a:extLst/>
        </p:spPr>
        <p:style>
          <a:lnRef idx="2">
            <a:schemeClr val="accent1"/>
          </a:lnRef>
          <a:fillRef idx="0">
            <a:schemeClr val="accent1"/>
          </a:fillRef>
          <a:effectRef idx="1">
            <a:schemeClr val="accent1"/>
          </a:effectRef>
          <a:fontRef idx="minor">
            <a:schemeClr val="tx1"/>
          </a:fontRef>
        </p:style>
        <p:txBody>
          <a:bodyPr/>
          <a:lstStyle/>
          <a:p>
            <a:endParaRPr lang="ar-EG"/>
          </a:p>
        </p:txBody>
      </p:sp>
      <p:sp>
        <p:nvSpPr>
          <p:cNvPr id="465965" name="Line 45"/>
          <p:cNvSpPr>
            <a:spLocks noChangeShapeType="1"/>
          </p:cNvSpPr>
          <p:nvPr/>
        </p:nvSpPr>
        <p:spPr bwMode="auto">
          <a:xfrm flipH="1">
            <a:off x="2075239" y="1134269"/>
            <a:ext cx="6241673" cy="17462"/>
          </a:xfrm>
          <a:prstGeom prst="line">
            <a:avLst/>
          </a:prstGeom>
          <a:ln w="63500">
            <a:headEnd/>
            <a:tailEnd type="triangle"/>
          </a:ln>
          <a:extLst/>
        </p:spPr>
        <p:style>
          <a:lnRef idx="2">
            <a:schemeClr val="accent1"/>
          </a:lnRef>
          <a:fillRef idx="0">
            <a:schemeClr val="accent1"/>
          </a:fillRef>
          <a:effectRef idx="1">
            <a:schemeClr val="accent1"/>
          </a:effectRef>
          <a:fontRef idx="minor">
            <a:schemeClr val="tx1"/>
          </a:fontRef>
        </p:style>
        <p:txBody>
          <a:bodyPr/>
          <a:lstStyle/>
          <a:p>
            <a:endParaRPr lang="ar-EG"/>
          </a:p>
        </p:txBody>
      </p:sp>
      <p:sp>
        <p:nvSpPr>
          <p:cNvPr id="3" name="Down Arrow 2"/>
          <p:cNvSpPr/>
          <p:nvPr/>
        </p:nvSpPr>
        <p:spPr>
          <a:xfrm>
            <a:off x="5700033" y="3917950"/>
            <a:ext cx="340417" cy="193675"/>
          </a:xfrm>
          <a:prstGeom prst="down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cxnSp>
        <p:nvCxnSpPr>
          <p:cNvPr id="4" name="Straight Connector 3"/>
          <p:cNvCxnSpPr/>
          <p:nvPr/>
        </p:nvCxnSpPr>
        <p:spPr>
          <a:xfrm>
            <a:off x="7252104" y="4395788"/>
            <a:ext cx="945745" cy="0"/>
          </a:xfrm>
          <a:prstGeom prst="line">
            <a:avLst/>
          </a:prstGeom>
          <a:ln w="63500">
            <a:headEnd/>
            <a:tailEnd/>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flipV="1">
            <a:off x="8197849" y="3807845"/>
            <a:ext cx="0" cy="587943"/>
          </a:xfrm>
          <a:prstGeom prst="straightConnector1">
            <a:avLst/>
          </a:prstGeom>
          <a:ln w="63500">
            <a:headEnd/>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961740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720190" y="90712"/>
            <a:ext cx="8172290" cy="12618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1" algn="l" defTabSz="914400" rtl="0" eaLnBrk="1" fontAlgn="base" latinLnBrk="0" hangingPunct="1">
              <a:lnSpc>
                <a:spcPct val="100000"/>
              </a:lnSpc>
              <a:spcBef>
                <a:spcPct val="0"/>
              </a:spcBef>
              <a:spcAft>
                <a:spcPct val="0"/>
              </a:spcAft>
              <a:buClrTx/>
              <a:buSzTx/>
              <a:tabLst>
                <a:tab pos="1143000" algn="l"/>
              </a:tabLst>
            </a:pPr>
            <a:r>
              <a:rPr lang="en-US" sz="2800" b="1" dirty="0">
                <a:solidFill>
                  <a:srgbClr val="C00000"/>
                </a:solidFill>
                <a:latin typeface="Arial" panose="020B0604020202020204" pitchFamily="34" charset="0"/>
                <a:cs typeface="Arial" panose="020B0604020202020204" pitchFamily="34" charset="0"/>
              </a:rPr>
              <a:t>Beyond Proximate Determinants</a:t>
            </a: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en-US" sz="2400" b="1"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Not Determinants of Health but Determinants of Health Inequities</a:t>
            </a:r>
            <a:r>
              <a:rPr kumimoji="0" lang="en-US"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t>
            </a:r>
          </a:p>
        </p:txBody>
      </p:sp>
      <p:graphicFrame>
        <p:nvGraphicFramePr>
          <p:cNvPr id="3" name="Table 2"/>
          <p:cNvGraphicFramePr>
            <a:graphicFrameLocks noGrp="1"/>
          </p:cNvGraphicFramePr>
          <p:nvPr>
            <p:extLst/>
          </p:nvPr>
        </p:nvGraphicFramePr>
        <p:xfrm>
          <a:off x="685800" y="1556792"/>
          <a:ext cx="8206679" cy="5151120"/>
        </p:xfrm>
        <a:graphic>
          <a:graphicData uri="http://schemas.openxmlformats.org/drawingml/2006/table">
            <a:tbl>
              <a:tblPr firstRow="1" bandRow="1">
                <a:tableStyleId>{9D7B26C5-4107-4FEC-AEDC-1716B250A1EF}</a:tableStyleId>
              </a:tblPr>
              <a:tblGrid>
                <a:gridCol w="4120235"/>
                <a:gridCol w="4086444"/>
              </a:tblGrid>
              <a:tr h="1064324">
                <a:tc>
                  <a:txBody>
                    <a:bodyPr/>
                    <a:lstStyle/>
                    <a:p>
                      <a:pPr algn="ctr" rtl="0"/>
                      <a:r>
                        <a:rPr lang="en-US" sz="2200" dirty="0" smtClean="0">
                          <a:latin typeface="Arial" panose="020B0604020202020204" pitchFamily="34" charset="0"/>
                          <a:cs typeface="Arial" panose="020B0604020202020204" pitchFamily="34" charset="0"/>
                        </a:rPr>
                        <a:t>Daily Living Conditions</a:t>
                      </a:r>
                    </a:p>
                    <a:p>
                      <a:pPr algn="ctr" rtl="0"/>
                      <a:r>
                        <a:rPr lang="en-US" sz="2200" dirty="0" smtClean="0">
                          <a:latin typeface="Arial" panose="020B0604020202020204" pitchFamily="34" charset="0"/>
                          <a:cs typeface="Arial" panose="020B0604020202020204" pitchFamily="34" charset="0"/>
                        </a:rPr>
                        <a:t>(Material, psychosocial, behavior)</a:t>
                      </a:r>
                    </a:p>
                  </a:txBody>
                  <a:tcPr anchor="ctr">
                    <a:lnR w="12700" cap="flat" cmpd="sng" algn="ctr">
                      <a:solidFill>
                        <a:schemeClr val="tx1"/>
                      </a:solidFill>
                      <a:prstDash val="solid"/>
                      <a:round/>
                      <a:headEnd type="none" w="med" len="med"/>
                      <a:tailEnd type="none" w="med" len="med"/>
                    </a:lnR>
                  </a:tcPr>
                </a:tc>
                <a:tc>
                  <a:txBody>
                    <a:bodyPr/>
                    <a:lstStyle/>
                    <a:p>
                      <a:pPr algn="ctr" rtl="0"/>
                      <a:r>
                        <a:rPr lang="en-US" sz="2200" dirty="0" smtClean="0">
                          <a:latin typeface="Arial" panose="020B0604020202020204" pitchFamily="34" charset="0"/>
                          <a:cs typeface="Arial" panose="020B0604020202020204" pitchFamily="34" charset="0"/>
                        </a:rPr>
                        <a:t>Distribution of services, resources, power</a:t>
                      </a:r>
                    </a:p>
                    <a:p>
                      <a:pPr algn="ctr" rtl="0"/>
                      <a:r>
                        <a:rPr lang="en-US" sz="2200" dirty="0" smtClean="0">
                          <a:latin typeface="Arial" panose="020B0604020202020204" pitchFamily="34" charset="0"/>
                          <a:cs typeface="Arial" panose="020B0604020202020204" pitchFamily="34" charset="0"/>
                        </a:rPr>
                        <a:t>(causes of the causes)</a:t>
                      </a:r>
                      <a:endParaRPr lang="en-US" sz="2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tcPr>
                </a:tc>
              </a:tr>
              <a:tr h="413904">
                <a:tc>
                  <a:txBody>
                    <a:bodyPr/>
                    <a:lstStyle/>
                    <a:p>
                      <a:pPr algn="ctr" rtl="0"/>
                      <a:endParaRPr lang="en-US" sz="2200" dirty="0" smtClean="0">
                        <a:latin typeface="Arial" panose="020B0604020202020204" pitchFamily="34" charset="0"/>
                        <a:cs typeface="Arial" panose="020B0604020202020204" pitchFamily="34" charset="0"/>
                      </a:endParaRPr>
                    </a:p>
                  </a:txBody>
                  <a:tcPr anchor="ctr">
                    <a:lnR w="12700" cap="flat" cmpd="sng" algn="ctr">
                      <a:solidFill>
                        <a:schemeClr val="tx1"/>
                      </a:solidFill>
                      <a:prstDash val="solid"/>
                      <a:round/>
                      <a:headEnd type="none" w="med" len="med"/>
                      <a:tailEnd type="none" w="med" len="med"/>
                    </a:lnR>
                  </a:tcPr>
                </a:tc>
                <a:tc>
                  <a:txBody>
                    <a:bodyPr/>
                    <a:lstStyle/>
                    <a:p>
                      <a:pPr algn="ctr" rtl="0"/>
                      <a:endParaRPr lang="en-US" sz="2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tcPr>
                </a:tc>
              </a:tr>
              <a:tr h="1389534">
                <a:tc>
                  <a:txBody>
                    <a:bodyPr/>
                    <a:lstStyle/>
                    <a:p>
                      <a:pPr algn="ctr" rtl="0"/>
                      <a:r>
                        <a:rPr lang="en-US" sz="2200" b="1" dirty="0" smtClean="0">
                          <a:latin typeface="Arial" panose="020B0604020202020204" pitchFamily="34" charset="0"/>
                          <a:cs typeface="Arial" panose="020B0604020202020204" pitchFamily="34" charset="0"/>
                        </a:rPr>
                        <a:t>Behavior changes</a:t>
                      </a:r>
                    </a:p>
                    <a:p>
                      <a:pPr algn="ctr" rtl="0"/>
                      <a:r>
                        <a:rPr lang="en-US" sz="2200" b="1" dirty="0" smtClean="0">
                          <a:latin typeface="Arial" panose="020B0604020202020204" pitchFamily="34" charset="0"/>
                          <a:cs typeface="Arial" panose="020B0604020202020204" pitchFamily="34" charset="0"/>
                        </a:rPr>
                        <a:t>Community participation</a:t>
                      </a:r>
                    </a:p>
                    <a:p>
                      <a:pPr algn="ctr" rtl="0"/>
                      <a:r>
                        <a:rPr lang="en-US" sz="2200" b="1" dirty="0" err="1" smtClean="0">
                          <a:latin typeface="Arial" panose="020B0604020202020204" pitchFamily="34" charset="0"/>
                          <a:cs typeface="Arial" panose="020B0604020202020204" pitchFamily="34" charset="0"/>
                        </a:rPr>
                        <a:t>Intersectoral</a:t>
                      </a:r>
                      <a:r>
                        <a:rPr lang="en-US" sz="2200" b="1" dirty="0" smtClean="0">
                          <a:latin typeface="Arial" panose="020B0604020202020204" pitchFamily="34" charset="0"/>
                          <a:cs typeface="Arial" panose="020B0604020202020204" pitchFamily="34" charset="0"/>
                        </a:rPr>
                        <a:t> action</a:t>
                      </a:r>
                    </a:p>
                  </a:txBody>
                  <a:tcPr anchor="ctr">
                    <a:lnR w="12700" cap="flat" cmpd="sng" algn="ctr">
                      <a:solidFill>
                        <a:schemeClr val="tx1"/>
                      </a:solidFill>
                      <a:prstDash val="solid"/>
                      <a:round/>
                      <a:headEnd type="none" w="med" len="med"/>
                      <a:tailEnd type="none" w="med" len="med"/>
                    </a:lnR>
                  </a:tcPr>
                </a:tc>
                <a:tc>
                  <a:txBody>
                    <a:bodyPr/>
                    <a:lstStyle/>
                    <a:p>
                      <a:pPr algn="ctr" rtl="0"/>
                      <a:r>
                        <a:rPr lang="en-US" sz="2200" b="1" dirty="0" smtClean="0">
                          <a:latin typeface="Arial" panose="020B0604020202020204" pitchFamily="34" charset="0"/>
                          <a:cs typeface="Arial" panose="020B0604020202020204" pitchFamily="34" charset="0"/>
                        </a:rPr>
                        <a:t>International relations</a:t>
                      </a:r>
                    </a:p>
                    <a:p>
                      <a:pPr algn="ctr" rtl="0"/>
                      <a:r>
                        <a:rPr lang="en-US" sz="2200" b="1" dirty="0" smtClean="0">
                          <a:latin typeface="Arial" panose="020B0604020202020204" pitchFamily="34" charset="0"/>
                          <a:cs typeface="Arial" panose="020B0604020202020204" pitchFamily="34" charset="0"/>
                        </a:rPr>
                        <a:t>Governance</a:t>
                      </a:r>
                    </a:p>
                    <a:p>
                      <a:pPr algn="ctr" rtl="0"/>
                      <a:r>
                        <a:rPr lang="en-US" sz="2200" b="1" dirty="0" smtClean="0">
                          <a:latin typeface="Arial" panose="020B0604020202020204" pitchFamily="34" charset="0"/>
                          <a:cs typeface="Arial" panose="020B0604020202020204" pitchFamily="34" charset="0"/>
                        </a:rPr>
                        <a:t>Politics</a:t>
                      </a:r>
                    </a:p>
                    <a:p>
                      <a:pPr algn="ctr" rtl="0"/>
                      <a:r>
                        <a:rPr lang="en-US" sz="2200" b="1" dirty="0" smtClean="0">
                          <a:latin typeface="Arial" panose="020B0604020202020204" pitchFamily="34" charset="0"/>
                          <a:cs typeface="Arial" panose="020B0604020202020204" pitchFamily="34" charset="0"/>
                        </a:rPr>
                        <a:t>Policies</a:t>
                      </a:r>
                      <a:endParaRPr lang="en-US" sz="22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tcPr>
                </a:tc>
              </a:tr>
              <a:tr h="413904">
                <a:tc>
                  <a:txBody>
                    <a:bodyPr/>
                    <a:lstStyle/>
                    <a:p>
                      <a:pPr algn="ctr" rtl="0"/>
                      <a:endParaRPr lang="en-US" sz="2200" dirty="0">
                        <a:latin typeface="Arial" panose="020B0604020202020204" pitchFamily="34" charset="0"/>
                        <a:cs typeface="Arial" panose="020B0604020202020204" pitchFamily="34" charset="0"/>
                      </a:endParaRPr>
                    </a:p>
                  </a:txBody>
                  <a:tcPr anchor="ctr">
                    <a:lnR w="12700" cap="flat" cmpd="sng" algn="ctr">
                      <a:solidFill>
                        <a:schemeClr val="tx1"/>
                      </a:solidFill>
                      <a:prstDash val="solid"/>
                      <a:round/>
                      <a:headEnd type="none" w="med" len="med"/>
                      <a:tailEnd type="none" w="med" len="med"/>
                    </a:lnR>
                  </a:tcPr>
                </a:tc>
                <a:tc>
                  <a:txBody>
                    <a:bodyPr/>
                    <a:lstStyle/>
                    <a:p>
                      <a:pPr algn="ctr" rtl="0"/>
                      <a:endParaRPr lang="en-US" sz="2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tcPr>
                </a:tc>
              </a:tr>
              <a:tr h="1714744">
                <a:tc>
                  <a:txBody>
                    <a:bodyPr/>
                    <a:lstStyle/>
                    <a:p>
                      <a:pPr algn="ctr" rtl="0"/>
                      <a:r>
                        <a:rPr lang="en-US" sz="2200" b="1" dirty="0" smtClean="0">
                          <a:latin typeface="Arial" panose="020B0604020202020204" pitchFamily="34" charset="0"/>
                          <a:cs typeface="Arial" panose="020B0604020202020204" pitchFamily="34" charset="0"/>
                        </a:rPr>
                        <a:t>Adapting to context</a:t>
                      </a:r>
                    </a:p>
                    <a:p>
                      <a:pPr algn="ctr" rtl="0"/>
                      <a:r>
                        <a:rPr lang="en-US" sz="2200" b="1" dirty="0" smtClean="0">
                          <a:latin typeface="Arial" panose="020B0604020202020204" pitchFamily="34" charset="0"/>
                          <a:cs typeface="Arial" panose="020B0604020202020204" pitchFamily="34" charset="0"/>
                        </a:rPr>
                        <a:t>Socially sensitive interventions</a:t>
                      </a:r>
                    </a:p>
                  </a:txBody>
                  <a:tcPr anchor="ctr">
                    <a:lnR w="12700" cap="flat" cmpd="sng" algn="ctr">
                      <a:solidFill>
                        <a:schemeClr val="tx1"/>
                      </a:solidFill>
                      <a:prstDash val="solid"/>
                      <a:round/>
                      <a:headEnd type="none" w="med" len="med"/>
                      <a:tailEnd type="none" w="med" len="med"/>
                    </a:lnR>
                  </a:tcPr>
                </a:tc>
                <a:tc>
                  <a:txBody>
                    <a:bodyPr/>
                    <a:lstStyle/>
                    <a:p>
                      <a:pPr algn="ctr" rtl="0"/>
                      <a:r>
                        <a:rPr lang="en-US" sz="2200" b="1" dirty="0" smtClean="0">
                          <a:latin typeface="Arial" panose="020B0604020202020204" pitchFamily="34" charset="0"/>
                          <a:cs typeface="Arial" panose="020B0604020202020204" pitchFamily="34" charset="0"/>
                        </a:rPr>
                        <a:t>Corporate Social Responsibility</a:t>
                      </a:r>
                    </a:p>
                    <a:p>
                      <a:pPr algn="ctr" rtl="0"/>
                      <a:r>
                        <a:rPr lang="en-US" sz="2200" b="1" dirty="0" smtClean="0">
                          <a:latin typeface="Arial" panose="020B0604020202020204" pitchFamily="34" charset="0"/>
                          <a:cs typeface="Arial" panose="020B0604020202020204" pitchFamily="34" charset="0"/>
                        </a:rPr>
                        <a:t>Health in All Policies</a:t>
                      </a:r>
                    </a:p>
                    <a:p>
                      <a:pPr algn="ctr" rtl="0"/>
                      <a:r>
                        <a:rPr lang="en-US" sz="2200" b="1" dirty="0" smtClean="0">
                          <a:latin typeface="Arial" panose="020B0604020202020204" pitchFamily="34" charset="0"/>
                          <a:cs typeface="Arial" panose="020B0604020202020204" pitchFamily="34" charset="0"/>
                        </a:rPr>
                        <a:t>Health Equity a Social Success</a:t>
                      </a:r>
                    </a:p>
                  </a:txBody>
                  <a:tcPr>
                    <a:lnL w="12700" cap="flat" cmpd="sng" algn="ctr">
                      <a:solidFill>
                        <a:schemeClr val="tx1"/>
                      </a:solidFill>
                      <a:prstDash val="solid"/>
                      <a:round/>
                      <a:headEnd type="none" w="med" len="med"/>
                      <a:tailEnd type="none" w="med" len="med"/>
                    </a:lnL>
                  </a:tcPr>
                </a:tc>
              </a:tr>
            </a:tbl>
          </a:graphicData>
        </a:graphic>
      </p:graphicFrame>
      <p:cxnSp>
        <p:nvCxnSpPr>
          <p:cNvPr id="4" name="Straight Arrow Connector 3"/>
          <p:cNvCxnSpPr/>
          <p:nvPr/>
        </p:nvCxnSpPr>
        <p:spPr>
          <a:xfrm flipH="1">
            <a:off x="2339752" y="3004568"/>
            <a:ext cx="184" cy="9153"/>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5" name="Straight Arrow Connector 4"/>
          <p:cNvCxnSpPr/>
          <p:nvPr/>
        </p:nvCxnSpPr>
        <p:spPr>
          <a:xfrm flipH="1">
            <a:off x="6732240" y="3004568"/>
            <a:ext cx="184" cy="9153"/>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6" name="Straight Arrow Connector 5"/>
          <p:cNvCxnSpPr/>
          <p:nvPr/>
        </p:nvCxnSpPr>
        <p:spPr>
          <a:xfrm flipH="1">
            <a:off x="2411760" y="4876776"/>
            <a:ext cx="184" cy="9153"/>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7" name="Straight Arrow Connector 6"/>
          <p:cNvCxnSpPr/>
          <p:nvPr/>
        </p:nvCxnSpPr>
        <p:spPr>
          <a:xfrm flipH="1">
            <a:off x="6732240" y="4876776"/>
            <a:ext cx="184" cy="9153"/>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861901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Rio </a:t>
            </a:r>
            <a:r>
              <a:rPr lang="en-US" b="1" dirty="0"/>
              <a:t>declaration</a:t>
            </a:r>
          </a:p>
        </p:txBody>
      </p:sp>
      <p:sp>
        <p:nvSpPr>
          <p:cNvPr id="3" name="Content Placeholder 2"/>
          <p:cNvSpPr>
            <a:spLocks noGrp="1"/>
          </p:cNvSpPr>
          <p:nvPr>
            <p:ph idx="1"/>
          </p:nvPr>
        </p:nvSpPr>
        <p:spPr/>
        <p:txBody>
          <a:bodyPr>
            <a:normAutofit fontScale="92500"/>
          </a:bodyPr>
          <a:lstStyle/>
          <a:p>
            <a:pPr fontAlgn="base"/>
            <a:r>
              <a:rPr lang="en-US" dirty="0"/>
              <a:t>The Rio Political Declaration on Social Determinants of Health was adopted during the World Conference on Social Determinants of Health on 21 October 2011. </a:t>
            </a:r>
          </a:p>
          <a:p>
            <a:pPr fontAlgn="base"/>
            <a:r>
              <a:rPr lang="en-US" dirty="0"/>
              <a:t>The declaration expresses global political commitment for the implementation of a social determinants of health approach to reduce health inequities and to achieve other global priorities. </a:t>
            </a:r>
          </a:p>
          <a:p>
            <a:pPr fontAlgn="base"/>
            <a:r>
              <a:rPr lang="en-US" dirty="0"/>
              <a:t>It will help to build momentum within countries for the development of dedicated national action plans and strategies.</a:t>
            </a:r>
          </a:p>
          <a:p>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33D6E5A2-EC83-451F-A719-9AC1370DD5CF}" type="slidenum">
              <a:rPr lang="en-US" smtClean="0"/>
              <a:pPr/>
              <a:t>46</a:t>
            </a:fld>
            <a:endParaRPr lang="en-US" dirty="0"/>
          </a:p>
        </p:txBody>
      </p:sp>
    </p:spTree>
    <p:extLst>
      <p:ext uri="{BB962C8B-B14F-4D97-AF65-F5344CB8AC3E}">
        <p14:creationId xmlns:p14="http://schemas.microsoft.com/office/powerpoint/2010/main" val="35799230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Rio Political Declaration</a:t>
            </a:r>
          </a:p>
        </p:txBody>
      </p:sp>
      <p:sp>
        <p:nvSpPr>
          <p:cNvPr id="3" name="Content Placeholder 2"/>
          <p:cNvSpPr>
            <a:spLocks noGrp="1"/>
          </p:cNvSpPr>
          <p:nvPr>
            <p:ph idx="1"/>
          </p:nvPr>
        </p:nvSpPr>
        <p:spPr/>
        <p:txBody>
          <a:bodyPr>
            <a:normAutofit fontScale="77500" lnSpcReduction="20000"/>
          </a:bodyPr>
          <a:lstStyle/>
          <a:p>
            <a:pPr fontAlgn="base"/>
            <a:r>
              <a:rPr lang="en-US" b="1" dirty="0"/>
              <a:t>Adopt better governance for health and development</a:t>
            </a:r>
            <a:r>
              <a:rPr lang="en-US" dirty="0"/>
              <a:t> to tackle the root causes of, and reduce health inequities.</a:t>
            </a:r>
          </a:p>
          <a:p>
            <a:pPr fontAlgn="base"/>
            <a:r>
              <a:rPr lang="en-US" b="1" dirty="0"/>
              <a:t>Promote participation in policy-making and implementation for action on SDH, </a:t>
            </a:r>
            <a:r>
              <a:rPr lang="en-US" dirty="0"/>
              <a:t>engaging actors and influencers outside of government, including civil society.</a:t>
            </a:r>
          </a:p>
          <a:p>
            <a:pPr fontAlgn="base"/>
            <a:r>
              <a:rPr lang="en-US" b="1" dirty="0"/>
              <a:t>Further reorient the health sector towards reducing health inequities,</a:t>
            </a:r>
            <a:r>
              <a:rPr lang="en-US" dirty="0"/>
              <a:t> including moving towards universal health coverage that is accessible, affordable, and good quality for all.</a:t>
            </a:r>
          </a:p>
          <a:p>
            <a:pPr fontAlgn="base"/>
            <a:r>
              <a:rPr lang="en-US" b="1" dirty="0"/>
              <a:t>Strengthen global governance and collaboration,</a:t>
            </a:r>
            <a:r>
              <a:rPr lang="en-US" dirty="0"/>
              <a:t> including coordinated global action on SDH aligned with national government policies and global priorities.</a:t>
            </a:r>
          </a:p>
          <a:p>
            <a:pPr fontAlgn="base"/>
            <a:r>
              <a:rPr lang="en-US" b="1" dirty="0"/>
              <a:t>Monitor progress and increase accountability to inform policies on SDH.</a:t>
            </a:r>
            <a:r>
              <a:rPr lang="en-US" dirty="0"/>
              <a:t/>
            </a:r>
            <a:br>
              <a:rPr lang="en-US" dirty="0"/>
            </a:br>
            <a:endParaRPr lang="ar-EG" dirty="0"/>
          </a:p>
          <a:p>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33D6E5A2-EC83-451F-A719-9AC1370DD5CF}" type="slidenum">
              <a:rPr lang="en-US" smtClean="0"/>
              <a:pPr/>
              <a:t>47</a:t>
            </a:fld>
            <a:endParaRPr lang="en-US" dirty="0"/>
          </a:p>
        </p:txBody>
      </p:sp>
    </p:spTree>
    <p:extLst>
      <p:ext uri="{BB962C8B-B14F-4D97-AF65-F5344CB8AC3E}">
        <p14:creationId xmlns:p14="http://schemas.microsoft.com/office/powerpoint/2010/main" val="291996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00200"/>
            <a:ext cx="8077200" cy="1143000"/>
          </a:xfrm>
        </p:spPr>
        <p:txBody>
          <a:bodyPr>
            <a:normAutofit fontScale="90000"/>
          </a:bodyPr>
          <a:lstStyle/>
          <a:p>
            <a:r>
              <a:rPr lang="en-US" b="1" dirty="0" smtClean="0"/>
              <a:t>The Place of Human Rights in the HE discourse:  Value added?</a:t>
            </a:r>
            <a:endParaRPr lang="en-US" b="1" dirty="0"/>
          </a:p>
        </p:txBody>
      </p:sp>
      <p:sp>
        <p:nvSpPr>
          <p:cNvPr id="5" name="Slide Number Placeholder 4"/>
          <p:cNvSpPr>
            <a:spLocks noGrp="1"/>
          </p:cNvSpPr>
          <p:nvPr>
            <p:ph type="sldNum" sz="quarter" idx="12"/>
          </p:nvPr>
        </p:nvSpPr>
        <p:spPr/>
        <p:txBody>
          <a:bodyPr>
            <a:normAutofit fontScale="85000" lnSpcReduction="20000"/>
          </a:bodyPr>
          <a:lstStyle/>
          <a:p>
            <a:fld id="{33D6E5A2-EC83-451F-A719-9AC1370DD5CF}" type="slidenum">
              <a:rPr lang="en-US" smtClean="0"/>
              <a:pPr/>
              <a:t>48</a:t>
            </a:fld>
            <a:endParaRPr lang="en-US" dirty="0"/>
          </a:p>
        </p:txBody>
      </p:sp>
    </p:spTree>
    <p:extLst>
      <p:ext uri="{BB962C8B-B14F-4D97-AF65-F5344CB8AC3E}">
        <p14:creationId xmlns:p14="http://schemas.microsoft.com/office/powerpoint/2010/main" val="13557894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Human Right and Health inequities </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33D6E5A2-EC83-451F-A719-9AC1370DD5CF}" type="slidenum">
              <a:rPr lang="en-US" smtClean="0"/>
              <a:pPr/>
              <a:t>49</a:t>
            </a:fld>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smtClean="0"/>
              <a:t>The </a:t>
            </a:r>
            <a:r>
              <a:rPr lang="en-US" dirty="0"/>
              <a:t>unfairness qualification of health inequities entails a value judgment that strongly relates to health as a basic human rights and ideas of distributive justice as applied to </a:t>
            </a:r>
            <a:r>
              <a:rPr lang="en-US" dirty="0" smtClean="0"/>
              <a:t>health</a:t>
            </a:r>
          </a:p>
          <a:p>
            <a:pPr>
              <a:buFontTx/>
              <a:buChar char="-"/>
            </a:pPr>
            <a:r>
              <a:rPr lang="en-US" dirty="0" smtClean="0"/>
              <a:t>A value judgment</a:t>
            </a:r>
          </a:p>
          <a:p>
            <a:pPr>
              <a:buFontTx/>
              <a:buChar char="-"/>
            </a:pPr>
            <a:r>
              <a:rPr lang="en-US" dirty="0" smtClean="0"/>
              <a:t>Progressive realization linked to fairness in distribution of empowering opportunities</a:t>
            </a:r>
          </a:p>
          <a:p>
            <a:pPr>
              <a:buFontTx/>
              <a:buChar char="-"/>
            </a:pPr>
            <a:r>
              <a:rPr lang="en-US" dirty="0" smtClean="0"/>
              <a:t>Moving from a reform paradigm to a Human Rights and Fairness Based Paradigm adds urgency &amp; strength </a:t>
            </a:r>
          </a:p>
          <a:p>
            <a:pPr>
              <a:buFontTx/>
              <a:buChar char="-"/>
            </a:pPr>
            <a:r>
              <a:rPr lang="en-US" dirty="0" smtClean="0"/>
              <a:t>Introduces more complex </a:t>
            </a:r>
            <a:r>
              <a:rPr lang="en-US" dirty="0" err="1" smtClean="0"/>
              <a:t>stratifiers</a:t>
            </a:r>
            <a:r>
              <a:rPr lang="en-US" dirty="0" smtClean="0"/>
              <a:t> of Position, Power, voice citizenry, gender &amp; cultural value, ..  </a:t>
            </a:r>
            <a:endParaRPr lang="en-US" dirty="0"/>
          </a:p>
          <a:p>
            <a:endParaRPr lang="en-US" dirty="0"/>
          </a:p>
        </p:txBody>
      </p:sp>
    </p:spTree>
    <p:extLst>
      <p:ext uri="{BB962C8B-B14F-4D97-AF65-F5344CB8AC3E}">
        <p14:creationId xmlns:p14="http://schemas.microsoft.com/office/powerpoint/2010/main" val="27472492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Types </a:t>
            </a:r>
            <a:r>
              <a:rPr lang="en-US" dirty="0" smtClean="0"/>
              <a:t>of human rights:</a:t>
            </a:r>
            <a:endParaRPr lang="en-US" dirty="0"/>
          </a:p>
        </p:txBody>
      </p:sp>
      <p:sp>
        <p:nvSpPr>
          <p:cNvPr id="3" name="Content Placeholder 2"/>
          <p:cNvSpPr>
            <a:spLocks noGrp="1"/>
          </p:cNvSpPr>
          <p:nvPr>
            <p:ph sz="quarter" idx="1"/>
          </p:nvPr>
        </p:nvSpPr>
        <p:spPr>
          <a:xfrm>
            <a:off x="612648" y="1600200"/>
            <a:ext cx="8153400" cy="4724400"/>
          </a:xfrm>
        </p:spPr>
        <p:txBody>
          <a:bodyPr>
            <a:normAutofit fontScale="92500" lnSpcReduction="20000"/>
          </a:bodyPr>
          <a:lstStyle/>
          <a:p>
            <a:pPr marL="0" indent="0">
              <a:spcAft>
                <a:spcPts val="600"/>
              </a:spcAft>
              <a:buNone/>
            </a:pPr>
            <a:r>
              <a:rPr lang="en-US" sz="2600" b="1" dirty="0">
                <a:solidFill>
                  <a:schemeClr val="accent2"/>
                </a:solidFill>
              </a:rPr>
              <a:t>Civil rights and </a:t>
            </a:r>
            <a:r>
              <a:rPr lang="en-US" sz="2600" b="1" dirty="0" smtClean="0">
                <a:solidFill>
                  <a:schemeClr val="accent2"/>
                </a:solidFill>
              </a:rPr>
              <a:t>liberties</a:t>
            </a:r>
            <a:r>
              <a:rPr lang="en-US" sz="2600" dirty="0" smtClean="0"/>
              <a:t> </a:t>
            </a:r>
          </a:p>
          <a:p>
            <a:pPr marL="320040" lvl="1" indent="0">
              <a:spcAft>
                <a:spcPts val="600"/>
              </a:spcAft>
              <a:buNone/>
            </a:pPr>
            <a:r>
              <a:rPr lang="en-US" sz="2300" dirty="0" smtClean="0"/>
              <a:t>right </a:t>
            </a:r>
            <a:r>
              <a:rPr lang="en-US" sz="2300" dirty="0"/>
              <a:t>to privacy, freedom of movement, opinion, conscience, religious worship, of association and assembly; right to life, personal integrity</a:t>
            </a:r>
          </a:p>
          <a:p>
            <a:pPr marL="0" indent="0">
              <a:spcAft>
                <a:spcPts val="600"/>
              </a:spcAft>
              <a:buNone/>
            </a:pPr>
            <a:r>
              <a:rPr lang="en-US" sz="2600" b="1" dirty="0" smtClean="0">
                <a:solidFill>
                  <a:schemeClr val="accent2"/>
                </a:solidFill>
              </a:rPr>
              <a:t>Political rights</a:t>
            </a:r>
            <a:r>
              <a:rPr lang="en-US" sz="2600" dirty="0" smtClean="0"/>
              <a:t> </a:t>
            </a:r>
          </a:p>
          <a:p>
            <a:pPr marL="320040" lvl="1" indent="0">
              <a:spcAft>
                <a:spcPts val="600"/>
              </a:spcAft>
              <a:buNone/>
            </a:pPr>
            <a:r>
              <a:rPr lang="en-US" sz="2300" dirty="0" smtClean="0"/>
              <a:t>right </a:t>
            </a:r>
            <a:r>
              <a:rPr lang="en-US" sz="2300" dirty="0"/>
              <a:t>to vote, equal access to authorities, freedom of political parties, right of petition</a:t>
            </a:r>
          </a:p>
          <a:p>
            <a:pPr marL="0" indent="0">
              <a:buNone/>
            </a:pPr>
            <a:r>
              <a:rPr lang="en-US" sz="2600" b="1" dirty="0">
                <a:solidFill>
                  <a:schemeClr val="accent2"/>
                </a:solidFill>
              </a:rPr>
              <a:t>Economic </a:t>
            </a:r>
            <a:r>
              <a:rPr lang="en-US" sz="2600" b="1" dirty="0" smtClean="0">
                <a:solidFill>
                  <a:schemeClr val="accent2"/>
                </a:solidFill>
              </a:rPr>
              <a:t>rights</a:t>
            </a:r>
            <a:r>
              <a:rPr lang="en-US" sz="2600" dirty="0" smtClean="0"/>
              <a:t> </a:t>
            </a:r>
          </a:p>
          <a:p>
            <a:pPr marL="320040" lvl="1" indent="0">
              <a:buNone/>
            </a:pPr>
            <a:r>
              <a:rPr lang="en-US" sz="2300" dirty="0" smtClean="0"/>
              <a:t>right </a:t>
            </a:r>
            <a:r>
              <a:rPr lang="en-US" sz="2300" dirty="0"/>
              <a:t>to property, freedom to conduct business, freedom of establishment, freedom to provide services or trade-union freedom, right to work, right to free choice of employment and to just and </a:t>
            </a:r>
            <a:r>
              <a:rPr lang="en-US" sz="2300" dirty="0" smtClean="0"/>
              <a:t>favorable </a:t>
            </a:r>
            <a:r>
              <a:rPr lang="en-US" sz="2300" dirty="0"/>
              <a:t>conditions of work</a:t>
            </a:r>
          </a:p>
          <a:p>
            <a:pPr marL="0" indent="0">
              <a:buNone/>
            </a:pPr>
            <a:r>
              <a:rPr lang="en-US" sz="2600" b="1" dirty="0">
                <a:solidFill>
                  <a:schemeClr val="accent2"/>
                </a:solidFill>
              </a:rPr>
              <a:t>Social and cultural rights </a:t>
            </a:r>
          </a:p>
          <a:p>
            <a:pPr marL="320040" lvl="1" indent="0">
              <a:buNone/>
            </a:pPr>
            <a:r>
              <a:rPr lang="en-US" sz="1900" dirty="0" smtClean="0"/>
              <a:t>right </a:t>
            </a:r>
            <a:r>
              <a:rPr lang="en-US" sz="1900" dirty="0"/>
              <a:t>to an </a:t>
            </a:r>
            <a:r>
              <a:rPr lang="en-US" sz="2300" dirty="0"/>
              <a:t>adequate standard of living, food, water, housing, clothing, </a:t>
            </a:r>
            <a:r>
              <a:rPr lang="en-US" sz="2300" dirty="0">
                <a:solidFill>
                  <a:srgbClr val="FF0000"/>
                </a:solidFill>
              </a:rPr>
              <a:t>health</a:t>
            </a:r>
            <a:r>
              <a:rPr lang="en-US" sz="2300" dirty="0"/>
              <a:t>, education, social </a:t>
            </a:r>
            <a:r>
              <a:rPr lang="en-US" sz="2300" dirty="0" smtClean="0"/>
              <a:t>security</a:t>
            </a:r>
          </a:p>
          <a:p>
            <a:pPr marL="0" indent="0">
              <a:buNone/>
            </a:pPr>
            <a:endParaRPr lang="en-US" sz="2800" dirty="0"/>
          </a:p>
          <a:p>
            <a:pPr marL="0" indent="0">
              <a:buNone/>
            </a:pPr>
            <a:endParaRPr lang="en-US" dirty="0"/>
          </a:p>
        </p:txBody>
      </p:sp>
    </p:spTree>
    <p:extLst>
      <p:ext uri="{BB962C8B-B14F-4D97-AF65-F5344CB8AC3E}">
        <p14:creationId xmlns:p14="http://schemas.microsoft.com/office/powerpoint/2010/main" val="255895234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76200"/>
            <a:ext cx="8915400" cy="1371600"/>
          </a:xfrm>
        </p:spPr>
        <p:txBody>
          <a:bodyPr>
            <a:noAutofit/>
          </a:bodyPr>
          <a:lstStyle/>
          <a:p>
            <a:pPr marL="0" indent="0">
              <a:buNone/>
            </a:pPr>
            <a:r>
              <a:rPr lang="en-US" sz="3200" b="1" dirty="0" smtClean="0"/>
              <a:t>What are the benefits of the human rights-based approach?</a:t>
            </a:r>
            <a:endParaRPr lang="en-US" sz="3200" b="1" dirty="0"/>
          </a:p>
        </p:txBody>
      </p:sp>
      <p:sp>
        <p:nvSpPr>
          <p:cNvPr id="4" name="Content Placeholder 3"/>
          <p:cNvSpPr>
            <a:spLocks noGrp="1"/>
          </p:cNvSpPr>
          <p:nvPr>
            <p:ph sz="half" idx="2"/>
          </p:nvPr>
        </p:nvSpPr>
        <p:spPr>
          <a:xfrm>
            <a:off x="762000" y="1524000"/>
            <a:ext cx="7772400" cy="5791200"/>
          </a:xfrm>
        </p:spPr>
        <p:txBody>
          <a:bodyPr>
            <a:normAutofit/>
          </a:bodyPr>
          <a:lstStyle/>
          <a:p>
            <a:pPr marL="457200" lvl="1" indent="-457200">
              <a:spcAft>
                <a:spcPts val="600"/>
              </a:spcAft>
            </a:pPr>
            <a:r>
              <a:rPr lang="en-US" sz="2800" dirty="0" smtClean="0"/>
              <a:t>More </a:t>
            </a:r>
            <a:r>
              <a:rPr lang="en-US" sz="2800" dirty="0"/>
              <a:t>complete </a:t>
            </a:r>
            <a:r>
              <a:rPr lang="en-US" sz="2800" dirty="0" smtClean="0"/>
              <a:t>analysis</a:t>
            </a:r>
          </a:p>
          <a:p>
            <a:pPr marL="457200" lvl="1" indent="-457200">
              <a:spcAft>
                <a:spcPts val="600"/>
              </a:spcAft>
            </a:pPr>
            <a:r>
              <a:rPr lang="en-US" sz="2800" dirty="0" smtClean="0"/>
              <a:t>Sustainable change</a:t>
            </a:r>
          </a:p>
          <a:p>
            <a:pPr marL="457200" lvl="1" indent="-457200">
              <a:spcAft>
                <a:spcPts val="600"/>
              </a:spcAft>
            </a:pPr>
            <a:r>
              <a:rPr lang="en-US" sz="2800" dirty="0" smtClean="0"/>
              <a:t>Clear supportive </a:t>
            </a:r>
            <a:r>
              <a:rPr lang="en-US" sz="2800" b="1" dirty="0" smtClean="0"/>
              <a:t>legal framework</a:t>
            </a:r>
          </a:p>
          <a:p>
            <a:pPr marL="457200" lvl="1" indent="-457200">
              <a:spcAft>
                <a:spcPts val="600"/>
              </a:spcAft>
            </a:pPr>
            <a:r>
              <a:rPr lang="en-US" sz="2800" dirty="0" smtClean="0"/>
              <a:t>More </a:t>
            </a:r>
            <a:r>
              <a:rPr lang="en-US" sz="2800" dirty="0"/>
              <a:t>authoritative basis for </a:t>
            </a:r>
            <a:r>
              <a:rPr lang="en-US" sz="2800" dirty="0" smtClean="0"/>
              <a:t>policy (</a:t>
            </a:r>
            <a:r>
              <a:rPr lang="en-US" sz="2800" b="1" dirty="0" smtClean="0"/>
              <a:t>universal consensus</a:t>
            </a:r>
            <a:r>
              <a:rPr lang="en-US" sz="2800" dirty="0" smtClean="0"/>
              <a:t>)</a:t>
            </a:r>
          </a:p>
          <a:p>
            <a:pPr marL="457200" lvl="1" indent="-457200">
              <a:spcAft>
                <a:spcPts val="600"/>
              </a:spcAft>
            </a:pPr>
            <a:r>
              <a:rPr lang="en-US" sz="2800" dirty="0" smtClean="0"/>
              <a:t>Greater accountability (human rights are a matter of </a:t>
            </a:r>
            <a:r>
              <a:rPr lang="en-US" sz="2800" b="1" dirty="0"/>
              <a:t>duty </a:t>
            </a:r>
            <a:r>
              <a:rPr lang="en-US" sz="2800" dirty="0" smtClean="0"/>
              <a:t>not of fait, </a:t>
            </a:r>
            <a:r>
              <a:rPr lang="en-US" sz="2800" dirty="0"/>
              <a:t>grace, or </a:t>
            </a:r>
            <a:r>
              <a:rPr lang="en-US" sz="2800" dirty="0" smtClean="0"/>
              <a:t>charity</a:t>
            </a:r>
          </a:p>
          <a:p>
            <a:pPr marL="457200" lvl="1" indent="-457200">
              <a:spcAft>
                <a:spcPts val="600"/>
              </a:spcAft>
            </a:pPr>
            <a:r>
              <a:rPr lang="en-US" sz="2800" dirty="0" smtClean="0"/>
              <a:t>Promotes creating connections and helps build coalitions</a:t>
            </a:r>
          </a:p>
        </p:txBody>
      </p:sp>
    </p:spTree>
    <p:extLst>
      <p:ext uri="{BB962C8B-B14F-4D97-AF65-F5344CB8AC3E}">
        <p14:creationId xmlns:p14="http://schemas.microsoft.com/office/powerpoint/2010/main" val="8252506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a:bodyPr>
          <a:lstStyle/>
          <a:p>
            <a:fld id="{33D6E5A2-EC83-451F-A719-9AC1370DD5CF}" type="slidenum">
              <a:rPr lang="en-US" smtClean="0"/>
              <a:pPr/>
              <a:t>51</a:t>
            </a:fld>
            <a:endParaRPr lang="en-US" dirty="0"/>
          </a:p>
        </p:txBody>
      </p:sp>
      <p:sp>
        <p:nvSpPr>
          <p:cNvPr id="618498" name="Rectangle 2"/>
          <p:cNvSpPr>
            <a:spLocks noGrp="1" noChangeArrowheads="1"/>
          </p:cNvSpPr>
          <p:nvPr>
            <p:ph type="title" idx="4294967295"/>
            <p:custDataLst>
              <p:tags r:id="rId2"/>
            </p:custDataLst>
          </p:nvPr>
        </p:nvSpPr>
        <p:spPr>
          <a:xfrm>
            <a:off x="1143000" y="152400"/>
            <a:ext cx="8001000" cy="415925"/>
          </a:xfrm>
        </p:spPr>
        <p:txBody>
          <a:bodyPr>
            <a:normAutofit fontScale="90000"/>
          </a:bodyPr>
          <a:lstStyle/>
          <a:p>
            <a:pPr>
              <a:defRPr/>
            </a:pPr>
            <a:r>
              <a:rPr lang="en-US" sz="2700" b="1" dirty="0" smtClean="0"/>
              <a:t>Background </a:t>
            </a:r>
            <a:r>
              <a:rPr lang="en-US" sz="2700" b="1" dirty="0"/>
              <a:t>Readings / References</a:t>
            </a:r>
            <a:br>
              <a:rPr lang="en-US" sz="2700" b="1" dirty="0"/>
            </a:br>
            <a:endParaRPr lang="en-US" sz="2700" b="1" dirty="0" smtClean="0"/>
          </a:p>
        </p:txBody>
      </p:sp>
      <p:sp>
        <p:nvSpPr>
          <p:cNvPr id="618499" name="Rectangle 3"/>
          <p:cNvSpPr>
            <a:spLocks noGrp="1" noChangeArrowheads="1"/>
          </p:cNvSpPr>
          <p:nvPr>
            <p:ph idx="4294967295"/>
            <p:custDataLst>
              <p:tags r:id="rId3"/>
            </p:custDataLst>
          </p:nvPr>
        </p:nvSpPr>
        <p:spPr>
          <a:xfrm>
            <a:off x="685800" y="533400"/>
            <a:ext cx="8458200" cy="3581400"/>
          </a:xfrm>
        </p:spPr>
        <p:txBody>
          <a:bodyPr>
            <a:noAutofit/>
          </a:bodyPr>
          <a:lstStyle/>
          <a:p>
            <a:pPr lvl="0"/>
            <a:r>
              <a:rPr lang="en-US" sz="1550" dirty="0"/>
              <a:t>CSDH. Closing the gap in a generation: health equity through action on the social determinants of health. Final Report of the Commission on Social Determinants of Health. Geneva, World Health Organization, 2008.</a:t>
            </a:r>
          </a:p>
          <a:p>
            <a:pPr lvl="0"/>
            <a:r>
              <a:rPr lang="en-US" sz="1550" dirty="0"/>
              <a:t>Krieger  N., and </a:t>
            </a:r>
            <a:r>
              <a:rPr lang="en-US" sz="1550" dirty="0" err="1"/>
              <a:t>Birn</a:t>
            </a:r>
            <a:r>
              <a:rPr lang="en-US" sz="1550" dirty="0"/>
              <a:t> A.  A vision of social justice as the foundation of public health: commemorating 150 years of the spirit of 1848, American Journal of Public Health , Vol.88, No.11, 1998, pp.1603-1606. </a:t>
            </a:r>
            <a:r>
              <a:rPr lang="en-US" sz="1550" u="sng" dirty="0">
                <a:hlinkClick r:id="rId6"/>
              </a:rPr>
              <a:t>http://www.spiritof1848.org/150%20years%20of%20the%20Spirit%20of%201848%20--%20Krieger%2BBirn,%20AJPH%201998.pdf</a:t>
            </a:r>
            <a:endParaRPr lang="en-US" sz="1550" dirty="0"/>
          </a:p>
          <a:p>
            <a:pPr lvl="0"/>
            <a:r>
              <a:rPr lang="en-US" sz="1550" dirty="0"/>
              <a:t>OXFAM. The cost of inequality: how wealth and income extremes hurt us all, OXFAM Media Briefing,  2013. </a:t>
            </a:r>
            <a:r>
              <a:rPr lang="en-US" sz="1550" u="sng" dirty="0">
                <a:hlinkClick r:id="rId7"/>
              </a:rPr>
              <a:t>http://www.oxfam.org/sites/www.oxfam.org/files/cost-of-inequality-oxfam-mb180113.pdf</a:t>
            </a:r>
            <a:endParaRPr lang="en-US" sz="1550" dirty="0"/>
          </a:p>
          <a:p>
            <a:pPr lvl="0"/>
            <a:r>
              <a:rPr lang="en-US" sz="1550" dirty="0"/>
              <a:t>Peter, F.. Health Equity and Social Justice, Journal of Applied Philosophy Vol. 18, No. 2, 2001 pp.159-170. </a:t>
            </a:r>
            <a:r>
              <a:rPr lang="en-US" sz="1550" dirty="0">
                <a:hlinkClick r:id="rId8"/>
              </a:rPr>
              <a:t>http://avforensics.org/healthcare/Peter.pdf</a:t>
            </a:r>
            <a:endParaRPr lang="en-US" sz="1550" dirty="0"/>
          </a:p>
          <a:p>
            <a:pPr lvl="0"/>
            <a:r>
              <a:rPr lang="en-US" sz="1550" dirty="0"/>
              <a:t>Rawls, J.  A Theory of Justice, Harvard University Press, Cambridge, MA.1971.</a:t>
            </a:r>
          </a:p>
          <a:p>
            <a:pPr lvl="0"/>
            <a:r>
              <a:rPr lang="en-US" sz="1550" dirty="0" err="1"/>
              <a:t>Townsend,P</a:t>
            </a:r>
            <a:r>
              <a:rPr lang="en-US" sz="1550" dirty="0"/>
              <a:t>. Targeting Poor Health:  Professor Townsend’s Report of the Welsh Assembly’s National Steering Group on the Allocation of NHS Resources 2001.</a:t>
            </a:r>
          </a:p>
          <a:p>
            <a:pPr lvl="0"/>
            <a:r>
              <a:rPr lang="en-US" sz="1550" dirty="0" err="1"/>
              <a:t>Vayda</a:t>
            </a:r>
            <a:r>
              <a:rPr lang="en-US" sz="1550" dirty="0"/>
              <a:t>, E. Book Review:  Inequalities in Health: The Black Report by Peter Townsend; Nick Davidson , Journal of Public Health Policy, Vol. 5, No. 4, 1984, pp. 573-577    </a:t>
            </a:r>
            <a:r>
              <a:rPr lang="en-US" sz="1550" dirty="0">
                <a:hlinkClick r:id="rId9"/>
              </a:rPr>
              <a:t>http://www.jstor.org/stable/3342422</a:t>
            </a:r>
            <a:endParaRPr lang="en-US" sz="1550" dirty="0"/>
          </a:p>
          <a:p>
            <a:pPr lvl="0"/>
            <a:r>
              <a:rPr lang="en-US" sz="1550" dirty="0"/>
              <a:t>Whitehead M. and Dahlgren G. </a:t>
            </a:r>
            <a:r>
              <a:rPr lang="en-US" sz="1550" i="1" dirty="0"/>
              <a:t>Concepts and principles for tackling social inequalities in health: Levelling up Part 1. </a:t>
            </a:r>
            <a:r>
              <a:rPr lang="en-US" sz="1550" dirty="0"/>
              <a:t>WHO Regional Office for Europe: Copenhagen, 2006. </a:t>
            </a:r>
            <a:r>
              <a:rPr lang="en-US" sz="1550" u="sng" dirty="0">
                <a:hlinkClick r:id="rId10"/>
              </a:rPr>
              <a:t>http://www.who.int/social_determinants/resources/leveling_up_part1.pdf</a:t>
            </a:r>
            <a:endParaRPr lang="en-US" sz="1550" dirty="0"/>
          </a:p>
          <a:p>
            <a:pPr lvl="0"/>
            <a:r>
              <a:rPr lang="en-US" sz="1550" dirty="0"/>
              <a:t>WHO. Declaration of Alma-Ata, International Conference on Primary Health Care, Alma-Ata, USSR, 6-12 September 1978. </a:t>
            </a:r>
            <a:r>
              <a:rPr lang="en-US" sz="1550" u="sng" dirty="0">
                <a:hlinkClick r:id="rId11"/>
              </a:rPr>
              <a:t>http://</a:t>
            </a:r>
            <a:r>
              <a:rPr lang="en-US" sz="1550" u="sng" dirty="0" smtClean="0">
                <a:hlinkClick r:id="rId11"/>
              </a:rPr>
              <a:t>www.who.int/publications/almaata_declaration_en.pdf</a:t>
            </a:r>
            <a:endParaRPr lang="en-US" sz="1550" dirty="0"/>
          </a:p>
        </p:txBody>
      </p:sp>
    </p:spTree>
    <p:custDataLst>
      <p:tags r:id="rId1"/>
    </p:custDataLst>
    <p:extLst>
      <p:ext uri="{BB962C8B-B14F-4D97-AF65-F5344CB8AC3E}">
        <p14:creationId xmlns:p14="http://schemas.microsoft.com/office/powerpoint/2010/main" val="586637369"/>
      </p:ext>
    </p:extLst>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a:bodyPr>
          <a:lstStyle/>
          <a:p>
            <a:fld id="{33D6E5A2-EC83-451F-A719-9AC1370DD5CF}" type="slidenum">
              <a:rPr lang="en-US" smtClean="0"/>
              <a:pPr/>
              <a:t>52</a:t>
            </a:fld>
            <a:endParaRPr lang="en-US" dirty="0"/>
          </a:p>
        </p:txBody>
      </p:sp>
      <p:sp>
        <p:nvSpPr>
          <p:cNvPr id="618498" name="Rectangle 2"/>
          <p:cNvSpPr>
            <a:spLocks noGrp="1" noChangeArrowheads="1"/>
          </p:cNvSpPr>
          <p:nvPr>
            <p:ph type="title" idx="4294967295"/>
            <p:custDataLst>
              <p:tags r:id="rId2"/>
            </p:custDataLst>
          </p:nvPr>
        </p:nvSpPr>
        <p:spPr>
          <a:xfrm>
            <a:off x="1143000" y="152400"/>
            <a:ext cx="8001000" cy="415925"/>
          </a:xfrm>
        </p:spPr>
        <p:txBody>
          <a:bodyPr>
            <a:normAutofit fontScale="90000"/>
          </a:bodyPr>
          <a:lstStyle/>
          <a:p>
            <a:pPr>
              <a:defRPr/>
            </a:pPr>
            <a:r>
              <a:rPr lang="en-US" sz="2700" b="1" dirty="0" smtClean="0"/>
              <a:t>Background </a:t>
            </a:r>
            <a:r>
              <a:rPr lang="en-US" sz="2700" b="1" dirty="0"/>
              <a:t>Readings / References</a:t>
            </a:r>
            <a:br>
              <a:rPr lang="en-US" sz="2700" b="1" dirty="0"/>
            </a:br>
            <a:endParaRPr lang="en-US" sz="2700" b="1" dirty="0" smtClean="0"/>
          </a:p>
        </p:txBody>
      </p:sp>
      <p:sp>
        <p:nvSpPr>
          <p:cNvPr id="618499" name="Rectangle 3"/>
          <p:cNvSpPr>
            <a:spLocks noGrp="1" noChangeArrowheads="1"/>
          </p:cNvSpPr>
          <p:nvPr>
            <p:ph idx="4294967295"/>
            <p:custDataLst>
              <p:tags r:id="rId3"/>
            </p:custDataLst>
          </p:nvPr>
        </p:nvSpPr>
        <p:spPr>
          <a:xfrm>
            <a:off x="685800" y="762000"/>
            <a:ext cx="8458200" cy="5410200"/>
          </a:xfrm>
        </p:spPr>
        <p:txBody>
          <a:bodyPr>
            <a:noAutofit/>
          </a:bodyPr>
          <a:lstStyle/>
          <a:p>
            <a:pPr lvl="0"/>
            <a:r>
              <a:rPr lang="en-US" sz="1550" dirty="0" smtClean="0"/>
              <a:t>WHO</a:t>
            </a:r>
            <a:r>
              <a:rPr lang="en-US" sz="1550" dirty="0"/>
              <a:t>. Outcome of the world conference on social determinants of health, The Sixty-fifth World Health Assembly, WHA65.8, 2012. </a:t>
            </a:r>
            <a:r>
              <a:rPr lang="en-US" sz="1550" u="sng" dirty="0">
                <a:hlinkClick r:id="rId6"/>
              </a:rPr>
              <a:t>http://www.who.int/social_determinants/implementation/WHA65_r8-en.pdf</a:t>
            </a:r>
            <a:endParaRPr lang="en-US" sz="1550" dirty="0"/>
          </a:p>
          <a:p>
            <a:pPr lvl="0"/>
            <a:r>
              <a:rPr lang="en-US" sz="1550" dirty="0"/>
              <a:t>WHO. Reducing health inequities through action on the social determinants of health, The Sixty-second World Health Assembly, WHA62.14, 2009. </a:t>
            </a:r>
            <a:r>
              <a:rPr lang="en-US" sz="1550" u="sng" dirty="0">
                <a:hlinkClick r:id="rId7"/>
              </a:rPr>
              <a:t>http://apps.who.int/gb/ebwha/pdf_files/A62/A62_R14-en.pdf</a:t>
            </a:r>
            <a:endParaRPr lang="en-US" sz="1550" dirty="0"/>
          </a:p>
          <a:p>
            <a:pPr lvl="0"/>
            <a:r>
              <a:rPr lang="en-US" sz="1550" dirty="0"/>
              <a:t>WHO. Rio Political Declaration on Social Determinants of Health. World Conference on Social Determinants of Health, Rio De Janeiro, Brazil, 19-21 October 2011. </a:t>
            </a:r>
            <a:r>
              <a:rPr lang="en-US" sz="1550" u="sng" dirty="0">
                <a:hlinkClick r:id="rId8"/>
              </a:rPr>
              <a:t>http://www.who.int/sdhconference/declaration/Rio_political_declaration.pdf</a:t>
            </a:r>
            <a:endParaRPr lang="en-US" sz="1550" dirty="0"/>
          </a:p>
          <a:p>
            <a:pPr lvl="0"/>
            <a:r>
              <a:rPr lang="en-US" sz="1550" dirty="0"/>
              <a:t>WHO. The 8th Global Conference on Health Promotion, 10–14 June 2013, Helsinki, Finland. </a:t>
            </a:r>
            <a:r>
              <a:rPr lang="en-US" sz="1550" u="sng" dirty="0">
                <a:hlinkClick r:id="rId9"/>
              </a:rPr>
              <a:t>http://www.who.int/healthpromotion/conferences/8gchp/en/</a:t>
            </a:r>
            <a:endParaRPr lang="en-US" sz="1550" dirty="0"/>
          </a:p>
          <a:p>
            <a:pPr lvl="0"/>
            <a:r>
              <a:rPr lang="en-US" sz="1550" dirty="0"/>
              <a:t>Wikipedia. Social Justice. </a:t>
            </a:r>
            <a:r>
              <a:rPr lang="en-US" sz="1550" u="sng" dirty="0">
                <a:hlinkClick r:id="rId10"/>
              </a:rPr>
              <a:t>http://en.wikipedia.org/wiki/Social_justice</a:t>
            </a:r>
            <a:endParaRPr lang="en-US" sz="1550" dirty="0"/>
          </a:p>
          <a:p>
            <a:pPr lvl="0"/>
            <a:r>
              <a:rPr lang="en-US" sz="1550" dirty="0"/>
              <a:t>World Bank .The World Bank Strategy for Health, Nutrition, and Population Results, 2007. </a:t>
            </a:r>
            <a:r>
              <a:rPr lang="en-US" sz="1550" u="sng" dirty="0">
                <a:hlinkClick r:id="rId11"/>
              </a:rPr>
              <a:t>http://siteresources.worldbank.org/HEALTHNUTRITIONANDPOPULATION/Resources/281627-1154048816360/HNPStrategyFINALApril302007.pdf</a:t>
            </a:r>
            <a:endParaRPr lang="en-US" sz="1550" dirty="0"/>
          </a:p>
          <a:p>
            <a:pPr lvl="0"/>
            <a:r>
              <a:rPr lang="en-US" sz="1550" dirty="0"/>
              <a:t>World Bank.  Inequality of  what?  Outcomes, opportunities and  fairness. Call  for World Bank Conference on Equity, June 27-28, 2012. </a:t>
            </a:r>
            <a:r>
              <a:rPr lang="en-US" sz="1550" u="sng" dirty="0">
                <a:hlinkClick r:id="rId12"/>
              </a:rPr>
              <a:t>http://web.worldbank.org</a:t>
            </a:r>
            <a:endParaRPr lang="en-US" sz="1550" dirty="0"/>
          </a:p>
          <a:p>
            <a:pPr lvl="0"/>
            <a:r>
              <a:rPr lang="en-US" sz="1550" dirty="0"/>
              <a:t>World Bank. World Development Report 2006: Equity and development, Washington, DC: World Bank 2005</a:t>
            </a:r>
            <a:r>
              <a:rPr lang="en-US" sz="1550" dirty="0" smtClean="0"/>
              <a:t>.</a:t>
            </a:r>
            <a:endParaRPr lang="en-US" sz="1550" dirty="0"/>
          </a:p>
        </p:txBody>
      </p:sp>
    </p:spTree>
    <p:custDataLst>
      <p:tags r:id="rId1"/>
    </p:custDataLst>
    <p:extLst>
      <p:ext uri="{BB962C8B-B14F-4D97-AF65-F5344CB8AC3E}">
        <p14:creationId xmlns:p14="http://schemas.microsoft.com/office/powerpoint/2010/main" val="3318920642"/>
      </p:ext>
    </p:extLst>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pattFill prst="dkHorz">
          <a:fgClr>
            <a:schemeClr val="tx1"/>
          </a:fgClr>
          <a:bgClr>
            <a:schemeClr val="tx1"/>
          </a:bgClr>
        </a:patt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solidFill>
                  <a:schemeClr val="bg1"/>
                </a:solidFill>
              </a:rPr>
              <a:t>Session 3: </a:t>
            </a:r>
            <a:br>
              <a:rPr lang="en-US" dirty="0" smtClean="0">
                <a:solidFill>
                  <a:schemeClr val="bg1"/>
                </a:solidFill>
              </a:rPr>
            </a:br>
            <a:r>
              <a:rPr lang="en-US" dirty="0" smtClean="0">
                <a:solidFill>
                  <a:schemeClr val="bg1"/>
                </a:solidFill>
              </a:rPr>
              <a:t>Human rights Based approach to health </a:t>
            </a:r>
            <a:endParaRPr lang="en-US" dirty="0">
              <a:solidFill>
                <a:schemeClr val="bg1"/>
              </a:solidFill>
            </a:endParaRPr>
          </a:p>
        </p:txBody>
      </p:sp>
      <p:sp>
        <p:nvSpPr>
          <p:cNvPr id="5" name="Subtitle 4"/>
          <p:cNvSpPr>
            <a:spLocks noGrp="1"/>
          </p:cNvSpPr>
          <p:nvPr>
            <p:ph type="subTitle" idx="1"/>
          </p:nvPr>
        </p:nvSpPr>
        <p:spPr/>
        <p:txBody>
          <a:bodyPr>
            <a:normAutofit/>
          </a:bodyPr>
          <a:lstStyle/>
          <a:p>
            <a:endParaRPr lang="en-US" b="1" dirty="0"/>
          </a:p>
        </p:txBody>
      </p:sp>
      <p:sp>
        <p:nvSpPr>
          <p:cNvPr id="2" name="TextBox 1"/>
          <p:cNvSpPr txBox="1"/>
          <p:nvPr/>
        </p:nvSpPr>
        <p:spPr>
          <a:xfrm>
            <a:off x="2362200" y="228600"/>
            <a:ext cx="6553200" cy="1015663"/>
          </a:xfrm>
          <a:prstGeom prst="rect">
            <a:avLst/>
          </a:prstGeom>
          <a:noFill/>
        </p:spPr>
        <p:txBody>
          <a:bodyPr wrap="square" rtlCol="0">
            <a:spAutoFit/>
          </a:bodyPr>
          <a:lstStyle/>
          <a:p>
            <a:r>
              <a:rPr lang="en-US" sz="2000" cap="all" dirty="0">
                <a:solidFill>
                  <a:schemeClr val="bg1"/>
                </a:solidFill>
                <a:latin typeface="+mj-lt"/>
                <a:ea typeface="+mj-ea"/>
                <a:cs typeface="+mj-cs"/>
              </a:rPr>
              <a:t>HUMAN RIGHTS AND HEALTH EQUITY:</a:t>
            </a:r>
            <a:br>
              <a:rPr lang="en-US" sz="2000" cap="all" dirty="0">
                <a:solidFill>
                  <a:schemeClr val="bg1"/>
                </a:solidFill>
                <a:latin typeface="+mj-lt"/>
                <a:ea typeface="+mj-ea"/>
                <a:cs typeface="+mj-cs"/>
              </a:rPr>
            </a:br>
            <a:r>
              <a:rPr lang="en-US" sz="2000" cap="all" dirty="0">
                <a:solidFill>
                  <a:schemeClr val="bg1"/>
                </a:solidFill>
                <a:latin typeface="+mj-lt"/>
                <a:ea typeface="+mj-ea"/>
                <a:cs typeface="+mj-cs"/>
              </a:rPr>
              <a:t>IMPLICATIONS FOR ADVOCACY, </a:t>
            </a:r>
            <a:r>
              <a:rPr lang="en-US" sz="2000" cap="all" dirty="0" smtClean="0">
                <a:solidFill>
                  <a:schemeClr val="bg1"/>
                </a:solidFill>
                <a:latin typeface="+mj-lt"/>
                <a:ea typeface="+mj-ea"/>
                <a:cs typeface="+mj-cs"/>
              </a:rPr>
              <a:t>ACTION </a:t>
            </a:r>
            <a:r>
              <a:rPr lang="en-US" sz="2000" cap="all" dirty="0">
                <a:solidFill>
                  <a:schemeClr val="bg1"/>
                </a:solidFill>
                <a:latin typeface="+mj-lt"/>
                <a:ea typeface="+mj-ea"/>
                <a:cs typeface="+mj-cs"/>
              </a:rPr>
              <a:t>AND GOVERNANCE</a:t>
            </a:r>
          </a:p>
        </p:txBody>
      </p:sp>
      <p:pic>
        <p:nvPicPr>
          <p:cNvPr id="6" name="Picture 5" descr="C:\Documents and Settings\esenamanovv\My Documents\ESENAMANOV_Vasily\My Pictures\WHOLogo_New_Eng_1.gif"/>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04800" y="304800"/>
            <a:ext cx="1781175" cy="591026"/>
          </a:xfrm>
          <a:prstGeom prst="rect">
            <a:avLst/>
          </a:prstGeom>
          <a:noFill/>
          <a:ln>
            <a:noFill/>
          </a:ln>
        </p:spPr>
      </p:pic>
    </p:spTree>
    <p:extLst>
      <p:ext uri="{BB962C8B-B14F-4D97-AF65-F5344CB8AC3E}">
        <p14:creationId xmlns:p14="http://schemas.microsoft.com/office/powerpoint/2010/main" val="26865378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2616200"/>
            <a:ext cx="8037513" cy="3962400"/>
          </a:xfrm>
        </p:spPr>
        <p:txBody>
          <a:bodyPr>
            <a:normAutofit/>
          </a:bodyPr>
          <a:lstStyle/>
          <a:p>
            <a:r>
              <a:rPr lang="en-US" dirty="0" smtClean="0"/>
              <a:t>Application of earlier sessions to the following public health conditions:</a:t>
            </a:r>
          </a:p>
          <a:p>
            <a:pPr marL="514350" indent="-514350">
              <a:buFont typeface="Wingdings" pitchFamily="2" charset="2"/>
              <a:buChar char="§"/>
            </a:pPr>
            <a:r>
              <a:rPr lang="en-US" dirty="0" smtClean="0"/>
              <a:t>Maternal Mortality</a:t>
            </a:r>
          </a:p>
          <a:p>
            <a:pPr marL="514350" indent="-514350">
              <a:buFont typeface="Wingdings" pitchFamily="2" charset="2"/>
              <a:buChar char="§"/>
            </a:pPr>
            <a:r>
              <a:rPr lang="en-US" dirty="0" smtClean="0"/>
              <a:t>Infant and child health (Polio)</a:t>
            </a:r>
          </a:p>
          <a:p>
            <a:pPr marL="514350" indent="-514350">
              <a:buFont typeface="Wingdings" pitchFamily="2" charset="2"/>
              <a:buChar char="§"/>
            </a:pPr>
            <a:r>
              <a:rPr lang="en-US" dirty="0" smtClean="0"/>
              <a:t>Malnutrition </a:t>
            </a:r>
          </a:p>
          <a:p>
            <a:pPr marL="514350" indent="-514350">
              <a:buFont typeface="Wingdings" pitchFamily="2" charset="2"/>
              <a:buChar char="§"/>
            </a:pPr>
            <a:r>
              <a:rPr lang="en-US" dirty="0" smtClean="0"/>
              <a:t>Disability</a:t>
            </a:r>
          </a:p>
          <a:p>
            <a:pPr marL="514350" indent="-514350">
              <a:buFont typeface="Wingdings" pitchFamily="2" charset="2"/>
              <a:buChar char="§"/>
            </a:pPr>
            <a:r>
              <a:rPr lang="en-US" dirty="0" smtClean="0"/>
              <a:t>Hepatitis C</a:t>
            </a:r>
            <a:endParaRPr lang="en-US" dirty="0"/>
          </a:p>
          <a:p>
            <a:endParaRPr lang="en-US" dirty="0" smtClean="0"/>
          </a:p>
          <a:p>
            <a:endParaRPr lang="en-US" dirty="0" smtClean="0"/>
          </a:p>
          <a:p>
            <a:pPr marL="514350" indent="-514350">
              <a:buFont typeface="Wingdings" pitchFamily="2" charset="2"/>
              <a:buChar char="§"/>
            </a:pPr>
            <a:endParaRPr lang="en-US" dirty="0" smtClean="0"/>
          </a:p>
          <a:p>
            <a:pPr marL="514350" indent="-514350">
              <a:buFont typeface="Wingdings" pitchFamily="2" charset="2"/>
              <a:buChar char="§"/>
            </a:pPr>
            <a:endParaRPr lang="en-US" dirty="0"/>
          </a:p>
        </p:txBody>
      </p:sp>
      <p:sp>
        <p:nvSpPr>
          <p:cNvPr id="3" name="Title 2"/>
          <p:cNvSpPr>
            <a:spLocks noGrp="1"/>
          </p:cNvSpPr>
          <p:nvPr>
            <p:ph type="title"/>
          </p:nvPr>
        </p:nvSpPr>
        <p:spPr>
          <a:xfrm>
            <a:off x="1371600" y="1143000"/>
            <a:ext cx="7620000" cy="1447800"/>
          </a:xfrm>
        </p:spPr>
        <p:txBody>
          <a:bodyPr>
            <a:normAutofit/>
          </a:bodyPr>
          <a:lstStyle/>
          <a:p>
            <a:r>
              <a:rPr lang="en-US" dirty="0" smtClean="0"/>
              <a:t>Application of HRBA</a:t>
            </a:r>
            <a:endParaRPr lang="en-US" dirty="0"/>
          </a:p>
        </p:txBody>
      </p:sp>
    </p:spTree>
    <p:extLst>
      <p:ext uri="{BB962C8B-B14F-4D97-AF65-F5344CB8AC3E}">
        <p14:creationId xmlns:p14="http://schemas.microsoft.com/office/powerpoint/2010/main" val="396322962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762000" y="2895600"/>
            <a:ext cx="8037513" cy="3962400"/>
          </a:xfrm>
        </p:spPr>
        <p:txBody>
          <a:bodyPr>
            <a:normAutofit fontScale="92500" lnSpcReduction="10000"/>
          </a:bodyPr>
          <a:lstStyle/>
          <a:p>
            <a:pPr marL="514350" indent="-514350">
              <a:buFont typeface="Wingdings" pitchFamily="2" charset="2"/>
              <a:buChar char="§"/>
            </a:pPr>
            <a:r>
              <a:rPr lang="en-US" dirty="0" smtClean="0"/>
              <a:t>What are the health related human rights violations involved?</a:t>
            </a:r>
          </a:p>
          <a:p>
            <a:pPr marL="514350" indent="-514350">
              <a:buFont typeface="Wingdings" pitchFamily="2" charset="2"/>
              <a:buChar char="§"/>
            </a:pPr>
            <a:r>
              <a:rPr lang="en-US" dirty="0" smtClean="0"/>
              <a:t>Who is the most vulnerable and marginalized groups?</a:t>
            </a:r>
          </a:p>
          <a:p>
            <a:pPr marL="514350" indent="-514350">
              <a:buFont typeface="Wingdings" pitchFamily="2" charset="2"/>
              <a:buChar char="§"/>
            </a:pPr>
            <a:r>
              <a:rPr lang="en-US" dirty="0"/>
              <a:t>Who is responsible for the identified rights?</a:t>
            </a:r>
          </a:p>
          <a:p>
            <a:pPr marL="514350" indent="-514350">
              <a:buFont typeface="Wingdings" pitchFamily="2" charset="2"/>
              <a:buChar char="§"/>
            </a:pPr>
            <a:r>
              <a:rPr lang="en-US" dirty="0" smtClean="0"/>
              <a:t>What are the main right to health related barriers and issues? Think of global governance, social position and proximate determinants </a:t>
            </a:r>
          </a:p>
          <a:p>
            <a:pPr marL="514350" indent="-514350">
              <a:buFont typeface="Wingdings" pitchFamily="2" charset="2"/>
              <a:buChar char="§"/>
            </a:pPr>
            <a:r>
              <a:rPr lang="en-US" dirty="0" smtClean="0"/>
              <a:t>How could those barriers be addressed (individual role)?</a:t>
            </a:r>
          </a:p>
          <a:p>
            <a:endParaRPr lang="en-US" dirty="0" smtClean="0"/>
          </a:p>
          <a:p>
            <a:pPr marL="514350" indent="-514350">
              <a:buFont typeface="Wingdings" pitchFamily="2" charset="2"/>
              <a:buChar char="§"/>
            </a:pPr>
            <a:endParaRPr lang="en-US" dirty="0"/>
          </a:p>
        </p:txBody>
      </p:sp>
      <p:sp>
        <p:nvSpPr>
          <p:cNvPr id="3" name="Title 2"/>
          <p:cNvSpPr>
            <a:spLocks noGrp="1"/>
          </p:cNvSpPr>
          <p:nvPr>
            <p:ph type="title"/>
          </p:nvPr>
        </p:nvSpPr>
        <p:spPr>
          <a:xfrm>
            <a:off x="1371600" y="1295400"/>
            <a:ext cx="7620000" cy="1295400"/>
          </a:xfrm>
        </p:spPr>
        <p:txBody>
          <a:bodyPr>
            <a:normAutofit/>
          </a:bodyPr>
          <a:lstStyle/>
          <a:p>
            <a:r>
              <a:rPr lang="en-US" dirty="0" smtClean="0"/>
              <a:t>Questions for reflection: </a:t>
            </a:r>
            <a:endParaRPr lang="en-US" dirty="0"/>
          </a:p>
        </p:txBody>
      </p:sp>
      <p:sp>
        <p:nvSpPr>
          <p:cNvPr id="5" name="Rectangle 4"/>
          <p:cNvSpPr/>
          <p:nvPr/>
        </p:nvSpPr>
        <p:spPr>
          <a:xfrm>
            <a:off x="1266621" y="463034"/>
            <a:ext cx="7009035" cy="646331"/>
          </a:xfrm>
          <a:prstGeom prst="rect">
            <a:avLst/>
          </a:prstGeom>
        </p:spPr>
        <p:txBody>
          <a:bodyPr wrap="none">
            <a:spAutoFit/>
          </a:bodyPr>
          <a:lstStyle/>
          <a:p>
            <a:r>
              <a:rPr lang="en-US" sz="3600" dirty="0"/>
              <a:t>Right </a:t>
            </a:r>
            <a:r>
              <a:rPr lang="en-US" sz="3600" dirty="0" smtClean="0"/>
              <a:t>to health</a:t>
            </a:r>
            <a:r>
              <a:rPr lang="en-US" sz="3600" dirty="0"/>
              <a:t>: principles and values </a:t>
            </a:r>
          </a:p>
        </p:txBody>
      </p:sp>
    </p:spTree>
    <p:extLst>
      <p:ext uri="{BB962C8B-B14F-4D97-AF65-F5344CB8AC3E}">
        <p14:creationId xmlns:p14="http://schemas.microsoft.com/office/powerpoint/2010/main" val="78154590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Right to health principles </a:t>
            </a:r>
            <a:r>
              <a:rPr lang="en-US" dirty="0"/>
              <a:t>and values</a:t>
            </a:r>
            <a:r>
              <a:rPr lang="en-US" dirty="0" smtClean="0"/>
              <a:t>:</a:t>
            </a:r>
            <a:endParaRPr lang="en-US" dirty="0"/>
          </a:p>
        </p:txBody>
      </p:sp>
      <p:sp>
        <p:nvSpPr>
          <p:cNvPr id="3" name="Content Placeholder 2"/>
          <p:cNvSpPr>
            <a:spLocks noGrp="1"/>
          </p:cNvSpPr>
          <p:nvPr>
            <p:ph sz="quarter" idx="1"/>
          </p:nvPr>
        </p:nvSpPr>
        <p:spPr/>
        <p:txBody>
          <a:bodyPr>
            <a:normAutofit/>
          </a:bodyPr>
          <a:lstStyle/>
          <a:p>
            <a:pPr>
              <a:buFont typeface="Wingdings" pitchFamily="2" charset="2"/>
              <a:buChar char="§"/>
            </a:pPr>
            <a:r>
              <a:rPr lang="en-US" sz="3200" dirty="0" smtClean="0">
                <a:solidFill>
                  <a:schemeClr val="accent2"/>
                </a:solidFill>
              </a:rPr>
              <a:t>Effective </a:t>
            </a:r>
            <a:r>
              <a:rPr lang="en-US" sz="3200" dirty="0">
                <a:solidFill>
                  <a:schemeClr val="accent2"/>
                </a:solidFill>
              </a:rPr>
              <a:t>participation and inclusion</a:t>
            </a:r>
          </a:p>
          <a:p>
            <a:pPr>
              <a:buFont typeface="Wingdings" pitchFamily="2" charset="2"/>
              <a:buChar char="§"/>
            </a:pPr>
            <a:r>
              <a:rPr lang="en-US" sz="3200" dirty="0">
                <a:solidFill>
                  <a:schemeClr val="accent2"/>
                </a:solidFill>
              </a:rPr>
              <a:t>Equality and non-discrimination</a:t>
            </a:r>
          </a:p>
          <a:p>
            <a:pPr>
              <a:buFont typeface="Wingdings" pitchFamily="2" charset="2"/>
              <a:buChar char="§"/>
            </a:pPr>
            <a:r>
              <a:rPr lang="en-US" sz="3200" dirty="0">
                <a:solidFill>
                  <a:schemeClr val="accent2"/>
                </a:solidFill>
              </a:rPr>
              <a:t>Equity</a:t>
            </a:r>
          </a:p>
          <a:p>
            <a:pPr>
              <a:buFont typeface="Wingdings" pitchFamily="2" charset="2"/>
              <a:buChar char="§"/>
            </a:pPr>
            <a:r>
              <a:rPr lang="en-US" sz="3200" dirty="0">
                <a:solidFill>
                  <a:schemeClr val="accent2"/>
                </a:solidFill>
              </a:rPr>
              <a:t>Transparency</a:t>
            </a:r>
          </a:p>
          <a:p>
            <a:pPr>
              <a:buFont typeface="Wingdings" pitchFamily="2" charset="2"/>
              <a:buChar char="§"/>
            </a:pPr>
            <a:r>
              <a:rPr lang="en-US" sz="3200" dirty="0">
                <a:solidFill>
                  <a:schemeClr val="accent2"/>
                </a:solidFill>
              </a:rPr>
              <a:t>Accountability</a:t>
            </a:r>
          </a:p>
          <a:p>
            <a:pPr>
              <a:buFont typeface="Wingdings" pitchFamily="2" charset="2"/>
              <a:buChar char="§"/>
            </a:pPr>
            <a:r>
              <a:rPr lang="en-US" sz="3200" dirty="0">
                <a:solidFill>
                  <a:schemeClr val="accent2"/>
                </a:solidFill>
              </a:rPr>
              <a:t>Rule of law</a:t>
            </a:r>
          </a:p>
          <a:p>
            <a:pPr>
              <a:buFont typeface="Wingdings" pitchFamily="2" charset="2"/>
              <a:buChar char="§"/>
            </a:pPr>
            <a:r>
              <a:rPr lang="en-US" sz="3200" dirty="0">
                <a:solidFill>
                  <a:schemeClr val="accent2"/>
                </a:solidFill>
              </a:rPr>
              <a:t>Dignity and respect</a:t>
            </a:r>
          </a:p>
          <a:p>
            <a:pPr marL="0" indent="0">
              <a:buNone/>
            </a:pPr>
            <a:endParaRPr lang="en-US" dirty="0"/>
          </a:p>
        </p:txBody>
      </p:sp>
    </p:spTree>
    <p:extLst>
      <p:ext uri="{BB962C8B-B14F-4D97-AF65-F5344CB8AC3E}">
        <p14:creationId xmlns:p14="http://schemas.microsoft.com/office/powerpoint/2010/main" val="73470741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Comprehensive concept of the right to health:</a:t>
            </a:r>
            <a:endParaRPr lang="en-US" dirty="0"/>
          </a:p>
        </p:txBody>
      </p:sp>
      <p:sp>
        <p:nvSpPr>
          <p:cNvPr id="5" name="Rounded Rectangle 4"/>
          <p:cNvSpPr/>
          <p:nvPr/>
        </p:nvSpPr>
        <p:spPr>
          <a:xfrm>
            <a:off x="228600" y="1764101"/>
            <a:ext cx="1143000" cy="4814977"/>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1050" dirty="0" smtClean="0">
                <a:solidFill>
                  <a:schemeClr val="bg1"/>
                </a:solidFill>
              </a:rPr>
              <a:t>Right to health principles and values:</a:t>
            </a:r>
          </a:p>
          <a:p>
            <a:endParaRPr lang="en-US" sz="1050" dirty="0" smtClean="0">
              <a:solidFill>
                <a:schemeClr val="bg1"/>
              </a:solidFill>
            </a:endParaRPr>
          </a:p>
          <a:p>
            <a:r>
              <a:rPr lang="en-US" sz="1200" dirty="0" smtClean="0">
                <a:solidFill>
                  <a:schemeClr val="bg1"/>
                </a:solidFill>
              </a:rPr>
              <a:t>Effective participation </a:t>
            </a:r>
            <a:r>
              <a:rPr lang="en-US" sz="1200" dirty="0">
                <a:solidFill>
                  <a:schemeClr val="bg1"/>
                </a:solidFill>
              </a:rPr>
              <a:t>and inclusion</a:t>
            </a:r>
          </a:p>
          <a:p>
            <a:r>
              <a:rPr lang="en-US" sz="1200" dirty="0">
                <a:solidFill>
                  <a:schemeClr val="bg1"/>
                </a:solidFill>
              </a:rPr>
              <a:t>Equality and non-discrimination</a:t>
            </a:r>
          </a:p>
          <a:p>
            <a:r>
              <a:rPr lang="en-US" sz="1200" dirty="0">
                <a:solidFill>
                  <a:schemeClr val="bg1"/>
                </a:solidFill>
              </a:rPr>
              <a:t>Equity</a:t>
            </a:r>
          </a:p>
          <a:p>
            <a:r>
              <a:rPr lang="en-US" sz="1200" dirty="0">
                <a:solidFill>
                  <a:schemeClr val="bg1"/>
                </a:solidFill>
              </a:rPr>
              <a:t>Transparency</a:t>
            </a:r>
          </a:p>
          <a:p>
            <a:r>
              <a:rPr lang="en-US" sz="1200" dirty="0">
                <a:solidFill>
                  <a:schemeClr val="bg1"/>
                </a:solidFill>
              </a:rPr>
              <a:t>Accountability</a:t>
            </a:r>
          </a:p>
          <a:p>
            <a:r>
              <a:rPr lang="en-US" sz="1200" dirty="0">
                <a:solidFill>
                  <a:schemeClr val="bg1"/>
                </a:solidFill>
              </a:rPr>
              <a:t>Rule of law</a:t>
            </a:r>
          </a:p>
          <a:p>
            <a:r>
              <a:rPr lang="en-US" sz="1200" dirty="0">
                <a:solidFill>
                  <a:schemeClr val="bg1"/>
                </a:solidFill>
              </a:rPr>
              <a:t>Dignity and </a:t>
            </a:r>
            <a:r>
              <a:rPr lang="en-US" sz="1200" dirty="0" smtClean="0">
                <a:solidFill>
                  <a:schemeClr val="bg1"/>
                </a:solidFill>
              </a:rPr>
              <a:t>respect</a:t>
            </a:r>
          </a:p>
          <a:p>
            <a:endParaRPr lang="en-US" sz="1050" dirty="0">
              <a:solidFill>
                <a:schemeClr val="bg1"/>
              </a:solidFill>
            </a:endParaRPr>
          </a:p>
          <a:p>
            <a:pPr algn="ctr"/>
            <a:r>
              <a:rPr lang="en-US" sz="1050" dirty="0" smtClean="0"/>
              <a:t> </a:t>
            </a:r>
            <a:endParaRPr lang="en-US" sz="1050" dirty="0"/>
          </a:p>
        </p:txBody>
      </p:sp>
      <p:sp>
        <p:nvSpPr>
          <p:cNvPr id="6" name="Rounded Rectangle 5"/>
          <p:cNvSpPr/>
          <p:nvPr/>
        </p:nvSpPr>
        <p:spPr>
          <a:xfrm>
            <a:off x="2098375" y="1764102"/>
            <a:ext cx="2198298" cy="20458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6 building blocks of a health system:</a:t>
            </a:r>
          </a:p>
          <a:p>
            <a:pPr marL="171450" indent="-171450">
              <a:buFont typeface="Arial" pitchFamily="34" charset="0"/>
              <a:buChar char="•"/>
            </a:pPr>
            <a:r>
              <a:rPr lang="en-US" sz="1200" dirty="0" smtClean="0">
                <a:solidFill>
                  <a:schemeClr val="tx1"/>
                </a:solidFill>
              </a:rPr>
              <a:t>Leadership/governance</a:t>
            </a:r>
          </a:p>
          <a:p>
            <a:pPr marL="171450" indent="-171450">
              <a:buFont typeface="Arial" pitchFamily="34" charset="0"/>
              <a:buChar char="•"/>
            </a:pPr>
            <a:r>
              <a:rPr lang="en-US" sz="1200" dirty="0" smtClean="0">
                <a:solidFill>
                  <a:schemeClr val="tx1"/>
                </a:solidFill>
              </a:rPr>
              <a:t>Financing</a:t>
            </a:r>
          </a:p>
          <a:p>
            <a:pPr marL="171450" indent="-171450">
              <a:buFont typeface="Arial" pitchFamily="34" charset="0"/>
              <a:buChar char="•"/>
            </a:pPr>
            <a:r>
              <a:rPr lang="en-US" sz="1200" dirty="0" smtClean="0">
                <a:solidFill>
                  <a:schemeClr val="tx1"/>
                </a:solidFill>
              </a:rPr>
              <a:t>Health workforce</a:t>
            </a:r>
          </a:p>
          <a:p>
            <a:pPr marL="171450" indent="-171450">
              <a:buFont typeface="Arial" pitchFamily="34" charset="0"/>
              <a:buChar char="•"/>
            </a:pPr>
            <a:r>
              <a:rPr lang="en-US" sz="1200" dirty="0" smtClean="0">
                <a:solidFill>
                  <a:schemeClr val="tx1"/>
                </a:solidFill>
              </a:rPr>
              <a:t>Information and evidence</a:t>
            </a:r>
          </a:p>
          <a:p>
            <a:pPr marL="171450" indent="-171450">
              <a:buFont typeface="Arial" pitchFamily="34" charset="0"/>
              <a:buChar char="•"/>
            </a:pPr>
            <a:r>
              <a:rPr lang="en-US" sz="1200" dirty="0" smtClean="0">
                <a:solidFill>
                  <a:schemeClr val="tx1"/>
                </a:solidFill>
              </a:rPr>
              <a:t>Medical products, vaccines and technologies</a:t>
            </a:r>
          </a:p>
          <a:p>
            <a:pPr marL="171450" indent="-171450">
              <a:buFont typeface="Arial" pitchFamily="34" charset="0"/>
              <a:buChar char="•"/>
            </a:pPr>
            <a:r>
              <a:rPr lang="en-US" sz="1200" dirty="0" smtClean="0">
                <a:solidFill>
                  <a:schemeClr val="tx1"/>
                </a:solidFill>
              </a:rPr>
              <a:t>Care delivery</a:t>
            </a:r>
            <a:endParaRPr lang="en-US" sz="1400" dirty="0">
              <a:solidFill>
                <a:schemeClr val="tx1"/>
              </a:solidFill>
            </a:endParaRPr>
          </a:p>
        </p:txBody>
      </p:sp>
      <p:sp>
        <p:nvSpPr>
          <p:cNvPr id="7" name="Rounded Rectangle 6"/>
          <p:cNvSpPr/>
          <p:nvPr/>
        </p:nvSpPr>
        <p:spPr>
          <a:xfrm>
            <a:off x="2130612" y="4419599"/>
            <a:ext cx="5293025" cy="2159479"/>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sz="1400" dirty="0"/>
              <a:t>Underlying determinants of health</a:t>
            </a:r>
            <a:r>
              <a:rPr lang="en-US" sz="1400" dirty="0" smtClean="0"/>
              <a:t>:</a:t>
            </a:r>
          </a:p>
          <a:p>
            <a:endParaRPr lang="en-US" sz="1400" dirty="0"/>
          </a:p>
          <a:p>
            <a:r>
              <a:rPr lang="en-US" sz="1200" dirty="0" smtClean="0"/>
              <a:t>Access to minimum essential food, which is nutritionally adequate and safe, basic shelter/housing, safe and potable drinking water, adequate sanitation, education and access to information concerning the main health problems in the community, including methods of preventing and controlling them, address socio-cultural barriers and gender norms</a:t>
            </a:r>
            <a:endParaRPr lang="en-US" sz="1200" dirty="0"/>
          </a:p>
        </p:txBody>
      </p:sp>
      <p:sp>
        <p:nvSpPr>
          <p:cNvPr id="8" name="Right Arrow 7"/>
          <p:cNvSpPr/>
          <p:nvPr/>
        </p:nvSpPr>
        <p:spPr>
          <a:xfrm>
            <a:off x="1508185" y="2476500"/>
            <a:ext cx="4572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1508185" y="5067300"/>
            <a:ext cx="4572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Up Arrow 9"/>
          <p:cNvSpPr/>
          <p:nvPr/>
        </p:nvSpPr>
        <p:spPr>
          <a:xfrm>
            <a:off x="2589362" y="3913517"/>
            <a:ext cx="457200" cy="381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own Arrow 10"/>
          <p:cNvSpPr/>
          <p:nvPr/>
        </p:nvSpPr>
        <p:spPr>
          <a:xfrm>
            <a:off x="3292415" y="3913517"/>
            <a:ext cx="4572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5029200" y="1752600"/>
            <a:ext cx="2362200" cy="20574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1400" dirty="0" smtClean="0"/>
              <a:t>Availability</a:t>
            </a:r>
          </a:p>
          <a:p>
            <a:pPr algn="ctr"/>
            <a:r>
              <a:rPr lang="en-US" sz="1400" dirty="0" smtClean="0"/>
              <a:t>Accessibility </a:t>
            </a:r>
          </a:p>
          <a:p>
            <a:pPr algn="ctr"/>
            <a:r>
              <a:rPr lang="en-US" sz="1400" dirty="0" smtClean="0"/>
              <a:t>(incl. affordability)</a:t>
            </a:r>
          </a:p>
          <a:p>
            <a:pPr algn="ctr"/>
            <a:r>
              <a:rPr lang="en-US" sz="1400" dirty="0" smtClean="0"/>
              <a:t>Acceptability</a:t>
            </a:r>
          </a:p>
          <a:p>
            <a:pPr algn="ctr"/>
            <a:r>
              <a:rPr lang="en-US" sz="1400" dirty="0" smtClean="0"/>
              <a:t>Quality</a:t>
            </a:r>
          </a:p>
          <a:p>
            <a:pPr algn="ctr"/>
            <a:r>
              <a:rPr lang="en-US" sz="1400" dirty="0" smtClean="0"/>
              <a:t>(AAAQ) </a:t>
            </a:r>
            <a:endParaRPr lang="en-US" sz="1400" dirty="0"/>
          </a:p>
        </p:txBody>
      </p:sp>
      <p:sp>
        <p:nvSpPr>
          <p:cNvPr id="13" name="Right Arrow 12"/>
          <p:cNvSpPr/>
          <p:nvPr/>
        </p:nvSpPr>
        <p:spPr>
          <a:xfrm>
            <a:off x="4441166" y="2171700"/>
            <a:ext cx="4572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Left Arrow 13"/>
          <p:cNvSpPr/>
          <p:nvPr/>
        </p:nvSpPr>
        <p:spPr>
          <a:xfrm>
            <a:off x="4441166" y="2880144"/>
            <a:ext cx="457200" cy="4953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a:off x="7979434" y="3532517"/>
            <a:ext cx="304800" cy="1143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16"/>
          <p:cNvGrpSpPr/>
          <p:nvPr/>
        </p:nvGrpSpPr>
        <p:grpSpPr>
          <a:xfrm rot="5400000">
            <a:off x="6978727" y="3799217"/>
            <a:ext cx="3446036" cy="609600"/>
            <a:chOff x="669100" y="1033354"/>
            <a:chExt cx="3525262" cy="718932"/>
          </a:xfrm>
        </p:grpSpPr>
        <p:sp>
          <p:nvSpPr>
            <p:cNvPr id="18" name="Rounded Rectangle 17"/>
            <p:cNvSpPr/>
            <p:nvPr/>
          </p:nvSpPr>
          <p:spPr>
            <a:xfrm>
              <a:off x="669100" y="1033354"/>
              <a:ext cx="3525262" cy="718932"/>
            </a:xfrm>
            <a:prstGeom prst="roundRect">
              <a:avLst/>
            </a:prstGeom>
            <a:solidFill>
              <a:srgbClr val="C00000"/>
            </a:solidFill>
            <a:effectLst>
              <a:glow rad="101600">
                <a:schemeClr val="accent1">
                  <a:satMod val="175000"/>
                  <a:alpha val="40000"/>
                </a:schemeClr>
              </a:glow>
            </a:effectLst>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sp>
        <p:sp>
          <p:nvSpPr>
            <p:cNvPr id="19" name="Rounded Rectangle 4"/>
            <p:cNvSpPr/>
            <p:nvPr/>
          </p:nvSpPr>
          <p:spPr>
            <a:xfrm>
              <a:off x="795646" y="1033354"/>
              <a:ext cx="3239797" cy="6487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n-US" sz="1700" dirty="0" smtClean="0"/>
                <a:t>Health equity</a:t>
              </a:r>
              <a:endParaRPr lang="en-US" sz="1700" kern="1200" dirty="0"/>
            </a:p>
          </p:txBody>
        </p:sp>
      </p:grpSp>
      <p:sp>
        <p:nvSpPr>
          <p:cNvPr id="22" name="Right Brace 21"/>
          <p:cNvSpPr/>
          <p:nvPr/>
        </p:nvSpPr>
        <p:spPr>
          <a:xfrm>
            <a:off x="7467600" y="2476501"/>
            <a:ext cx="381000" cy="3314700"/>
          </a:xfrm>
          <a:prstGeom prst="rightBrace">
            <a:avLst/>
          </a:prstGeom>
          <a:ln w="38100"/>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43032392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4294967295"/>
            <p:extLst>
              <p:ext uri="{D42A27DB-BD31-4B8C-83A1-F6EECF244321}">
                <p14:modId xmlns:p14="http://schemas.microsoft.com/office/powerpoint/2010/main" val="2179960673"/>
              </p:ext>
            </p:extLst>
          </p:nvPr>
        </p:nvGraphicFramePr>
        <p:xfrm>
          <a:off x="2438400" y="1828800"/>
          <a:ext cx="67056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extLst>
              <p:ext uri="{D42A27DB-BD31-4B8C-83A1-F6EECF244321}">
                <p14:modId xmlns:p14="http://schemas.microsoft.com/office/powerpoint/2010/main" val="379356457"/>
              </p:ext>
            </p:extLst>
          </p:nvPr>
        </p:nvGraphicFramePr>
        <p:xfrm>
          <a:off x="914400" y="1752600"/>
          <a:ext cx="2514600" cy="4775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nvGrpSpPr>
          <p:cNvPr id="5" name="Group 4"/>
          <p:cNvGrpSpPr/>
          <p:nvPr/>
        </p:nvGrpSpPr>
        <p:grpSpPr>
          <a:xfrm>
            <a:off x="266359" y="231302"/>
            <a:ext cx="4305641" cy="1219200"/>
            <a:chOff x="851446" y="0"/>
            <a:chExt cx="3223737" cy="718932"/>
          </a:xfrm>
          <a:solidFill>
            <a:srgbClr val="C00000"/>
          </a:solidFill>
          <a:effectLst>
            <a:outerShdw blurRad="50800" dist="38100" dir="13500000" algn="br" rotWithShape="0">
              <a:prstClr val="black">
                <a:alpha val="40000"/>
              </a:prstClr>
            </a:outerShdw>
          </a:effectLst>
        </p:grpSpPr>
        <p:sp>
          <p:nvSpPr>
            <p:cNvPr id="8" name="Rounded Rectangle 7"/>
            <p:cNvSpPr/>
            <p:nvPr/>
          </p:nvSpPr>
          <p:spPr>
            <a:xfrm>
              <a:off x="851446" y="0"/>
              <a:ext cx="3223737" cy="718932"/>
            </a:xfrm>
            <a:prstGeom prst="roundRect">
              <a:avLst/>
            </a:prstGeom>
            <a:grpFill/>
            <a:effectLst>
              <a:glow rad="101600">
                <a:schemeClr val="accent1">
                  <a:satMod val="175000"/>
                  <a:alpha val="40000"/>
                </a:schemeClr>
              </a:glow>
            </a:effectLst>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sp>
        <p:sp>
          <p:nvSpPr>
            <p:cNvPr id="9" name="Rounded Rectangle 4"/>
            <p:cNvSpPr/>
            <p:nvPr/>
          </p:nvSpPr>
          <p:spPr>
            <a:xfrm>
              <a:off x="1196830" y="35095"/>
              <a:ext cx="2532967" cy="64874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n-US" sz="2400" b="1" kern="1200" dirty="0" smtClean="0"/>
                <a:t>Right to Health in practice</a:t>
              </a:r>
              <a:endParaRPr lang="en-US" sz="2400" b="1" kern="1200" dirty="0"/>
            </a:p>
          </p:txBody>
        </p:sp>
      </p:grpSp>
    </p:spTree>
    <p:extLst>
      <p:ext uri="{BB962C8B-B14F-4D97-AF65-F5344CB8AC3E}">
        <p14:creationId xmlns:p14="http://schemas.microsoft.com/office/powerpoint/2010/main" val="370646277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normAutofit/>
          </a:bodyPr>
          <a:lstStyle/>
          <a:p>
            <a:r>
              <a:rPr lang="en-US" sz="4000" dirty="0" smtClean="0"/>
              <a:t>What is the added value of the rights based approach to health?</a:t>
            </a:r>
            <a:endParaRPr lang="en-US" sz="4000" dirty="0"/>
          </a:p>
        </p:txBody>
      </p:sp>
      <p:sp>
        <p:nvSpPr>
          <p:cNvPr id="4" name="Title 3"/>
          <p:cNvSpPr>
            <a:spLocks noGrp="1"/>
          </p:cNvSpPr>
          <p:nvPr>
            <p:ph type="title"/>
          </p:nvPr>
        </p:nvSpPr>
        <p:spPr/>
        <p:txBody>
          <a:bodyPr/>
          <a:lstStyle/>
          <a:p>
            <a:endParaRPr lang="en-US" dirty="0"/>
          </a:p>
        </p:txBody>
      </p:sp>
    </p:spTree>
    <p:extLst>
      <p:ext uri="{BB962C8B-B14F-4D97-AF65-F5344CB8AC3E}">
        <p14:creationId xmlns:p14="http://schemas.microsoft.com/office/powerpoint/2010/main" val="3057782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Types </a:t>
            </a:r>
            <a:r>
              <a:rPr lang="en-US" dirty="0" smtClean="0"/>
              <a:t>of </a:t>
            </a:r>
            <a:r>
              <a:rPr lang="en-US" dirty="0"/>
              <a:t>human </a:t>
            </a:r>
            <a:r>
              <a:rPr lang="en-US" dirty="0" smtClean="0"/>
              <a:t>rights (cont.):</a:t>
            </a:r>
            <a:endParaRPr lang="en-US" dirty="0"/>
          </a:p>
        </p:txBody>
      </p:sp>
      <p:sp>
        <p:nvSpPr>
          <p:cNvPr id="3" name="Content Placeholder 2"/>
          <p:cNvSpPr>
            <a:spLocks noGrp="1"/>
          </p:cNvSpPr>
          <p:nvPr>
            <p:ph sz="quarter" idx="1"/>
          </p:nvPr>
        </p:nvSpPr>
        <p:spPr/>
        <p:txBody>
          <a:bodyPr>
            <a:normAutofit/>
          </a:bodyPr>
          <a:lstStyle/>
          <a:p>
            <a:pPr marL="0" indent="0">
              <a:spcAft>
                <a:spcPts val="600"/>
              </a:spcAft>
              <a:buNone/>
            </a:pPr>
            <a:r>
              <a:rPr lang="en-US" sz="2400" b="1" dirty="0">
                <a:solidFill>
                  <a:schemeClr val="accent2"/>
                </a:solidFill>
              </a:rPr>
              <a:t>Rights of equality</a:t>
            </a:r>
            <a:r>
              <a:rPr lang="en-US" sz="2400" dirty="0"/>
              <a:t>: equality before and under the law, protection against discrimination (on grounds of sex, age, race, skin color, religion, ethnic and social origin or genetic features, political opinion, or disability)</a:t>
            </a:r>
          </a:p>
          <a:p>
            <a:pPr marL="0" indent="0">
              <a:spcAft>
                <a:spcPts val="600"/>
              </a:spcAft>
              <a:buNone/>
            </a:pPr>
            <a:r>
              <a:rPr lang="en-US" sz="2400" b="1" dirty="0">
                <a:solidFill>
                  <a:schemeClr val="accent2"/>
                </a:solidFill>
              </a:rPr>
              <a:t>Collective rights</a:t>
            </a:r>
            <a:r>
              <a:rPr lang="en-US" sz="2800" dirty="0"/>
              <a:t>: </a:t>
            </a:r>
            <a:r>
              <a:rPr lang="en-US" sz="2400" dirty="0"/>
              <a:t>right of self-determination of peoples, right to development and a healthy environment</a:t>
            </a:r>
          </a:p>
          <a:p>
            <a:pPr marL="0" indent="0">
              <a:buNone/>
            </a:pPr>
            <a:r>
              <a:rPr lang="en-US" sz="2400" b="1" dirty="0">
                <a:solidFill>
                  <a:schemeClr val="accent2"/>
                </a:solidFill>
              </a:rPr>
              <a:t>Procedural rights</a:t>
            </a:r>
            <a:r>
              <a:rPr lang="en-US" sz="2000" dirty="0"/>
              <a:t>: </a:t>
            </a:r>
            <a:r>
              <a:rPr lang="en-US" sz="2400" dirty="0"/>
              <a:t>right of equal access to justice and a fair trial, especially in criminal proceedings </a:t>
            </a:r>
          </a:p>
          <a:p>
            <a:pPr marL="0" indent="0">
              <a:buNone/>
            </a:pPr>
            <a:endParaRPr lang="en-US" dirty="0"/>
          </a:p>
        </p:txBody>
      </p:sp>
    </p:spTree>
    <p:extLst>
      <p:ext uri="{BB962C8B-B14F-4D97-AF65-F5344CB8AC3E}">
        <p14:creationId xmlns:p14="http://schemas.microsoft.com/office/powerpoint/2010/main" val="375345244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5"/>
          <p:cNvGraphicFramePr>
            <a:graphicFrameLocks/>
          </p:cNvGraphicFramePr>
          <p:nvPr>
            <p:extLst>
              <p:ext uri="{D42A27DB-BD31-4B8C-83A1-F6EECF244321}">
                <p14:modId xmlns:p14="http://schemas.microsoft.com/office/powerpoint/2010/main" val="3822793014"/>
              </p:ext>
            </p:extLst>
          </p:nvPr>
        </p:nvGraphicFramePr>
        <p:xfrm>
          <a:off x="1897124" y="1678496"/>
          <a:ext cx="4419599"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ight Arrow 5"/>
          <p:cNvSpPr/>
          <p:nvPr/>
        </p:nvSpPr>
        <p:spPr>
          <a:xfrm>
            <a:off x="222839" y="1538796"/>
            <a:ext cx="2354840" cy="4775200"/>
          </a:xfrm>
          <a:prstGeom prst="rightArrow">
            <a:avLst/>
          </a:prstGeom>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7" name="Group 6"/>
          <p:cNvGrpSpPr/>
          <p:nvPr/>
        </p:nvGrpSpPr>
        <p:grpSpPr>
          <a:xfrm>
            <a:off x="286932" y="1767297"/>
            <a:ext cx="2054271" cy="4318198"/>
            <a:chOff x="152389" y="457001"/>
            <a:chExt cx="2054271" cy="4318198"/>
          </a:xfrm>
        </p:grpSpPr>
        <p:sp>
          <p:nvSpPr>
            <p:cNvPr id="8" name="Rectangle 7"/>
            <p:cNvSpPr/>
            <p:nvPr/>
          </p:nvSpPr>
          <p:spPr>
            <a:xfrm>
              <a:off x="152389" y="457001"/>
              <a:ext cx="2054271" cy="431819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9" name="Rectangle 8"/>
            <p:cNvSpPr/>
            <p:nvPr/>
          </p:nvSpPr>
          <p:spPr>
            <a:xfrm>
              <a:off x="152389" y="457001"/>
              <a:ext cx="2054271" cy="431819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162560" rIns="0" bIns="1625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1"/>
                  </a:solidFill>
                </a:rPr>
                <a:t>The Right to Health </a:t>
              </a:r>
            </a:p>
            <a:p>
              <a:pPr lvl="0" algn="ctr" defTabSz="711200">
                <a:lnSpc>
                  <a:spcPct val="90000"/>
                </a:lnSpc>
                <a:spcBef>
                  <a:spcPct val="0"/>
                </a:spcBef>
                <a:spcAft>
                  <a:spcPct val="35000"/>
                </a:spcAft>
              </a:pPr>
              <a:r>
                <a:rPr lang="en-US" sz="1600" kern="1200" dirty="0" smtClean="0">
                  <a:solidFill>
                    <a:schemeClr val="bg1"/>
                  </a:solidFill>
                </a:rPr>
                <a:t>principles and elements</a:t>
              </a:r>
            </a:p>
            <a:p>
              <a:pPr lvl="0" algn="ctr" defTabSz="711200">
                <a:lnSpc>
                  <a:spcPct val="90000"/>
                </a:lnSpc>
                <a:spcBef>
                  <a:spcPct val="0"/>
                </a:spcBef>
                <a:spcAft>
                  <a:spcPct val="35000"/>
                </a:spcAft>
              </a:pPr>
              <a:r>
                <a:rPr lang="en-US" sz="1600" kern="1200" dirty="0" smtClean="0">
                  <a:solidFill>
                    <a:schemeClr val="bg1"/>
                  </a:solidFill>
                </a:rPr>
                <a:t>in combination with HRBA</a:t>
              </a:r>
            </a:p>
            <a:p>
              <a:pPr lvl="0" algn="ctr" defTabSz="711200">
                <a:lnSpc>
                  <a:spcPct val="90000"/>
                </a:lnSpc>
                <a:spcBef>
                  <a:spcPct val="0"/>
                </a:spcBef>
                <a:spcAft>
                  <a:spcPct val="35000"/>
                </a:spcAft>
              </a:pPr>
              <a:r>
                <a:rPr lang="en-US" sz="1600" kern="1200" dirty="0" smtClean="0">
                  <a:solidFill>
                    <a:schemeClr val="bg1"/>
                  </a:solidFill>
                </a:rPr>
                <a:t>principles</a:t>
              </a:r>
              <a:endParaRPr lang="en-US" sz="1600" kern="1200" dirty="0">
                <a:solidFill>
                  <a:schemeClr val="bg1"/>
                </a:solidFill>
              </a:endParaRPr>
            </a:p>
          </p:txBody>
        </p:sp>
      </p:grpSp>
      <p:sp>
        <p:nvSpPr>
          <p:cNvPr id="13" name="Right Arrow 12"/>
          <p:cNvSpPr/>
          <p:nvPr/>
        </p:nvSpPr>
        <p:spPr>
          <a:xfrm>
            <a:off x="6019800" y="3353689"/>
            <a:ext cx="533400" cy="1371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6799141" y="2590800"/>
            <a:ext cx="1966245" cy="847631"/>
            <a:chOff x="824371" y="0"/>
            <a:chExt cx="2712033" cy="718932"/>
          </a:xfrm>
          <a:solidFill>
            <a:schemeClr val="accent1">
              <a:lumMod val="75000"/>
            </a:schemeClr>
          </a:solidFill>
        </p:grpSpPr>
        <p:sp>
          <p:nvSpPr>
            <p:cNvPr id="15" name="Rounded Rectangle 14"/>
            <p:cNvSpPr/>
            <p:nvPr/>
          </p:nvSpPr>
          <p:spPr>
            <a:xfrm>
              <a:off x="824371" y="0"/>
              <a:ext cx="2712033" cy="718932"/>
            </a:xfrm>
            <a:prstGeom prst="roundRect">
              <a:avLst/>
            </a:prstGeom>
            <a:grpFill/>
            <a:effectLst>
              <a:glow rad="101600">
                <a:schemeClr val="accent1">
                  <a:satMod val="175000"/>
                  <a:alpha val="40000"/>
                </a:schemeClr>
              </a:glow>
            </a:effectLst>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sp>
        <p:sp>
          <p:nvSpPr>
            <p:cNvPr id="16" name="Rounded Rectangle 4"/>
            <p:cNvSpPr/>
            <p:nvPr/>
          </p:nvSpPr>
          <p:spPr>
            <a:xfrm>
              <a:off x="859466" y="35095"/>
              <a:ext cx="2641843" cy="64874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n-US" sz="1600" kern="1200" dirty="0" smtClean="0"/>
                <a:t>Improved population health outcomes (level and equity)</a:t>
              </a:r>
              <a:endParaRPr lang="en-US" sz="1600" kern="1200" dirty="0"/>
            </a:p>
          </p:txBody>
        </p:sp>
      </p:grpSp>
      <p:grpSp>
        <p:nvGrpSpPr>
          <p:cNvPr id="17" name="Group 16"/>
          <p:cNvGrpSpPr/>
          <p:nvPr/>
        </p:nvGrpSpPr>
        <p:grpSpPr>
          <a:xfrm>
            <a:off x="6808924" y="3673379"/>
            <a:ext cx="1966245" cy="941956"/>
            <a:chOff x="908534" y="-406970"/>
            <a:chExt cx="2712033" cy="718932"/>
          </a:xfrm>
          <a:solidFill>
            <a:schemeClr val="accent1">
              <a:lumMod val="75000"/>
            </a:schemeClr>
          </a:solidFill>
        </p:grpSpPr>
        <p:sp>
          <p:nvSpPr>
            <p:cNvPr id="18" name="Rounded Rectangle 17"/>
            <p:cNvSpPr/>
            <p:nvPr/>
          </p:nvSpPr>
          <p:spPr>
            <a:xfrm>
              <a:off x="908534" y="-406970"/>
              <a:ext cx="2712033" cy="718932"/>
            </a:xfrm>
            <a:prstGeom prst="roundRect">
              <a:avLst/>
            </a:prstGeom>
            <a:grpFill/>
            <a:effectLst>
              <a:glow rad="101600">
                <a:schemeClr val="accent1">
                  <a:satMod val="175000"/>
                  <a:alpha val="40000"/>
                </a:schemeClr>
              </a:glow>
            </a:effectLst>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sp>
        <p:sp>
          <p:nvSpPr>
            <p:cNvPr id="19" name="Rounded Rectangle 4"/>
            <p:cNvSpPr/>
            <p:nvPr/>
          </p:nvSpPr>
          <p:spPr>
            <a:xfrm>
              <a:off x="943627" y="-406970"/>
              <a:ext cx="2641843" cy="64874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n-US" sz="1700" kern="1200" dirty="0" smtClean="0"/>
                <a:t>Better people-centered responsiveness</a:t>
              </a:r>
              <a:endParaRPr lang="en-US" sz="1700" kern="1200" dirty="0"/>
            </a:p>
          </p:txBody>
        </p:sp>
      </p:grpSp>
      <p:grpSp>
        <p:nvGrpSpPr>
          <p:cNvPr id="20" name="Group 19"/>
          <p:cNvGrpSpPr/>
          <p:nvPr/>
        </p:nvGrpSpPr>
        <p:grpSpPr>
          <a:xfrm>
            <a:off x="6832387" y="4872368"/>
            <a:ext cx="1966245" cy="638800"/>
            <a:chOff x="824371" y="0"/>
            <a:chExt cx="2712033" cy="718932"/>
          </a:xfrm>
        </p:grpSpPr>
        <p:sp>
          <p:nvSpPr>
            <p:cNvPr id="21" name="Rounded Rectangle 20"/>
            <p:cNvSpPr/>
            <p:nvPr/>
          </p:nvSpPr>
          <p:spPr>
            <a:xfrm>
              <a:off x="824371" y="0"/>
              <a:ext cx="2712033" cy="718932"/>
            </a:xfrm>
            <a:prstGeom prst="roundRect">
              <a:avLst/>
            </a:prstGeom>
            <a:solidFill>
              <a:schemeClr val="accent1">
                <a:lumMod val="75000"/>
              </a:schemeClr>
            </a:solidFill>
            <a:effectLst>
              <a:glow rad="101600">
                <a:schemeClr val="accent1">
                  <a:satMod val="175000"/>
                  <a:alpha val="40000"/>
                </a:schemeClr>
              </a:glow>
            </a:effectLst>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txBody>
            <a:bodyPr/>
            <a:lstStyle/>
            <a:p>
              <a:pPr algn="ctr"/>
              <a:r>
                <a:rPr lang="en-US" sz="1600" dirty="0" smtClean="0"/>
                <a:t>Greater social protection</a:t>
              </a:r>
              <a:endParaRPr lang="en-US" sz="1600" dirty="0"/>
            </a:p>
          </p:txBody>
        </p:sp>
        <p:sp>
          <p:nvSpPr>
            <p:cNvPr id="22" name="Rounded Rectangle 4"/>
            <p:cNvSpPr/>
            <p:nvPr/>
          </p:nvSpPr>
          <p:spPr>
            <a:xfrm>
              <a:off x="859466" y="35095"/>
              <a:ext cx="2641843" cy="6487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endParaRPr lang="en-US" sz="1700" kern="1200" dirty="0"/>
            </a:p>
          </p:txBody>
        </p:sp>
      </p:grpSp>
      <p:sp>
        <p:nvSpPr>
          <p:cNvPr id="25" name="Rounded Rectangle 4"/>
          <p:cNvSpPr/>
          <p:nvPr/>
        </p:nvSpPr>
        <p:spPr>
          <a:xfrm>
            <a:off x="6850028" y="4615335"/>
            <a:ext cx="1915357" cy="57643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endParaRPr lang="en-US" sz="1700" kern="1200" dirty="0"/>
          </a:p>
        </p:txBody>
      </p:sp>
      <p:grpSp>
        <p:nvGrpSpPr>
          <p:cNvPr id="32" name="Group 31"/>
          <p:cNvGrpSpPr/>
          <p:nvPr/>
        </p:nvGrpSpPr>
        <p:grpSpPr>
          <a:xfrm>
            <a:off x="2747639" y="1713309"/>
            <a:ext cx="3124200" cy="4862102"/>
            <a:chOff x="828224" y="-7983"/>
            <a:chExt cx="2712033" cy="718932"/>
          </a:xfrm>
          <a:solidFill>
            <a:schemeClr val="accent2"/>
          </a:solidFill>
        </p:grpSpPr>
        <p:sp>
          <p:nvSpPr>
            <p:cNvPr id="33" name="Rounded Rectangle 32"/>
            <p:cNvSpPr/>
            <p:nvPr/>
          </p:nvSpPr>
          <p:spPr>
            <a:xfrm>
              <a:off x="828224" y="-7983"/>
              <a:ext cx="2712033" cy="718932"/>
            </a:xfrm>
            <a:prstGeom prst="roundRect">
              <a:avLst/>
            </a:prstGeom>
            <a:grpFill/>
            <a:effectLst>
              <a:glow rad="101600">
                <a:schemeClr val="accent1">
                  <a:satMod val="175000"/>
                  <a:alpha val="40000"/>
                </a:schemeClr>
              </a:glow>
            </a:effectLst>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sp>
        <p:sp>
          <p:nvSpPr>
            <p:cNvPr id="34" name="Rounded Rectangle 4"/>
            <p:cNvSpPr/>
            <p:nvPr/>
          </p:nvSpPr>
          <p:spPr>
            <a:xfrm>
              <a:off x="929925" y="37381"/>
              <a:ext cx="2508631" cy="63491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4770" tIns="32385" rIns="64770" bIns="32385" numCol="1" spcCol="1270" anchor="ctr" anchorCtr="0">
              <a:noAutofit/>
            </a:bodyPr>
            <a:lstStyle/>
            <a:p>
              <a:pPr marL="285750" lvl="0" indent="-285750" defTabSz="755650">
                <a:lnSpc>
                  <a:spcPct val="90000"/>
                </a:lnSpc>
                <a:spcBef>
                  <a:spcPct val="0"/>
                </a:spcBef>
                <a:spcAft>
                  <a:spcPct val="35000"/>
                </a:spcAft>
                <a:buFont typeface="Arial" pitchFamily="34" charset="0"/>
                <a:buChar char="•"/>
              </a:pPr>
              <a:r>
                <a:rPr lang="en-US" sz="1600" dirty="0" smtClean="0"/>
                <a:t>Vulnerability assessment</a:t>
              </a:r>
            </a:p>
            <a:p>
              <a:pPr marL="285750" lvl="0" indent="-285750" defTabSz="755650">
                <a:lnSpc>
                  <a:spcPct val="90000"/>
                </a:lnSpc>
                <a:spcBef>
                  <a:spcPct val="0"/>
                </a:spcBef>
                <a:spcAft>
                  <a:spcPct val="35000"/>
                </a:spcAft>
                <a:buFont typeface="Arial" pitchFamily="34" charset="0"/>
                <a:buChar char="•"/>
              </a:pPr>
              <a:r>
                <a:rPr lang="en-US" sz="1600" dirty="0" smtClean="0"/>
                <a:t>Disaggregated data</a:t>
              </a:r>
            </a:p>
            <a:p>
              <a:pPr marL="285750" lvl="0" indent="-285750" defTabSz="755650">
                <a:lnSpc>
                  <a:spcPct val="90000"/>
                </a:lnSpc>
                <a:spcBef>
                  <a:spcPct val="0"/>
                </a:spcBef>
                <a:spcAft>
                  <a:spcPct val="35000"/>
                </a:spcAft>
                <a:buFont typeface="Arial" pitchFamily="34" charset="0"/>
                <a:buChar char="•"/>
              </a:pPr>
              <a:r>
                <a:rPr lang="en-US" sz="1600" dirty="0" smtClean="0"/>
                <a:t>Health legislation review and improvement</a:t>
              </a:r>
            </a:p>
            <a:p>
              <a:pPr marL="285750" lvl="0" indent="-285750" defTabSz="755650">
                <a:lnSpc>
                  <a:spcPct val="90000"/>
                </a:lnSpc>
                <a:spcBef>
                  <a:spcPct val="0"/>
                </a:spcBef>
                <a:spcAft>
                  <a:spcPct val="35000"/>
                </a:spcAft>
                <a:buFont typeface="Arial" pitchFamily="34" charset="0"/>
                <a:buChar char="•"/>
              </a:pPr>
              <a:r>
                <a:rPr lang="en-US" sz="1600" kern="1200" dirty="0" smtClean="0"/>
                <a:t>Health in all policies</a:t>
              </a:r>
            </a:p>
            <a:p>
              <a:pPr marL="285750" lvl="0" indent="-285750" defTabSz="755650">
                <a:lnSpc>
                  <a:spcPct val="90000"/>
                </a:lnSpc>
                <a:spcBef>
                  <a:spcPct val="0"/>
                </a:spcBef>
                <a:spcAft>
                  <a:spcPct val="35000"/>
                </a:spcAft>
                <a:buFont typeface="Arial" pitchFamily="34" charset="0"/>
                <a:buChar char="•"/>
              </a:pPr>
              <a:r>
                <a:rPr lang="en-US" sz="1600" dirty="0" smtClean="0"/>
                <a:t>Whole-of-government approach</a:t>
              </a:r>
            </a:p>
            <a:p>
              <a:pPr marL="285750" lvl="0" indent="-285750" defTabSz="755650">
                <a:lnSpc>
                  <a:spcPct val="90000"/>
                </a:lnSpc>
                <a:spcBef>
                  <a:spcPct val="0"/>
                </a:spcBef>
                <a:spcAft>
                  <a:spcPct val="35000"/>
                </a:spcAft>
                <a:buFont typeface="Arial" pitchFamily="34" charset="0"/>
                <a:buChar char="•"/>
              </a:pPr>
              <a:r>
                <a:rPr lang="en-US" sz="1600" kern="1200" dirty="0" smtClean="0"/>
                <a:t>Whole-of-society approach</a:t>
              </a:r>
            </a:p>
            <a:p>
              <a:pPr marL="285750" lvl="0" indent="-285750" defTabSz="755650">
                <a:lnSpc>
                  <a:spcPct val="90000"/>
                </a:lnSpc>
                <a:spcBef>
                  <a:spcPct val="0"/>
                </a:spcBef>
                <a:spcAft>
                  <a:spcPct val="35000"/>
                </a:spcAft>
                <a:buFont typeface="Arial" pitchFamily="34" charset="0"/>
                <a:buChar char="•"/>
              </a:pPr>
              <a:r>
                <a:rPr lang="en-US" sz="1600" dirty="0" smtClean="0"/>
                <a:t>Availability, physical and economic accessibility, acceptability and quality of comprehensive health care </a:t>
              </a:r>
              <a:endParaRPr lang="en-US" sz="1600" kern="1200" dirty="0" smtClean="0"/>
            </a:p>
            <a:p>
              <a:pPr marL="285750" lvl="0" indent="-285750" defTabSz="755650">
                <a:lnSpc>
                  <a:spcPct val="90000"/>
                </a:lnSpc>
                <a:spcBef>
                  <a:spcPct val="0"/>
                </a:spcBef>
                <a:spcAft>
                  <a:spcPct val="35000"/>
                </a:spcAft>
                <a:buFont typeface="Arial" pitchFamily="34" charset="0"/>
                <a:buChar char="•"/>
              </a:pPr>
              <a:r>
                <a:rPr lang="en-US" sz="1600" kern="1200" dirty="0" smtClean="0"/>
                <a:t>Advocacy and partnerships</a:t>
              </a:r>
            </a:p>
            <a:p>
              <a:pPr marL="285750" indent="-285750" defTabSz="755650">
                <a:lnSpc>
                  <a:spcPct val="90000"/>
                </a:lnSpc>
                <a:spcBef>
                  <a:spcPct val="0"/>
                </a:spcBef>
                <a:spcAft>
                  <a:spcPct val="35000"/>
                </a:spcAft>
                <a:buFont typeface="Arial" pitchFamily="34" charset="0"/>
                <a:buChar char="•"/>
              </a:pPr>
              <a:r>
                <a:rPr lang="en-US" sz="1600" dirty="0" smtClean="0"/>
                <a:t>Monitoring &amp; Evaluation</a:t>
              </a:r>
            </a:p>
            <a:p>
              <a:pPr marL="285750" lvl="0" indent="-285750" defTabSz="755650">
                <a:lnSpc>
                  <a:spcPct val="90000"/>
                </a:lnSpc>
                <a:spcBef>
                  <a:spcPct val="0"/>
                </a:spcBef>
                <a:spcAft>
                  <a:spcPct val="35000"/>
                </a:spcAft>
                <a:buFont typeface="Arial" pitchFamily="34" charset="0"/>
                <a:buChar char="•"/>
              </a:pPr>
              <a:endParaRPr lang="en-US" sz="1600" kern="1200" dirty="0" smtClean="0"/>
            </a:p>
          </p:txBody>
        </p:sp>
      </p:grpSp>
      <p:grpSp>
        <p:nvGrpSpPr>
          <p:cNvPr id="23" name="Group 22"/>
          <p:cNvGrpSpPr/>
          <p:nvPr/>
        </p:nvGrpSpPr>
        <p:grpSpPr>
          <a:xfrm>
            <a:off x="228600" y="231302"/>
            <a:ext cx="8610600" cy="1219200"/>
            <a:chOff x="824371" y="0"/>
            <a:chExt cx="2712033" cy="718932"/>
          </a:xfrm>
          <a:solidFill>
            <a:srgbClr val="C00000"/>
          </a:solidFill>
          <a:effectLst>
            <a:outerShdw blurRad="50800" dist="38100" dir="13500000" algn="br" rotWithShape="0">
              <a:prstClr val="black">
                <a:alpha val="40000"/>
              </a:prstClr>
            </a:outerShdw>
          </a:effectLst>
        </p:grpSpPr>
        <p:sp>
          <p:nvSpPr>
            <p:cNvPr id="24" name="Rounded Rectangle 23"/>
            <p:cNvSpPr/>
            <p:nvPr/>
          </p:nvSpPr>
          <p:spPr>
            <a:xfrm>
              <a:off x="824371" y="0"/>
              <a:ext cx="2712033" cy="718932"/>
            </a:xfrm>
            <a:prstGeom prst="roundRect">
              <a:avLst/>
            </a:prstGeom>
            <a:grpFill/>
            <a:effectLst>
              <a:glow rad="101600">
                <a:schemeClr val="accent1">
                  <a:satMod val="175000"/>
                  <a:alpha val="40000"/>
                </a:schemeClr>
              </a:glow>
            </a:effectLst>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sp>
        <p:sp>
          <p:nvSpPr>
            <p:cNvPr id="26" name="Rounded Rectangle 4"/>
            <p:cNvSpPr/>
            <p:nvPr/>
          </p:nvSpPr>
          <p:spPr>
            <a:xfrm>
              <a:off x="859466" y="35095"/>
              <a:ext cx="2641843" cy="64874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n-US" sz="2400" b="1" kern="1200" dirty="0" smtClean="0"/>
                <a:t>Added value of the human rights based approach </a:t>
              </a:r>
            </a:p>
            <a:p>
              <a:pPr lvl="0" algn="ctr" defTabSz="755650">
                <a:lnSpc>
                  <a:spcPct val="90000"/>
                </a:lnSpc>
                <a:spcBef>
                  <a:spcPct val="0"/>
                </a:spcBef>
                <a:spcAft>
                  <a:spcPct val="35000"/>
                </a:spcAft>
              </a:pPr>
              <a:r>
                <a:rPr lang="en-US" sz="2400" b="1" kern="1200" dirty="0" smtClean="0"/>
                <a:t>to health response </a:t>
              </a:r>
              <a:endParaRPr lang="en-US" sz="2400" b="1" kern="1200" dirty="0"/>
            </a:p>
          </p:txBody>
        </p:sp>
      </p:grpSp>
    </p:spTree>
    <p:extLst>
      <p:ext uri="{BB962C8B-B14F-4D97-AF65-F5344CB8AC3E}">
        <p14:creationId xmlns:p14="http://schemas.microsoft.com/office/powerpoint/2010/main" val="151409093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5"/>
          <p:cNvGraphicFramePr>
            <a:graphicFrameLocks noGrp="1"/>
          </p:cNvGraphicFramePr>
          <p:nvPr>
            <p:ph sz="quarter" idx="4294967295"/>
            <p:extLst>
              <p:ext uri="{D42A27DB-BD31-4B8C-83A1-F6EECF244321}">
                <p14:modId xmlns:p14="http://schemas.microsoft.com/office/powerpoint/2010/main" val="189373588"/>
              </p:ext>
            </p:extLst>
          </p:nvPr>
        </p:nvGraphicFramePr>
        <p:xfrm>
          <a:off x="2133600" y="1681774"/>
          <a:ext cx="44196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ight Arrow 4"/>
          <p:cNvSpPr/>
          <p:nvPr/>
        </p:nvSpPr>
        <p:spPr>
          <a:xfrm>
            <a:off x="459315" y="1524000"/>
            <a:ext cx="2354840" cy="4775200"/>
          </a:xfrm>
          <a:prstGeom prst="rightArrow">
            <a:avLst/>
          </a:prstGeom>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grpSp>
        <p:nvGrpSpPr>
          <p:cNvPr id="7" name="Group 6"/>
          <p:cNvGrpSpPr/>
          <p:nvPr/>
        </p:nvGrpSpPr>
        <p:grpSpPr>
          <a:xfrm>
            <a:off x="523408" y="1752501"/>
            <a:ext cx="2054271" cy="4318198"/>
            <a:chOff x="152389" y="457001"/>
            <a:chExt cx="2054271" cy="4318198"/>
          </a:xfrm>
        </p:grpSpPr>
        <p:sp>
          <p:nvSpPr>
            <p:cNvPr id="8" name="Rectangle 7"/>
            <p:cNvSpPr/>
            <p:nvPr/>
          </p:nvSpPr>
          <p:spPr>
            <a:xfrm>
              <a:off x="152389" y="457001"/>
              <a:ext cx="2054271" cy="431819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9" name="Rectangle 8"/>
            <p:cNvSpPr/>
            <p:nvPr/>
          </p:nvSpPr>
          <p:spPr>
            <a:xfrm>
              <a:off x="152389" y="457001"/>
              <a:ext cx="2054271" cy="431819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162560" rIns="0" bIns="1625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1"/>
                  </a:solidFill>
                </a:rPr>
                <a:t>The Right to Health </a:t>
              </a:r>
            </a:p>
            <a:p>
              <a:pPr lvl="0" algn="ctr" defTabSz="711200">
                <a:lnSpc>
                  <a:spcPct val="90000"/>
                </a:lnSpc>
                <a:spcBef>
                  <a:spcPct val="0"/>
                </a:spcBef>
                <a:spcAft>
                  <a:spcPct val="35000"/>
                </a:spcAft>
              </a:pPr>
              <a:r>
                <a:rPr lang="en-US" sz="1600" kern="1200" dirty="0" smtClean="0">
                  <a:solidFill>
                    <a:schemeClr val="bg1"/>
                  </a:solidFill>
                </a:rPr>
                <a:t>principles and elements</a:t>
              </a:r>
            </a:p>
            <a:p>
              <a:pPr lvl="0" algn="ctr" defTabSz="711200">
                <a:lnSpc>
                  <a:spcPct val="90000"/>
                </a:lnSpc>
                <a:spcBef>
                  <a:spcPct val="0"/>
                </a:spcBef>
                <a:spcAft>
                  <a:spcPct val="35000"/>
                </a:spcAft>
              </a:pPr>
              <a:r>
                <a:rPr lang="en-US" sz="1600" kern="1200" dirty="0" smtClean="0">
                  <a:solidFill>
                    <a:schemeClr val="bg1"/>
                  </a:solidFill>
                </a:rPr>
                <a:t>in combination with HRBA</a:t>
              </a:r>
            </a:p>
            <a:p>
              <a:pPr lvl="0" algn="ctr" defTabSz="711200">
                <a:lnSpc>
                  <a:spcPct val="90000"/>
                </a:lnSpc>
                <a:spcBef>
                  <a:spcPct val="0"/>
                </a:spcBef>
                <a:spcAft>
                  <a:spcPct val="35000"/>
                </a:spcAft>
              </a:pPr>
              <a:r>
                <a:rPr lang="en-US" sz="1600" kern="1200" dirty="0" smtClean="0">
                  <a:solidFill>
                    <a:schemeClr val="bg1"/>
                  </a:solidFill>
                </a:rPr>
                <a:t>principles</a:t>
              </a:r>
              <a:endParaRPr lang="en-US" sz="1600" kern="1200" dirty="0">
                <a:solidFill>
                  <a:schemeClr val="bg1"/>
                </a:solidFill>
              </a:endParaRPr>
            </a:p>
          </p:txBody>
        </p:sp>
      </p:grpSp>
      <p:grpSp>
        <p:nvGrpSpPr>
          <p:cNvPr id="15" name="Group 14"/>
          <p:cNvGrpSpPr/>
          <p:nvPr/>
        </p:nvGrpSpPr>
        <p:grpSpPr>
          <a:xfrm rot="5400000">
            <a:off x="4093210" y="3742179"/>
            <a:ext cx="3935389" cy="374991"/>
            <a:chOff x="669100" y="1033354"/>
            <a:chExt cx="3525262" cy="718934"/>
          </a:xfrm>
        </p:grpSpPr>
        <p:sp>
          <p:nvSpPr>
            <p:cNvPr id="16" name="Rounded Rectangle 15"/>
            <p:cNvSpPr/>
            <p:nvPr/>
          </p:nvSpPr>
          <p:spPr>
            <a:xfrm>
              <a:off x="669100" y="1033356"/>
              <a:ext cx="3525262" cy="718932"/>
            </a:xfrm>
            <a:prstGeom prst="roundRect">
              <a:avLst/>
            </a:prstGeom>
            <a:solidFill>
              <a:srgbClr val="C00000"/>
            </a:solidFill>
            <a:effectLst>
              <a:glow rad="101600">
                <a:schemeClr val="accent1">
                  <a:satMod val="175000"/>
                  <a:alpha val="40000"/>
                </a:schemeClr>
              </a:glow>
            </a:effectLst>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sp>
        <p:sp>
          <p:nvSpPr>
            <p:cNvPr id="17" name="Rounded Rectangle 4"/>
            <p:cNvSpPr/>
            <p:nvPr/>
          </p:nvSpPr>
          <p:spPr>
            <a:xfrm>
              <a:off x="795646" y="1033354"/>
              <a:ext cx="3239797" cy="6487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n-US" sz="1700" dirty="0" smtClean="0"/>
                <a:t>Information and disaggregated data</a:t>
              </a:r>
              <a:endParaRPr lang="en-US" sz="1700" kern="1200" dirty="0"/>
            </a:p>
          </p:txBody>
        </p:sp>
      </p:grpSp>
      <p:sp>
        <p:nvSpPr>
          <p:cNvPr id="18" name="Right Arrow 17"/>
          <p:cNvSpPr/>
          <p:nvPr/>
        </p:nvSpPr>
        <p:spPr>
          <a:xfrm>
            <a:off x="6400800" y="3276600"/>
            <a:ext cx="533400" cy="1371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2" name="Group 21"/>
          <p:cNvGrpSpPr/>
          <p:nvPr/>
        </p:nvGrpSpPr>
        <p:grpSpPr>
          <a:xfrm>
            <a:off x="7035617" y="2209800"/>
            <a:ext cx="1966245" cy="612282"/>
            <a:chOff x="824371" y="0"/>
            <a:chExt cx="2712033" cy="718932"/>
          </a:xfrm>
          <a:solidFill>
            <a:schemeClr val="accent1">
              <a:lumMod val="75000"/>
            </a:schemeClr>
          </a:solidFill>
        </p:grpSpPr>
        <p:sp>
          <p:nvSpPr>
            <p:cNvPr id="23" name="Rounded Rectangle 22"/>
            <p:cNvSpPr/>
            <p:nvPr/>
          </p:nvSpPr>
          <p:spPr>
            <a:xfrm>
              <a:off x="824371" y="0"/>
              <a:ext cx="2712033" cy="718932"/>
            </a:xfrm>
            <a:prstGeom prst="roundRect">
              <a:avLst/>
            </a:prstGeom>
            <a:grpFill/>
            <a:effectLst>
              <a:glow rad="101600">
                <a:schemeClr val="accent1">
                  <a:satMod val="175000"/>
                  <a:alpha val="40000"/>
                </a:schemeClr>
              </a:glow>
            </a:effectLst>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sp>
        <p:sp>
          <p:nvSpPr>
            <p:cNvPr id="24" name="Rounded Rectangle 4"/>
            <p:cNvSpPr/>
            <p:nvPr/>
          </p:nvSpPr>
          <p:spPr>
            <a:xfrm>
              <a:off x="859466" y="35095"/>
              <a:ext cx="2641843" cy="64874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n-US" sz="1400" kern="1200" dirty="0" smtClean="0"/>
                <a:t>Improved health outcomes (level and equity)</a:t>
              </a:r>
              <a:endParaRPr lang="en-US" sz="1400" kern="1200" dirty="0"/>
            </a:p>
          </p:txBody>
        </p:sp>
      </p:grpSp>
      <p:grpSp>
        <p:nvGrpSpPr>
          <p:cNvPr id="25" name="Group 24"/>
          <p:cNvGrpSpPr/>
          <p:nvPr/>
        </p:nvGrpSpPr>
        <p:grpSpPr>
          <a:xfrm>
            <a:off x="7035617" y="2984469"/>
            <a:ext cx="1966245" cy="584261"/>
            <a:chOff x="908534" y="-406970"/>
            <a:chExt cx="2712033" cy="718932"/>
          </a:xfrm>
          <a:solidFill>
            <a:schemeClr val="accent1">
              <a:lumMod val="75000"/>
            </a:schemeClr>
          </a:solidFill>
        </p:grpSpPr>
        <p:sp>
          <p:nvSpPr>
            <p:cNvPr id="26" name="Rounded Rectangle 25"/>
            <p:cNvSpPr/>
            <p:nvPr/>
          </p:nvSpPr>
          <p:spPr>
            <a:xfrm>
              <a:off x="908534" y="-406970"/>
              <a:ext cx="2712033" cy="718932"/>
            </a:xfrm>
            <a:prstGeom prst="roundRect">
              <a:avLst/>
            </a:prstGeom>
            <a:grpFill/>
            <a:effectLst>
              <a:glow rad="101600">
                <a:schemeClr val="accent1">
                  <a:satMod val="175000"/>
                  <a:alpha val="40000"/>
                </a:schemeClr>
              </a:glow>
            </a:effectLst>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sp>
        <p:sp>
          <p:nvSpPr>
            <p:cNvPr id="27" name="Rounded Rectangle 4"/>
            <p:cNvSpPr/>
            <p:nvPr/>
          </p:nvSpPr>
          <p:spPr>
            <a:xfrm>
              <a:off x="943627" y="-406970"/>
              <a:ext cx="2641843" cy="64874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n-US" sz="1700" kern="1200" dirty="0" smtClean="0"/>
                <a:t>Better responsiveness</a:t>
              </a:r>
              <a:endParaRPr lang="en-US" sz="1700" kern="1200" dirty="0"/>
            </a:p>
          </p:txBody>
        </p:sp>
      </p:grpSp>
      <p:grpSp>
        <p:nvGrpSpPr>
          <p:cNvPr id="28" name="Group 27"/>
          <p:cNvGrpSpPr/>
          <p:nvPr/>
        </p:nvGrpSpPr>
        <p:grpSpPr>
          <a:xfrm>
            <a:off x="7035615" y="3733800"/>
            <a:ext cx="1966245" cy="638800"/>
            <a:chOff x="824371" y="0"/>
            <a:chExt cx="2712033" cy="718932"/>
          </a:xfrm>
        </p:grpSpPr>
        <p:sp>
          <p:nvSpPr>
            <p:cNvPr id="29" name="Rounded Rectangle 28"/>
            <p:cNvSpPr/>
            <p:nvPr/>
          </p:nvSpPr>
          <p:spPr>
            <a:xfrm>
              <a:off x="824371" y="0"/>
              <a:ext cx="2712033" cy="718932"/>
            </a:xfrm>
            <a:prstGeom prst="roundRect">
              <a:avLst/>
            </a:prstGeom>
            <a:solidFill>
              <a:schemeClr val="accent1">
                <a:lumMod val="75000"/>
              </a:schemeClr>
            </a:solidFill>
            <a:effectLst>
              <a:glow rad="101600">
                <a:schemeClr val="accent1">
                  <a:satMod val="175000"/>
                  <a:alpha val="40000"/>
                </a:schemeClr>
              </a:glow>
            </a:effectLst>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txBody>
            <a:bodyPr/>
            <a:lstStyle/>
            <a:p>
              <a:pPr algn="ctr"/>
              <a:r>
                <a:rPr lang="en-US" sz="1600" dirty="0" smtClean="0"/>
                <a:t>Greater social protection</a:t>
              </a:r>
              <a:endParaRPr lang="en-US" sz="1600" dirty="0"/>
            </a:p>
          </p:txBody>
        </p:sp>
        <p:sp>
          <p:nvSpPr>
            <p:cNvPr id="30" name="Rounded Rectangle 4"/>
            <p:cNvSpPr/>
            <p:nvPr/>
          </p:nvSpPr>
          <p:spPr>
            <a:xfrm>
              <a:off x="859466" y="35095"/>
              <a:ext cx="2641843" cy="6487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endParaRPr lang="en-US" sz="1700" kern="1200" dirty="0"/>
            </a:p>
          </p:txBody>
        </p:sp>
      </p:grpSp>
      <p:grpSp>
        <p:nvGrpSpPr>
          <p:cNvPr id="31" name="Group 30"/>
          <p:cNvGrpSpPr/>
          <p:nvPr/>
        </p:nvGrpSpPr>
        <p:grpSpPr>
          <a:xfrm>
            <a:off x="7061060" y="4569356"/>
            <a:ext cx="1966245" cy="638800"/>
            <a:chOff x="824371" y="0"/>
            <a:chExt cx="2712033" cy="718932"/>
          </a:xfrm>
        </p:grpSpPr>
        <p:sp>
          <p:nvSpPr>
            <p:cNvPr id="32" name="Rounded Rectangle 31"/>
            <p:cNvSpPr/>
            <p:nvPr/>
          </p:nvSpPr>
          <p:spPr>
            <a:xfrm>
              <a:off x="824371" y="0"/>
              <a:ext cx="2712033" cy="718932"/>
            </a:xfrm>
            <a:prstGeom prst="roundRect">
              <a:avLst/>
            </a:prstGeom>
            <a:solidFill>
              <a:schemeClr val="accent1">
                <a:lumMod val="75000"/>
              </a:schemeClr>
            </a:solidFill>
            <a:effectLst>
              <a:glow rad="101600">
                <a:schemeClr val="accent1">
                  <a:satMod val="175000"/>
                  <a:alpha val="40000"/>
                </a:schemeClr>
              </a:glow>
            </a:effectLst>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txBody>
            <a:bodyPr/>
            <a:lstStyle/>
            <a:p>
              <a:pPr algn="ctr"/>
              <a:r>
                <a:rPr lang="en-US" sz="1600" dirty="0" smtClean="0"/>
                <a:t>Financial efficiency</a:t>
              </a:r>
              <a:endParaRPr lang="en-US" sz="1600" dirty="0"/>
            </a:p>
          </p:txBody>
        </p:sp>
        <p:sp>
          <p:nvSpPr>
            <p:cNvPr id="33" name="Rounded Rectangle 4"/>
            <p:cNvSpPr/>
            <p:nvPr/>
          </p:nvSpPr>
          <p:spPr>
            <a:xfrm>
              <a:off x="859466" y="35095"/>
              <a:ext cx="2641843" cy="6487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endParaRPr lang="en-US" sz="1700" kern="1200" dirty="0"/>
            </a:p>
          </p:txBody>
        </p:sp>
      </p:grpSp>
      <p:grpSp>
        <p:nvGrpSpPr>
          <p:cNvPr id="34" name="Group 33"/>
          <p:cNvGrpSpPr/>
          <p:nvPr/>
        </p:nvGrpSpPr>
        <p:grpSpPr>
          <a:xfrm>
            <a:off x="7061059" y="5372183"/>
            <a:ext cx="1966245" cy="895833"/>
            <a:chOff x="809636" y="-324371"/>
            <a:chExt cx="2712033" cy="1008208"/>
          </a:xfrm>
        </p:grpSpPr>
        <p:sp>
          <p:nvSpPr>
            <p:cNvPr id="35" name="Rounded Rectangle 34"/>
            <p:cNvSpPr/>
            <p:nvPr/>
          </p:nvSpPr>
          <p:spPr>
            <a:xfrm>
              <a:off x="809636" y="-324371"/>
              <a:ext cx="2712033" cy="718932"/>
            </a:xfrm>
            <a:prstGeom prst="roundRect">
              <a:avLst/>
            </a:prstGeom>
            <a:solidFill>
              <a:schemeClr val="accent1">
                <a:lumMod val="75000"/>
              </a:schemeClr>
            </a:solidFill>
            <a:effectLst>
              <a:glow rad="101600">
                <a:schemeClr val="accent1">
                  <a:satMod val="175000"/>
                  <a:alpha val="40000"/>
                </a:schemeClr>
              </a:glow>
            </a:effectLst>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txBody>
            <a:bodyPr/>
            <a:lstStyle/>
            <a:p>
              <a:pPr algn="ctr"/>
              <a:r>
                <a:rPr lang="en-US" sz="1600" dirty="0" smtClean="0"/>
                <a:t>Improved system’s efficiency</a:t>
              </a:r>
              <a:endParaRPr lang="en-US" sz="1600" dirty="0"/>
            </a:p>
          </p:txBody>
        </p:sp>
        <p:sp>
          <p:nvSpPr>
            <p:cNvPr id="36" name="Rounded Rectangle 4"/>
            <p:cNvSpPr/>
            <p:nvPr/>
          </p:nvSpPr>
          <p:spPr>
            <a:xfrm>
              <a:off x="859466" y="35095"/>
              <a:ext cx="2641843" cy="6487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endParaRPr lang="en-US" sz="1700" kern="1200" dirty="0"/>
            </a:p>
          </p:txBody>
        </p:sp>
      </p:grpSp>
      <p:grpSp>
        <p:nvGrpSpPr>
          <p:cNvPr id="37" name="Group 36"/>
          <p:cNvGrpSpPr/>
          <p:nvPr/>
        </p:nvGrpSpPr>
        <p:grpSpPr>
          <a:xfrm>
            <a:off x="228600" y="231302"/>
            <a:ext cx="8610600" cy="1219200"/>
            <a:chOff x="824371" y="0"/>
            <a:chExt cx="2712033" cy="718932"/>
          </a:xfrm>
          <a:solidFill>
            <a:srgbClr val="C00000"/>
          </a:solidFill>
          <a:effectLst>
            <a:outerShdw blurRad="50800" dist="38100" dir="13500000" algn="br" rotWithShape="0">
              <a:prstClr val="black">
                <a:alpha val="40000"/>
              </a:prstClr>
            </a:outerShdw>
          </a:effectLst>
        </p:grpSpPr>
        <p:sp>
          <p:nvSpPr>
            <p:cNvPr id="38" name="Rounded Rectangle 37"/>
            <p:cNvSpPr/>
            <p:nvPr/>
          </p:nvSpPr>
          <p:spPr>
            <a:xfrm>
              <a:off x="824371" y="0"/>
              <a:ext cx="2712033" cy="718932"/>
            </a:xfrm>
            <a:prstGeom prst="roundRect">
              <a:avLst/>
            </a:prstGeom>
            <a:grpFill/>
            <a:effectLst>
              <a:glow rad="101600">
                <a:schemeClr val="accent1">
                  <a:satMod val="175000"/>
                  <a:alpha val="40000"/>
                </a:schemeClr>
              </a:glow>
            </a:effectLst>
          </p:spPr>
          <p:style>
            <a:lnRef idx="2">
              <a:schemeClr val="lt1">
                <a:hueOff val="0"/>
                <a:satOff val="0"/>
                <a:lumOff val="0"/>
                <a:alphaOff val="0"/>
              </a:schemeClr>
            </a:lnRef>
            <a:fillRef idx="1">
              <a:schemeClr val="accent2">
                <a:hueOff val="0"/>
                <a:satOff val="0"/>
                <a:lumOff val="0"/>
                <a:alphaOff val="0"/>
              </a:schemeClr>
            </a:fillRef>
            <a:effectRef idx="0">
              <a:scrgbClr r="0" g="0" b="0"/>
            </a:effectRef>
            <a:fontRef idx="minor">
              <a:schemeClr val="lt1"/>
            </a:fontRef>
          </p:style>
        </p:sp>
        <p:sp>
          <p:nvSpPr>
            <p:cNvPr id="39" name="Rounded Rectangle 4"/>
            <p:cNvSpPr/>
            <p:nvPr/>
          </p:nvSpPr>
          <p:spPr>
            <a:xfrm>
              <a:off x="859466" y="35095"/>
              <a:ext cx="2641843" cy="64874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64770" tIns="32385" rIns="64770" bIns="32385" numCol="1" spcCol="1270" anchor="ctr" anchorCtr="0">
              <a:noAutofit/>
            </a:bodyPr>
            <a:lstStyle/>
            <a:p>
              <a:pPr lvl="0" algn="ctr" defTabSz="755650">
                <a:lnSpc>
                  <a:spcPct val="90000"/>
                </a:lnSpc>
                <a:spcBef>
                  <a:spcPct val="0"/>
                </a:spcBef>
                <a:spcAft>
                  <a:spcPct val="35000"/>
                </a:spcAft>
              </a:pPr>
              <a:r>
                <a:rPr lang="en-US" sz="2400" b="1" kern="1200" dirty="0" smtClean="0"/>
                <a:t>Added value of the right to health </a:t>
              </a:r>
            </a:p>
            <a:p>
              <a:pPr lvl="0" algn="ctr" defTabSz="755650">
                <a:lnSpc>
                  <a:spcPct val="90000"/>
                </a:lnSpc>
                <a:spcBef>
                  <a:spcPct val="0"/>
                </a:spcBef>
                <a:spcAft>
                  <a:spcPct val="35000"/>
                </a:spcAft>
              </a:pPr>
              <a:r>
                <a:rPr lang="en-US" sz="2400" b="1" kern="1200" dirty="0" smtClean="0"/>
                <a:t>to health systems strengthening</a:t>
              </a:r>
              <a:endParaRPr lang="en-US" sz="2400" b="1" kern="1200" dirty="0"/>
            </a:p>
          </p:txBody>
        </p:sp>
      </p:grpSp>
    </p:spTree>
    <p:extLst>
      <p:ext uri="{BB962C8B-B14F-4D97-AF65-F5344CB8AC3E}">
        <p14:creationId xmlns:p14="http://schemas.microsoft.com/office/powerpoint/2010/main" val="156995594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Added value of the rights-based approach to public health response</a:t>
            </a:r>
            <a:endParaRPr lang="en-US" dirty="0"/>
          </a:p>
        </p:txBody>
      </p:sp>
      <p:sp>
        <p:nvSpPr>
          <p:cNvPr id="6" name="Content Placeholder 5"/>
          <p:cNvSpPr>
            <a:spLocks noGrp="1"/>
          </p:cNvSpPr>
          <p:nvPr>
            <p:ph sz="quarter" idx="1"/>
          </p:nvPr>
        </p:nvSpPr>
        <p:spPr/>
        <p:txBody>
          <a:bodyPr>
            <a:normAutofit fontScale="92500" lnSpcReduction="10000"/>
          </a:bodyPr>
          <a:lstStyle/>
          <a:p>
            <a:pPr>
              <a:buClr>
                <a:srgbClr val="330066"/>
              </a:buClr>
              <a:buSzPct val="70000"/>
              <a:buFont typeface="Arial" pitchFamily="34" charset="0"/>
              <a:buChar char="•"/>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Lst>
            </a:pPr>
            <a:r>
              <a:rPr lang="en-US" sz="1900" dirty="0" smtClean="0"/>
              <a:t>Promoting the Right </a:t>
            </a:r>
            <a:r>
              <a:rPr lang="en-US" sz="1900" dirty="0"/>
              <a:t>to Health principles and elements are vital to improving the performance of public health sector response</a:t>
            </a:r>
          </a:p>
          <a:p>
            <a:pPr>
              <a:buClr>
                <a:srgbClr val="330066"/>
              </a:buClr>
              <a:buSzPct val="70000"/>
              <a:buFont typeface="Arial" pitchFamily="34" charset="0"/>
              <a:buChar char="•"/>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Lst>
            </a:pPr>
            <a:r>
              <a:rPr lang="en-US" sz="1900" dirty="0" smtClean="0"/>
              <a:t>The approach focuses </a:t>
            </a:r>
            <a:r>
              <a:rPr lang="en-US" sz="1900" dirty="0"/>
              <a:t>on actual outcomes and analyzes all general policy declarations and health system commitments from the perspective of “what people actually receive in terms of real entitlements and state </a:t>
            </a:r>
            <a:r>
              <a:rPr lang="en-US" sz="1900" dirty="0" smtClean="0"/>
              <a:t>obligations”</a:t>
            </a:r>
            <a:endParaRPr lang="en-US" sz="1900" dirty="0"/>
          </a:p>
          <a:p>
            <a:pPr>
              <a:buClr>
                <a:srgbClr val="330066"/>
              </a:buClr>
              <a:buSzPct val="70000"/>
              <a:buFont typeface="Arial" pitchFamily="34" charset="0"/>
              <a:buChar char="•"/>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Lst>
            </a:pPr>
            <a:r>
              <a:rPr lang="en-US" sz="1900" dirty="0" smtClean="0"/>
              <a:t>The </a:t>
            </a:r>
            <a:r>
              <a:rPr lang="en-US" sz="1900" dirty="0"/>
              <a:t>approach puts the most disadvantaged and vulnerable communities at the center of health sector </a:t>
            </a:r>
            <a:r>
              <a:rPr lang="en-US" sz="1900" dirty="0" smtClean="0"/>
              <a:t>response;</a:t>
            </a:r>
          </a:p>
          <a:p>
            <a:pPr>
              <a:buClr>
                <a:srgbClr val="330066"/>
              </a:buClr>
              <a:buSzPct val="70000"/>
              <a:buFont typeface="Arial" pitchFamily="34" charset="0"/>
              <a:buChar char="•"/>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Lst>
            </a:pPr>
            <a:r>
              <a:rPr lang="en-US" sz="1900" dirty="0" smtClean="0"/>
              <a:t>Rights-based </a:t>
            </a:r>
            <a:r>
              <a:rPr lang="en-US" sz="1900" dirty="0"/>
              <a:t>approach is crucial to improve health sector performance through promotion of availability, accessibility, acceptability and good quality of the </a:t>
            </a:r>
            <a:r>
              <a:rPr lang="en-US" sz="1900" dirty="0" smtClean="0"/>
              <a:t>services with people centered focus;</a:t>
            </a:r>
          </a:p>
          <a:p>
            <a:pPr>
              <a:buClr>
                <a:srgbClr val="330066"/>
              </a:buClr>
              <a:buSzPct val="70000"/>
              <a:buFont typeface="Arial" pitchFamily="34" charset="0"/>
              <a:buChar char="•"/>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Lst>
            </a:pPr>
            <a:r>
              <a:rPr lang="en-US" sz="1900" dirty="0" smtClean="0"/>
              <a:t>Furthermore</a:t>
            </a:r>
            <a:r>
              <a:rPr lang="en-US" sz="1900" dirty="0"/>
              <a:t>, promoting right-based approach principles in health system functions (accountability, transparency, effective participation, respect, equity and ethics) with priority being given to disadvantaged, marginalized and vulnerable populations is a prerequisite towards achieving universal health coverage, securing social protection in line with international, regional and national commitments.</a:t>
            </a:r>
          </a:p>
          <a:p>
            <a:pPr lvl="0"/>
            <a:endParaRPr lang="en-US" sz="2000" dirty="0"/>
          </a:p>
          <a:p>
            <a:pPr>
              <a:buClr>
                <a:srgbClr val="330066"/>
              </a:buClr>
              <a:buSzPct val="70000"/>
              <a:buFont typeface="Arial" pitchFamily="34" charset="0"/>
              <a:buChar char="•"/>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Lst>
            </a:pPr>
            <a:endParaRPr lang="en-US" sz="2000" dirty="0" smtClean="0"/>
          </a:p>
          <a:p>
            <a:pPr>
              <a:buClr>
                <a:srgbClr val="330066"/>
              </a:buClr>
              <a:buSzPct val="70000"/>
              <a:buFont typeface="Arial" pitchFamily="34" charset="0"/>
              <a:buChar char="•"/>
              <a:tabLst>
                <a:tab pos="334963" algn="l"/>
                <a:tab pos="447675" algn="l"/>
                <a:tab pos="904875" algn="l"/>
                <a:tab pos="1362075" algn="l"/>
                <a:tab pos="1819275" algn="l"/>
                <a:tab pos="2276475" algn="l"/>
                <a:tab pos="2733675" algn="l"/>
                <a:tab pos="3190875" algn="l"/>
                <a:tab pos="3648075" algn="l"/>
                <a:tab pos="4105275" algn="l"/>
                <a:tab pos="4562475" algn="l"/>
                <a:tab pos="5019675" algn="l"/>
                <a:tab pos="5476875" algn="l"/>
                <a:tab pos="5934075" algn="l"/>
                <a:tab pos="6391275" algn="l"/>
                <a:tab pos="6848475" algn="l"/>
                <a:tab pos="7305675" algn="l"/>
                <a:tab pos="7762875" algn="l"/>
                <a:tab pos="8220075" algn="l"/>
                <a:tab pos="8677275" algn="l"/>
                <a:tab pos="9134475" algn="l"/>
              </a:tabLst>
            </a:pPr>
            <a:endParaRPr lang="en-US" sz="3200" dirty="0"/>
          </a:p>
          <a:p>
            <a:pPr marL="0" indent="0">
              <a:buNone/>
            </a:pPr>
            <a:endParaRPr lang="en-US" dirty="0"/>
          </a:p>
        </p:txBody>
      </p:sp>
    </p:spTree>
    <p:extLst>
      <p:ext uri="{BB962C8B-B14F-4D97-AF65-F5344CB8AC3E}">
        <p14:creationId xmlns:p14="http://schemas.microsoft.com/office/powerpoint/2010/main" val="171232356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pattFill prst="pct90">
          <a:fgClr>
            <a:schemeClr val="bg1"/>
          </a:fgClr>
          <a:bgClr>
            <a:schemeClr val="bg1">
              <a:lumMod val="75000"/>
            </a:schemeClr>
          </a:bgClr>
        </a:patt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THANK YOU FOR YOUR ATTENTION!</a:t>
            </a:r>
            <a:endParaRPr lang="en-US" dirty="0"/>
          </a:p>
        </p:txBody>
      </p:sp>
    </p:spTree>
    <p:extLst>
      <p:ext uri="{BB962C8B-B14F-4D97-AF65-F5344CB8AC3E}">
        <p14:creationId xmlns:p14="http://schemas.microsoft.com/office/powerpoint/2010/main" val="26997657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a:t>
            </a:r>
            <a:r>
              <a:rPr lang="en-US" dirty="0" smtClean="0"/>
              <a:t>obligations:</a:t>
            </a:r>
            <a:endParaRPr lang="en-US" dirty="0"/>
          </a:p>
        </p:txBody>
      </p:sp>
      <p:sp>
        <p:nvSpPr>
          <p:cNvPr id="3" name="Content Placeholder 2"/>
          <p:cNvSpPr>
            <a:spLocks noGrp="1"/>
          </p:cNvSpPr>
          <p:nvPr>
            <p:ph sz="quarter" idx="1"/>
          </p:nvPr>
        </p:nvSpPr>
        <p:spPr>
          <a:xfrm>
            <a:off x="612648" y="1600200"/>
            <a:ext cx="8153400" cy="4724400"/>
          </a:xfrm>
        </p:spPr>
        <p:txBody>
          <a:bodyPr>
            <a:normAutofit fontScale="77500" lnSpcReduction="20000"/>
          </a:bodyPr>
          <a:lstStyle/>
          <a:p>
            <a:pPr marL="0" indent="0">
              <a:buNone/>
            </a:pPr>
            <a:r>
              <a:rPr lang="en-GB" dirty="0"/>
              <a:t>International human rights law lays down obligations which states are bound to respect. </a:t>
            </a:r>
            <a:r>
              <a:rPr lang="en-GB" dirty="0" smtClean="0"/>
              <a:t>By </a:t>
            </a:r>
            <a:r>
              <a:rPr lang="en-GB" dirty="0"/>
              <a:t>becoming parties to international treaties, states assume obligations and duties under international </a:t>
            </a:r>
            <a:r>
              <a:rPr lang="en-GB" dirty="0" smtClean="0"/>
              <a:t>law: </a:t>
            </a:r>
          </a:p>
          <a:p>
            <a:pPr marL="0" indent="0">
              <a:buNone/>
            </a:pPr>
            <a:endParaRPr lang="en-GB" dirty="0" smtClean="0"/>
          </a:p>
          <a:p>
            <a:pPr marL="0" indent="0">
              <a:buNone/>
            </a:pPr>
            <a:r>
              <a:rPr lang="en-US" sz="3100" dirty="0" smtClean="0">
                <a:solidFill>
                  <a:schemeClr val="accent2"/>
                </a:solidFill>
              </a:rPr>
              <a:t>The </a:t>
            </a:r>
            <a:r>
              <a:rPr lang="en-US" sz="3100" dirty="0">
                <a:solidFill>
                  <a:schemeClr val="accent2"/>
                </a:solidFill>
              </a:rPr>
              <a:t>obligation to </a:t>
            </a:r>
            <a:r>
              <a:rPr lang="en-US" sz="4100" b="1" dirty="0">
                <a:solidFill>
                  <a:schemeClr val="accent2"/>
                </a:solidFill>
              </a:rPr>
              <a:t>respect</a:t>
            </a:r>
          </a:p>
          <a:p>
            <a:pPr marL="1828800" indent="0">
              <a:buNone/>
            </a:pPr>
            <a:r>
              <a:rPr lang="en-US" dirty="0"/>
              <a:t>states must refrain from interfering with or curtailing the enjoyment of human rights</a:t>
            </a:r>
          </a:p>
          <a:p>
            <a:pPr marL="0" indent="0">
              <a:buNone/>
            </a:pPr>
            <a:r>
              <a:rPr lang="en-US" sz="3100" dirty="0">
                <a:solidFill>
                  <a:schemeClr val="accent2"/>
                </a:solidFill>
              </a:rPr>
              <a:t>The obligation to </a:t>
            </a:r>
            <a:r>
              <a:rPr lang="en-US" sz="4100" b="1" dirty="0">
                <a:solidFill>
                  <a:schemeClr val="accent2"/>
                </a:solidFill>
              </a:rPr>
              <a:t>protect</a:t>
            </a:r>
          </a:p>
          <a:p>
            <a:pPr marL="1828800" indent="0">
              <a:buNone/>
            </a:pPr>
            <a:r>
              <a:rPr lang="en-US" dirty="0"/>
              <a:t>states must protect individuals and groups against human rights abuses</a:t>
            </a:r>
          </a:p>
          <a:p>
            <a:pPr marL="0" indent="0">
              <a:buNone/>
            </a:pPr>
            <a:r>
              <a:rPr lang="en-US" sz="3100" dirty="0">
                <a:solidFill>
                  <a:schemeClr val="accent2"/>
                </a:solidFill>
              </a:rPr>
              <a:t>The obligation to </a:t>
            </a:r>
            <a:r>
              <a:rPr lang="en-US" sz="4100" b="1" dirty="0">
                <a:solidFill>
                  <a:schemeClr val="accent2"/>
                </a:solidFill>
              </a:rPr>
              <a:t>fulfill</a:t>
            </a:r>
          </a:p>
          <a:p>
            <a:pPr marL="1828800" indent="0">
              <a:buNone/>
            </a:pPr>
            <a:r>
              <a:rPr lang="en-US" dirty="0"/>
              <a:t>states must take positive action to facilitate the enjoyment of basic human rights</a:t>
            </a:r>
          </a:p>
          <a:p>
            <a:pPr marL="0" indent="0">
              <a:buNone/>
            </a:pPr>
            <a:endParaRPr lang="en-US" dirty="0"/>
          </a:p>
        </p:txBody>
      </p:sp>
    </p:spTree>
    <p:extLst>
      <p:ext uri="{BB962C8B-B14F-4D97-AF65-F5344CB8AC3E}">
        <p14:creationId xmlns:p14="http://schemas.microsoft.com/office/powerpoint/2010/main" val="16557603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Universal Declaration of Human Rights:</a:t>
            </a:r>
            <a:endParaRPr lang="en-US" dirty="0"/>
          </a:p>
        </p:txBody>
      </p:sp>
      <p:sp>
        <p:nvSpPr>
          <p:cNvPr id="5" name="Content Placeholder 4"/>
          <p:cNvSpPr>
            <a:spLocks noGrp="1"/>
          </p:cNvSpPr>
          <p:nvPr>
            <p:ph sz="quarter" idx="1"/>
          </p:nvPr>
        </p:nvSpPr>
        <p:spPr/>
        <p:txBody>
          <a:bodyPr>
            <a:noAutofit/>
          </a:bodyPr>
          <a:lstStyle/>
          <a:p>
            <a:pPr marL="0" indent="0">
              <a:buNone/>
            </a:pPr>
            <a:r>
              <a:rPr lang="en-US" sz="2400" dirty="0" smtClean="0"/>
              <a:t>“THE </a:t>
            </a:r>
            <a:r>
              <a:rPr lang="en-US" sz="2400" dirty="0"/>
              <a:t>GENERAL ASSEMBLY proclaims THIS UNIVERSAL DECLARATION OF HUMAN RIGHTS as a </a:t>
            </a:r>
            <a:r>
              <a:rPr lang="en-US" sz="2400" dirty="0">
                <a:solidFill>
                  <a:schemeClr val="accent2"/>
                </a:solidFill>
              </a:rPr>
              <a:t>common standard of achievement for all peoples and all nations</a:t>
            </a:r>
            <a:r>
              <a:rPr lang="en-US" sz="2400" dirty="0"/>
              <a:t>, to the end that every individual and every organ of society, keeping this Declaration constantly in mind, shall strive by teaching and education to </a:t>
            </a:r>
            <a:r>
              <a:rPr lang="en-US" sz="2400" dirty="0">
                <a:solidFill>
                  <a:schemeClr val="accent2"/>
                </a:solidFill>
              </a:rPr>
              <a:t>promote respect for these rights and freedoms and by progressive measures, national and international, to secure their universal and effective recognition and observance</a:t>
            </a:r>
            <a:r>
              <a:rPr lang="en-US" sz="2400" dirty="0"/>
              <a:t>, both among the peoples of Member States themselves and among the peoples of territories under their </a:t>
            </a:r>
            <a:r>
              <a:rPr lang="en-US" sz="2400" dirty="0" smtClean="0"/>
              <a:t>jurisdiction”</a:t>
            </a:r>
          </a:p>
          <a:p>
            <a:pPr marL="0" indent="0">
              <a:buNone/>
            </a:pPr>
            <a:endParaRPr lang="en-US" sz="2400" dirty="0" smtClean="0"/>
          </a:p>
          <a:p>
            <a:pPr marL="0" indent="0" algn="r">
              <a:buNone/>
            </a:pPr>
            <a:r>
              <a:rPr lang="en-US" sz="2400" b="1" dirty="0" smtClean="0"/>
              <a:t>Universal Declaration of Human Rights (1948)</a:t>
            </a:r>
            <a:endParaRPr lang="en-US" sz="2400" b="1" dirty="0"/>
          </a:p>
        </p:txBody>
      </p:sp>
    </p:spTree>
    <p:extLst>
      <p:ext uri="{BB962C8B-B14F-4D97-AF65-F5344CB8AC3E}">
        <p14:creationId xmlns:p14="http://schemas.microsoft.com/office/powerpoint/2010/main" val="25998121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600200"/>
            <a:ext cx="8153400" cy="4724400"/>
          </a:xfrm>
        </p:spPr>
        <p:txBody>
          <a:bodyPr>
            <a:normAutofit/>
          </a:bodyPr>
          <a:lstStyle/>
          <a:p>
            <a:pPr marL="0" indent="0">
              <a:buNone/>
            </a:pPr>
            <a:r>
              <a:rPr lang="en-US" sz="2400" i="1" dirty="0" smtClean="0"/>
              <a:t>“All human rights are </a:t>
            </a:r>
            <a:r>
              <a:rPr lang="en-US" sz="2400" i="1" dirty="0" smtClean="0">
                <a:solidFill>
                  <a:schemeClr val="accent2"/>
                </a:solidFill>
              </a:rPr>
              <a:t>universal</a:t>
            </a:r>
            <a:r>
              <a:rPr lang="en-US" sz="2400" i="1" dirty="0" smtClean="0"/>
              <a:t>, </a:t>
            </a:r>
            <a:r>
              <a:rPr lang="en-US" sz="2400" i="1" dirty="0" smtClean="0">
                <a:solidFill>
                  <a:schemeClr val="accent2"/>
                </a:solidFill>
              </a:rPr>
              <a:t>indivisible</a:t>
            </a:r>
            <a:r>
              <a:rPr lang="en-US" sz="2400" i="1" dirty="0" smtClean="0"/>
              <a:t>, </a:t>
            </a:r>
            <a:r>
              <a:rPr lang="en-US" sz="2400" i="1" dirty="0" smtClean="0">
                <a:solidFill>
                  <a:schemeClr val="accent2"/>
                </a:solidFill>
              </a:rPr>
              <a:t>interdependent</a:t>
            </a:r>
            <a:r>
              <a:rPr lang="en-US" sz="2400" i="1" dirty="0" smtClean="0"/>
              <a:t> and </a:t>
            </a:r>
            <a:r>
              <a:rPr lang="en-US" sz="2400" i="1" dirty="0" smtClean="0">
                <a:solidFill>
                  <a:schemeClr val="accent2"/>
                </a:solidFill>
              </a:rPr>
              <a:t>interrelated</a:t>
            </a:r>
            <a:r>
              <a:rPr lang="en-US" sz="2400" i="1" dirty="0" smtClean="0"/>
              <a:t>. The international community must treat human rights globally in a fair and equal manner, on the same footing and with the same emphasis. While significance of national and regional particularities, and various historical, cultural, religious backgrounds must be born in mind. It is the duty of states, regardless of their political, economic and cultural systems, to promote and protect all human rights and fundamental freedoms”</a:t>
            </a:r>
          </a:p>
          <a:p>
            <a:pPr marL="0" indent="0">
              <a:buNone/>
            </a:pPr>
            <a:endParaRPr lang="en-US" sz="2400" b="1" dirty="0" smtClean="0"/>
          </a:p>
          <a:p>
            <a:pPr marL="0" indent="0">
              <a:buNone/>
            </a:pPr>
            <a:r>
              <a:rPr lang="en-US" sz="2400" b="1" dirty="0"/>
              <a:t>	</a:t>
            </a:r>
            <a:r>
              <a:rPr lang="en-US" sz="2400" b="1" dirty="0" smtClean="0"/>
              <a:t>	</a:t>
            </a:r>
            <a:r>
              <a:rPr lang="en-US" sz="2000" b="1" dirty="0" smtClean="0"/>
              <a:t>Vienna Declaration and Program of Action 			adopted at the World Conference of Human Rights (1993) </a:t>
            </a:r>
            <a:endParaRPr lang="en-US" sz="2000" b="1" dirty="0"/>
          </a:p>
        </p:txBody>
      </p:sp>
    </p:spTree>
    <p:extLst>
      <p:ext uri="{BB962C8B-B14F-4D97-AF65-F5344CB8AC3E}">
        <p14:creationId xmlns:p14="http://schemas.microsoft.com/office/powerpoint/2010/main" val="401630503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OOKFAmQ6LnTdkKqqzhwoax"/>
</p:tagLst>
</file>

<file path=ppt/tags/tag2.xml><?xml version="1.0" encoding="utf-8"?>
<p:tagLst xmlns:a="http://schemas.openxmlformats.org/drawingml/2006/main" xmlns:r="http://schemas.openxmlformats.org/officeDocument/2006/relationships" xmlns:p="http://schemas.openxmlformats.org/presentationml/2006/main">
  <p:tag name="DVSHAPEID" val="XuPQogmzKvTp1YV9ymQ2ZW"/>
</p:tagLst>
</file>

<file path=ppt/tags/tag3.xml><?xml version="1.0" encoding="utf-8"?>
<p:tagLst xmlns:a="http://schemas.openxmlformats.org/drawingml/2006/main" xmlns:r="http://schemas.openxmlformats.org/officeDocument/2006/relationships" xmlns:p="http://schemas.openxmlformats.org/presentationml/2006/main">
  <p:tag name="DVSHAPEID" val="S8Cm1higbyIl35Abad2Rjv"/>
</p:tagLst>
</file>

<file path=ppt/tags/tag4.xml><?xml version="1.0" encoding="utf-8"?>
<p:tagLst xmlns:a="http://schemas.openxmlformats.org/drawingml/2006/main" xmlns:r="http://schemas.openxmlformats.org/officeDocument/2006/relationships" xmlns:p="http://schemas.openxmlformats.org/presentationml/2006/main">
  <p:tag name="DVSECTIONID" val="OOKFAmQ6LnTdkKqqzhwoax"/>
</p:tagLst>
</file>

<file path=ppt/tags/tag5.xml><?xml version="1.0" encoding="utf-8"?>
<p:tagLst xmlns:a="http://schemas.openxmlformats.org/drawingml/2006/main" xmlns:r="http://schemas.openxmlformats.org/officeDocument/2006/relationships" xmlns:p="http://schemas.openxmlformats.org/presentationml/2006/main">
  <p:tag name="DVSHAPEID" val="XuPQogmzKvTp1YV9ymQ2ZW"/>
</p:tagLst>
</file>

<file path=ppt/tags/tag6.xml><?xml version="1.0" encoding="utf-8"?>
<p:tagLst xmlns:a="http://schemas.openxmlformats.org/drawingml/2006/main" xmlns:r="http://schemas.openxmlformats.org/officeDocument/2006/relationships" xmlns:p="http://schemas.openxmlformats.org/presentationml/2006/main">
  <p:tag name="DVSHAPEID" val="S8Cm1higbyIl35Abad2Rjv"/>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3493</TotalTime>
  <Words>4688</Words>
  <Application>Microsoft Office PowerPoint</Application>
  <PresentationFormat>On-screen Show (4:3)</PresentationFormat>
  <Paragraphs>1087</Paragraphs>
  <Slides>63</Slides>
  <Notes>30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63</vt:i4>
      </vt:variant>
    </vt:vector>
  </HeadingPairs>
  <TitlesOfParts>
    <vt:vector size="72" baseType="lpstr">
      <vt:lpstr>SimSun</vt:lpstr>
      <vt:lpstr>Arial</vt:lpstr>
      <vt:lpstr>Calibri</vt:lpstr>
      <vt:lpstr>Symbol</vt:lpstr>
      <vt:lpstr>Times New Roman</vt:lpstr>
      <vt:lpstr>Tw Cen MT</vt:lpstr>
      <vt:lpstr>Wingdings</vt:lpstr>
      <vt:lpstr>Wingdings 2</vt:lpstr>
      <vt:lpstr>Median</vt:lpstr>
      <vt:lpstr>PowerPoint Presentation</vt:lpstr>
      <vt:lpstr>Circle of Truth – Group Exercise</vt:lpstr>
      <vt:lpstr>Questions for reflection:</vt:lpstr>
      <vt:lpstr>What does “human rights” mean to you?</vt:lpstr>
      <vt:lpstr>Types of human rights:</vt:lpstr>
      <vt:lpstr>Types of human rights (cont.):</vt:lpstr>
      <vt:lpstr>State obligations:</vt:lpstr>
      <vt:lpstr>Universal Declaration of Human Rights:</vt:lpstr>
      <vt:lpstr>PowerPoint Presentation</vt:lpstr>
      <vt:lpstr>The Right to Health in International Conventions (binding documents)</vt:lpstr>
      <vt:lpstr>The Right to Health in key declarations and charters (non-binding documents)  </vt:lpstr>
      <vt:lpstr>WHO/EMRO Member States and International covenant on economic, social and cultural rights (ICESCR) </vt:lpstr>
      <vt:lpstr>WHO/EMRO Member States and Convention on the Elimination of All Forms of Discrimination against Women </vt:lpstr>
      <vt:lpstr>WHO/EMRO Member States and Convention on the Rights of the Child </vt:lpstr>
      <vt:lpstr>WHO/EMRO Member States and the Convention on the rights of persons with disabilities </vt:lpstr>
      <vt:lpstr>WHO/EMRO Member States and the International convention on the protection of the rights of all migrant workers and members of their families </vt:lpstr>
      <vt:lpstr>What is the link between health and human rights?</vt:lpstr>
      <vt:lpstr>The Right to Health</vt:lpstr>
      <vt:lpstr>The Right to Health (cont….)</vt:lpstr>
      <vt:lpstr>WHO and the Right to Health:</vt:lpstr>
      <vt:lpstr>The Right to Health is not only right to provision of health care…</vt:lpstr>
      <vt:lpstr>Progressive realization principle:</vt:lpstr>
      <vt:lpstr>PowerPoint Presentation</vt:lpstr>
      <vt:lpstr>Siracusa principles </vt:lpstr>
      <vt:lpstr>Session 2. Human Rights, Social Justice and Health Equity</vt:lpstr>
      <vt:lpstr>Session Overview </vt:lpstr>
      <vt:lpstr>Social Justice and Health Equity:</vt:lpstr>
      <vt:lpstr>What is the definition of Social Justice? </vt:lpstr>
      <vt:lpstr>PowerPoint Presentation</vt:lpstr>
      <vt:lpstr>The Two Concepts Human Rights and Social Justice are Self Reinforcing</vt:lpstr>
      <vt:lpstr>Policies to achieve social justice reflect different ideologies</vt:lpstr>
      <vt:lpstr>PowerPoint Presentation</vt:lpstr>
      <vt:lpstr>PowerPoint Presentation</vt:lpstr>
      <vt:lpstr>Social Justice and Health Equity Is this a New Discourse? PUBLIC HEALTH </vt:lpstr>
      <vt:lpstr>PowerPoint Presentation</vt:lpstr>
      <vt:lpstr>       Black Report   </vt:lpstr>
      <vt:lpstr>Equity: Who is linking Equity concerns to Health?</vt:lpstr>
      <vt:lpstr>PowerPoint Presentation</vt:lpstr>
      <vt:lpstr>PowerPoint Presentation</vt:lpstr>
      <vt:lpstr>Difference between in Equality and in Equity</vt:lpstr>
      <vt:lpstr>CSDH (new): Inequities &amp; Inequalities</vt:lpstr>
      <vt:lpstr>Key Differences :CSHD (2008)</vt:lpstr>
      <vt:lpstr>PowerPoint Presentation</vt:lpstr>
      <vt:lpstr>PowerPoint Presentation</vt:lpstr>
      <vt:lpstr>PowerPoint Presentation</vt:lpstr>
      <vt:lpstr>Rio declaration</vt:lpstr>
      <vt:lpstr>Rio Political Declaration</vt:lpstr>
      <vt:lpstr>The Place of Human Rights in the HE discourse:  Value added?</vt:lpstr>
      <vt:lpstr>Human Right and Health inequities </vt:lpstr>
      <vt:lpstr>PowerPoint Presentation</vt:lpstr>
      <vt:lpstr>Background Readings / References </vt:lpstr>
      <vt:lpstr>Background Readings / References </vt:lpstr>
      <vt:lpstr>Session 3:  Human rights Based approach to health </vt:lpstr>
      <vt:lpstr>Application of HRBA</vt:lpstr>
      <vt:lpstr>Questions for reflection: </vt:lpstr>
      <vt:lpstr>Right to health principles and values:</vt:lpstr>
      <vt:lpstr>Comprehensive concept of the right to health:</vt:lpstr>
      <vt:lpstr>PowerPoint Presentation</vt:lpstr>
      <vt:lpstr>PowerPoint Presentation</vt:lpstr>
      <vt:lpstr>PowerPoint Presentation</vt:lpstr>
      <vt:lpstr>PowerPoint Presentation</vt:lpstr>
      <vt:lpstr>Added value of the rights-based approach to public health response</vt:lpstr>
      <vt:lpstr>THANK YOU FOR YOUR ATTENTION!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Abdul Rehman Pirzado MD</dc:creator>
  <cp:keywords>WHO</cp:keywords>
  <cp:lastModifiedBy>Microsoft account</cp:lastModifiedBy>
  <cp:revision>317</cp:revision>
  <dcterms:created xsi:type="dcterms:W3CDTF">2013-08-27T09:48:46Z</dcterms:created>
  <dcterms:modified xsi:type="dcterms:W3CDTF">2023-04-08T04:39:12Z</dcterms:modified>
</cp:coreProperties>
</file>