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2" r:id="rId3"/>
    <p:sldId id="290" r:id="rId4"/>
    <p:sldId id="275" r:id="rId5"/>
    <p:sldId id="280" r:id="rId6"/>
    <p:sldId id="291" r:id="rId7"/>
    <p:sldId id="279" r:id="rId8"/>
    <p:sldId id="283" r:id="rId9"/>
    <p:sldId id="284" r:id="rId10"/>
    <p:sldId id="285" r:id="rId11"/>
    <p:sldId id="292" r:id="rId12"/>
    <p:sldId id="28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93" r:id="rId32"/>
    <p:sldId id="287" r:id="rId33"/>
    <p:sldId id="294" r:id="rId34"/>
    <p:sldId id="288" r:id="rId35"/>
    <p:sldId id="289" r:id="rId36"/>
    <p:sldId id="295" r:id="rId37"/>
    <p:sldId id="29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9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676401"/>
            <a:ext cx="77724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B2EA5E51-3B72-4B9C-8882-DCD4E61E3131}" type="datetimeFigureOut">
              <a:rPr lang="en-US" smtClean="0"/>
              <a:t>2/4/2014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FF0D3344-9905-4C31-BCB5-E66BE799204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B2EA5E51-3B72-4B9C-8882-DCD4E61E3131}" type="datetimeFigureOut">
              <a:rPr lang="en-US" smtClean="0"/>
              <a:t>2/4/2014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FF0D3344-9905-4C31-BCB5-E66BE7992046}" type="slidenum">
              <a:rPr lang="en-US" smtClean="0"/>
              <a:t>‹#›</a:t>
            </a:fld>
            <a:endParaRPr 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B2EA5E51-3B72-4B9C-8882-DCD4E61E3131}" type="datetimeFigureOut">
              <a:rPr lang="en-US" smtClean="0"/>
              <a:t>2/4/2014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FF0D3344-9905-4C31-BCB5-E66BE799204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fld id="{B2EA5E51-3B72-4B9C-8882-DCD4E61E3131}" type="datetimeFigureOut">
              <a:rPr lang="en-US" smtClean="0"/>
              <a:t>2/4/2014</a:t>
            </a:fld>
            <a:endParaRPr lang="en-US"/>
          </a:p>
        </p:txBody>
      </p:sp>
      <p:sp>
        <p:nvSpPr>
          <p:cNvPr id="5" name="页脚占位符 4"/>
          <p:cNvSpPr>
            <a:spLocks noGrp="1"/>
          </p:cNvSpPr>
          <p:nvPr>
            <p:ph type="ftr" sz="quarter" idx="11"/>
          </p:nvPr>
        </p:nvSpPr>
        <p:spPr>
          <a:xfrm>
            <a:off x="5330952" y="6400800"/>
            <a:ext cx="3733800" cy="283800"/>
          </a:xfrm>
        </p:spPr>
        <p:txBody>
          <a:bodyPr/>
          <a:lstStyle/>
          <a:p>
            <a:endParaRPr lang="en-US"/>
          </a:p>
        </p:txBody>
      </p:sp>
      <p:sp>
        <p:nvSpPr>
          <p:cNvPr id="6" name="灯片编号占位符 5"/>
          <p:cNvSpPr>
            <a:spLocks noGrp="1"/>
          </p:cNvSpPr>
          <p:nvPr>
            <p:ph type="sldNum" sz="quarter" idx="12"/>
          </p:nvPr>
        </p:nvSpPr>
        <p:spPr/>
        <p:txBody>
          <a:bodyPr/>
          <a:lstStyle/>
          <a:p>
            <a:fld id="{FF0D3344-9905-4C31-BCB5-E66BE79920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B2EA5E51-3B72-4B9C-8882-DCD4E61E3131}" type="datetimeFigureOut">
              <a:rPr lang="en-US" smtClean="0"/>
              <a:t>2/4/2014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FF0D3344-9905-4C31-BCB5-E66BE799204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B2EA5E51-3B72-4B9C-8882-DCD4E61E3131}" type="datetimeFigureOut">
              <a:rPr lang="en-US" smtClean="0"/>
              <a:t>2/4/2014</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FF0D3344-9905-4C31-BCB5-E66BE799204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B2EA5E51-3B72-4B9C-8882-DCD4E61E3131}" type="datetimeFigureOut">
              <a:rPr lang="en-US" smtClean="0"/>
              <a:t>2/4/2014</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FF0D3344-9905-4C31-BCB5-E66BE79920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B2EA5E51-3B72-4B9C-8882-DCD4E61E3131}" type="datetimeFigureOut">
              <a:rPr lang="en-US" smtClean="0"/>
              <a:t>2/4/2014</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FF0D3344-9905-4C31-BCB5-E66BE79920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2EA5E51-3B72-4B9C-8882-DCD4E61E3131}" type="datetimeFigureOut">
              <a:rPr lang="en-US" smtClean="0"/>
              <a:t>2/4/2014</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FF0D3344-9905-4C31-BCB5-E66BE799204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B2EA5E51-3B72-4B9C-8882-DCD4E61E3131}" type="datetimeFigureOut">
              <a:rPr lang="en-US" smtClean="0"/>
              <a:t>2/4/2014</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FF0D3344-9905-4C31-BCB5-E66BE799204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B2EA5E51-3B72-4B9C-8882-DCD4E61E3131}" type="datetimeFigureOut">
              <a:rPr lang="en-US" smtClean="0"/>
              <a:t>2/4/2014</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FF0D3344-9905-4C31-BCB5-E66BE799204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B2EA5E51-3B72-4B9C-8882-DCD4E61E3131}" type="datetimeFigureOut">
              <a:rPr lang="en-US" smtClean="0"/>
              <a:t>2/4/2014</a:t>
            </a:fld>
            <a:endParaRPr lang="en-US"/>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en-US"/>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FF0D3344-9905-4C31-BCB5-E66BE7992046}" type="slidenum">
              <a:rPr lang="en-US" smtClean="0"/>
              <a:t>‹#›</a:t>
            </a:fld>
            <a:endParaRPr lang="en-US"/>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44.png"/><Relationship Id="rId2" Type="http://schemas.openxmlformats.org/officeDocument/2006/relationships/image" Target="../media/image40.jpeg"/><Relationship Id="rId1" Type="http://schemas.openxmlformats.org/officeDocument/2006/relationships/slideLayout" Target="../slideLayouts/slideLayout6.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2" Type="http://schemas.openxmlformats.org/officeDocument/2006/relationships/hyperlink" Target="http://www.xilinx.com/support/download/index.html/content/xilinx/en/downloadNav/design-tools/v13_2.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digilentinc.com/Products/Detail.cfm?Prod=ADEPT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digilentinc.com/Products/Detail.cfm?Prod=BASYS"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www.digilentinc.com/Products/Detail.cfm?Prod=BASYS2"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smtClean="0"/>
              <a:t>Introduction to </a:t>
            </a:r>
            <a:r>
              <a:rPr lang="en-US" altLang="zh-CN" dirty="0" smtClean="0"/>
              <a:t>Labs</a:t>
            </a:r>
            <a:endParaRPr lang="en-US" dirty="0"/>
          </a:p>
        </p:txBody>
      </p:sp>
      <p:sp>
        <p:nvSpPr>
          <p:cNvPr id="3" name="Subtitle 2"/>
          <p:cNvSpPr>
            <a:spLocks noGrp="1"/>
          </p:cNvSpPr>
          <p:nvPr>
            <p:ph type="subTitle" idx="1"/>
          </p:nvPr>
        </p:nvSpPr>
        <p:spPr/>
        <p:txBody>
          <a:bodyPr/>
          <a:lstStyle/>
          <a:p>
            <a:r>
              <a:rPr lang="en-US" altLang="zh-CN" dirty="0" smtClean="0"/>
              <a:t>Wenchao Cao, Teaching Assistant</a:t>
            </a:r>
          </a:p>
          <a:p>
            <a:r>
              <a:rPr lang="en-US" altLang="zh-CN" dirty="0" smtClean="0"/>
              <a:t>Department of EECS</a:t>
            </a:r>
          </a:p>
          <a:p>
            <a:r>
              <a:rPr lang="en-US" altLang="zh-CN" dirty="0" smtClean="0"/>
              <a:t>University of Tennessee</a:t>
            </a:r>
            <a:endParaRPr lang="en-US" dirty="0"/>
          </a:p>
        </p:txBody>
      </p:sp>
    </p:spTree>
    <p:extLst>
      <p:ext uri="{BB962C8B-B14F-4D97-AF65-F5344CB8AC3E}">
        <p14:creationId xmlns:p14="http://schemas.microsoft.com/office/powerpoint/2010/main" val="2682682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603" y="2508250"/>
            <a:ext cx="3421309" cy="343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37" y="5317331"/>
            <a:ext cx="1473654"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descr="http://www.digilentinc.com/Data/Products/BASYS2/BASYS2-top-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533710"/>
            <a:ext cx="4603100" cy="28194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noAutofit/>
          </a:bodyPr>
          <a:lstStyle/>
          <a:p>
            <a:r>
              <a:rPr lang="en-US" altLang="zh-CN" sz="3000" b="1" dirty="0" err="1"/>
              <a:t>Digilent</a:t>
            </a:r>
            <a:r>
              <a:rPr lang="en-US" altLang="zh-CN" sz="3000" b="1" dirty="0"/>
              <a:t> </a:t>
            </a:r>
            <a:r>
              <a:rPr lang="en-US" altLang="zh-CN" sz="3000" b="1" dirty="0" smtClean="0"/>
              <a:t>BASYS 2 </a:t>
            </a:r>
            <a:r>
              <a:rPr lang="en-US" altLang="zh-CN" sz="3000" b="1" dirty="0"/>
              <a:t>Board (Xilinx Spartan 3E FPGA)</a:t>
            </a:r>
          </a:p>
        </p:txBody>
      </p:sp>
      <p:sp>
        <p:nvSpPr>
          <p:cNvPr id="3" name="内容占位符 2"/>
          <p:cNvSpPr>
            <a:spLocks noGrp="1"/>
          </p:cNvSpPr>
          <p:nvPr>
            <p:ph idx="1"/>
          </p:nvPr>
        </p:nvSpPr>
        <p:spPr>
          <a:xfrm>
            <a:off x="228600" y="1447800"/>
            <a:ext cx="8686800" cy="4686320"/>
          </a:xfrm>
        </p:spPr>
        <p:txBody>
          <a:bodyPr>
            <a:noAutofit/>
          </a:bodyPr>
          <a:lstStyle/>
          <a:p>
            <a:pPr>
              <a:buFont typeface="Wingdings" pitchFamily="2" charset="2"/>
              <a:buChar char="Ø"/>
            </a:pPr>
            <a:r>
              <a:rPr lang="en-US" altLang="zh-CN" sz="2000" dirty="0" smtClean="0"/>
              <a:t>Please read “BASYS 2 reference manual” (Page 1 to Page 5) very carefully!</a:t>
            </a:r>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smtClean="0"/>
          </a:p>
          <a:p>
            <a:endParaRPr lang="en-US" dirty="0"/>
          </a:p>
          <a:p>
            <a:endParaRPr lang="en-US" dirty="0"/>
          </a:p>
          <a:p>
            <a:endParaRPr lang="en-US" dirty="0"/>
          </a:p>
        </p:txBody>
      </p:sp>
      <p:sp>
        <p:nvSpPr>
          <p:cNvPr id="5" name="Rectangle 4"/>
          <p:cNvSpPr/>
          <p:nvPr/>
        </p:nvSpPr>
        <p:spPr>
          <a:xfrm>
            <a:off x="457200" y="1966972"/>
            <a:ext cx="4367991" cy="400110"/>
          </a:xfrm>
          <a:prstGeom prst="rect">
            <a:avLst/>
          </a:prstGeom>
        </p:spPr>
        <p:txBody>
          <a:bodyPr wrap="none">
            <a:spAutoFit/>
          </a:bodyPr>
          <a:lstStyle/>
          <a:p>
            <a:r>
              <a:rPr lang="en-US" altLang="zh-CN" sz="2000" b="1" dirty="0" err="1"/>
              <a:t>Basys</a:t>
            </a:r>
            <a:r>
              <a:rPr lang="en-US" altLang="zh-CN" sz="2000" b="1" dirty="0"/>
              <a:t> </a:t>
            </a:r>
            <a:r>
              <a:rPr lang="en-US" altLang="zh-CN" sz="2000" b="1" dirty="0" smtClean="0"/>
              <a:t> 2 programming </a:t>
            </a:r>
            <a:r>
              <a:rPr lang="en-US" altLang="zh-CN" sz="2000" b="1" dirty="0"/>
              <a:t>circuit locations</a:t>
            </a:r>
          </a:p>
        </p:txBody>
      </p:sp>
      <p:sp>
        <p:nvSpPr>
          <p:cNvPr id="8" name="Rounded Rectangle 7"/>
          <p:cNvSpPr/>
          <p:nvPr/>
        </p:nvSpPr>
        <p:spPr>
          <a:xfrm>
            <a:off x="417837" y="6155591"/>
            <a:ext cx="914400" cy="6095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ular Callout 13"/>
          <p:cNvSpPr/>
          <p:nvPr/>
        </p:nvSpPr>
        <p:spPr>
          <a:xfrm>
            <a:off x="2878114" y="5575953"/>
            <a:ext cx="1364632" cy="887814"/>
          </a:xfrm>
          <a:prstGeom prst="wedgeRoundRectCallout">
            <a:avLst>
              <a:gd name="adj1" fmla="val -121838"/>
              <a:gd name="adj2" fmla="val 49820"/>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Select </a:t>
            </a:r>
          </a:p>
          <a:p>
            <a:pPr algn="ctr"/>
            <a:r>
              <a:rPr lang="en-US" dirty="0" smtClean="0">
                <a:solidFill>
                  <a:srgbClr val="FF0000"/>
                </a:solidFill>
              </a:rPr>
              <a:t>PC</a:t>
            </a:r>
            <a:endParaRPr lang="en-US" dirty="0">
              <a:solidFill>
                <a:srgbClr val="FF0000"/>
              </a:solidFill>
            </a:endParaRPr>
          </a:p>
        </p:txBody>
      </p:sp>
      <p:cxnSp>
        <p:nvCxnSpPr>
          <p:cNvPr id="11" name="Straight Arrow Connector 10"/>
          <p:cNvCxnSpPr/>
          <p:nvPr/>
        </p:nvCxnSpPr>
        <p:spPr>
          <a:xfrm flipV="1">
            <a:off x="1752600" y="3048000"/>
            <a:ext cx="2490146" cy="2590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400800" y="3048000"/>
            <a:ext cx="1905000" cy="1828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631209" y="1966972"/>
            <a:ext cx="2982098" cy="400110"/>
          </a:xfrm>
          <a:prstGeom prst="rect">
            <a:avLst/>
          </a:prstGeom>
        </p:spPr>
        <p:txBody>
          <a:bodyPr wrap="none">
            <a:spAutoFit/>
          </a:bodyPr>
          <a:lstStyle/>
          <a:p>
            <a:r>
              <a:rPr lang="en-US" sz="2000" b="1" dirty="0" err="1"/>
              <a:t>Basys</a:t>
            </a:r>
            <a:r>
              <a:rPr lang="en-US" sz="2000" b="1" dirty="0"/>
              <a:t> </a:t>
            </a:r>
            <a:r>
              <a:rPr lang="en-US" sz="2000" b="1" dirty="0" smtClean="0"/>
              <a:t> 2 oscillator </a:t>
            </a:r>
            <a:r>
              <a:rPr lang="en-US" sz="2000" b="1" dirty="0"/>
              <a:t>circuits</a:t>
            </a:r>
          </a:p>
        </p:txBody>
      </p:sp>
      <p:cxnSp>
        <p:nvCxnSpPr>
          <p:cNvPr id="25" name="Straight Arrow Connector 24"/>
          <p:cNvCxnSpPr/>
          <p:nvPr/>
        </p:nvCxnSpPr>
        <p:spPr>
          <a:xfrm flipH="1" flipV="1">
            <a:off x="2743200" y="3276600"/>
            <a:ext cx="5562602" cy="1600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ular Callout 29"/>
          <p:cNvSpPr/>
          <p:nvPr/>
        </p:nvSpPr>
        <p:spPr>
          <a:xfrm>
            <a:off x="4724400" y="5943600"/>
            <a:ext cx="2435481" cy="824937"/>
          </a:xfrm>
          <a:prstGeom prst="wedgeRoundRectCallout">
            <a:avLst>
              <a:gd name="adj1" fmla="val 74202"/>
              <a:gd name="adj2" fmla="val -71318"/>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Can only select </a:t>
            </a:r>
          </a:p>
          <a:p>
            <a:pPr algn="ctr"/>
            <a:r>
              <a:rPr lang="en-US" dirty="0" smtClean="0">
                <a:solidFill>
                  <a:srgbClr val="FF0000"/>
                </a:solidFill>
              </a:rPr>
              <a:t>50 MHz </a:t>
            </a:r>
            <a:r>
              <a:rPr lang="en-US" dirty="0" smtClean="0"/>
              <a:t>as the input clock frequency</a:t>
            </a:r>
            <a:endParaRPr lang="en-US" dirty="0"/>
          </a:p>
        </p:txBody>
      </p:sp>
    </p:spTree>
    <p:extLst>
      <p:ext uri="{BB962C8B-B14F-4D97-AF65-F5344CB8AC3E}">
        <p14:creationId xmlns:p14="http://schemas.microsoft.com/office/powerpoint/2010/main" val="168389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30"/>
                                        </p:tgtEl>
                                      </p:cBhvr>
                                    </p:animEffect>
                                    <p:animScale>
                                      <p:cBhvr>
                                        <p:cTn id="10"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en-US" dirty="0"/>
          </a:p>
        </p:txBody>
      </p:sp>
      <p:sp>
        <p:nvSpPr>
          <p:cNvPr id="3" name="内容占位符 2"/>
          <p:cNvSpPr>
            <a:spLocks noGrp="1"/>
          </p:cNvSpPr>
          <p:nvPr>
            <p:ph idx="1"/>
          </p:nvPr>
        </p:nvSpPr>
        <p:spPr>
          <a:xfrm>
            <a:off x="457200" y="1447800"/>
            <a:ext cx="8229600" cy="4953000"/>
          </a:xfrm>
        </p:spPr>
        <p:txBody>
          <a:bodyPr>
            <a:noAutofit/>
          </a:bodyPr>
          <a:lstStyle/>
          <a:p>
            <a:r>
              <a:rPr lang="en-US" altLang="zh-CN" sz="2800" b="1" dirty="0" smtClean="0"/>
              <a:t>Software</a:t>
            </a:r>
          </a:p>
          <a:p>
            <a:pPr lvl="1"/>
            <a:r>
              <a:rPr lang="en-US" altLang="zh-CN" sz="2400" b="1" dirty="0"/>
              <a:t>Xilinx ISE Design Suite 13.2 </a:t>
            </a:r>
            <a:r>
              <a:rPr lang="en-US" altLang="zh-CN" sz="2400" b="1" dirty="0" err="1" smtClean="0"/>
              <a:t>WebPACK</a:t>
            </a:r>
            <a:endParaRPr lang="en-US" altLang="zh-CN" sz="2400" b="1" dirty="0" smtClean="0"/>
          </a:p>
          <a:p>
            <a:pPr lvl="1"/>
            <a:r>
              <a:rPr lang="en-US" altLang="zh-CN" sz="2400" b="1" dirty="0" err="1"/>
              <a:t>Digilent</a:t>
            </a:r>
            <a:r>
              <a:rPr lang="en-US" altLang="zh-CN" sz="2400" b="1" dirty="0"/>
              <a:t>  Adept 2.0</a:t>
            </a:r>
            <a:endParaRPr lang="en-US" altLang="zh-CN" sz="2400" b="1" dirty="0" smtClean="0"/>
          </a:p>
          <a:p>
            <a:r>
              <a:rPr lang="en-US" altLang="zh-CN" sz="2800" b="1" dirty="0" smtClean="0"/>
              <a:t>Hardware</a:t>
            </a:r>
            <a:endParaRPr lang="en-US" altLang="zh-CN" sz="2400" dirty="0"/>
          </a:p>
          <a:p>
            <a:pPr lvl="1"/>
            <a:r>
              <a:rPr lang="en-US" altLang="zh-CN" sz="2400" b="1" dirty="0" err="1"/>
              <a:t>Digilent</a:t>
            </a:r>
            <a:r>
              <a:rPr lang="en-US" altLang="zh-CN" sz="2400" b="1" dirty="0"/>
              <a:t> BASYS Board (Xilinx Spartan 3E FPGA</a:t>
            </a:r>
            <a:r>
              <a:rPr lang="en-US" altLang="zh-CN" sz="2400" b="1" dirty="0" smtClean="0"/>
              <a:t>)</a:t>
            </a:r>
          </a:p>
          <a:p>
            <a:pPr lvl="1"/>
            <a:r>
              <a:rPr lang="en-US" altLang="zh-CN" sz="2400" b="1" dirty="0" err="1"/>
              <a:t>Digilent</a:t>
            </a:r>
            <a:r>
              <a:rPr lang="en-US" altLang="zh-CN" sz="2400" b="1" dirty="0"/>
              <a:t> BASYS 2 Board (Xilinx Spartan 3E FPGA)</a:t>
            </a:r>
            <a:endParaRPr lang="en-US" altLang="zh-CN" sz="2400" dirty="0" smtClean="0"/>
          </a:p>
          <a:p>
            <a:r>
              <a:rPr lang="en-US" sz="2800" b="1" dirty="0" smtClean="0">
                <a:solidFill>
                  <a:srgbClr val="FF0000"/>
                </a:solidFill>
              </a:rPr>
              <a:t>Example</a:t>
            </a:r>
          </a:p>
          <a:p>
            <a:r>
              <a:rPr lang="en-US" sz="2800" b="1" dirty="0" smtClean="0"/>
              <a:t>Demo</a:t>
            </a:r>
          </a:p>
          <a:p>
            <a:r>
              <a:rPr lang="en-US" sz="2800" b="1" dirty="0" smtClean="0"/>
              <a:t>Lab Report </a:t>
            </a:r>
            <a:r>
              <a:rPr lang="en-US" sz="2800" b="1" dirty="0"/>
              <a:t>R</a:t>
            </a:r>
            <a:r>
              <a:rPr lang="en-US" sz="2800" b="1" dirty="0" smtClean="0"/>
              <a:t>equirements</a:t>
            </a:r>
            <a:endParaRPr lang="en-US" sz="2800" b="1" dirty="0"/>
          </a:p>
          <a:p>
            <a:endParaRPr lang="en-US" sz="2000" dirty="0"/>
          </a:p>
          <a:p>
            <a:endParaRPr lang="en-US" sz="2000" dirty="0"/>
          </a:p>
        </p:txBody>
      </p:sp>
    </p:spTree>
    <p:extLst>
      <p:ext uri="{BB962C8B-B14F-4D97-AF65-F5344CB8AC3E}">
        <p14:creationId xmlns:p14="http://schemas.microsoft.com/office/powerpoint/2010/main" val="1930321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Example</a:t>
            </a:r>
            <a:endParaRPr lang="en-US" dirty="0"/>
          </a:p>
        </p:txBody>
      </p:sp>
      <p:sp>
        <p:nvSpPr>
          <p:cNvPr id="3" name="内容占位符 2"/>
          <p:cNvSpPr>
            <a:spLocks noGrp="1"/>
          </p:cNvSpPr>
          <p:nvPr>
            <p:ph idx="1"/>
          </p:nvPr>
        </p:nvSpPr>
        <p:spPr>
          <a:xfrm>
            <a:off x="457200" y="1447800"/>
            <a:ext cx="8229600" cy="4953000"/>
          </a:xfrm>
        </p:spPr>
        <p:txBody>
          <a:bodyPr>
            <a:noAutofit/>
          </a:bodyPr>
          <a:lstStyle/>
          <a:p>
            <a:r>
              <a:rPr lang="en-US" altLang="zh-CN" sz="2400" b="1" dirty="0" smtClean="0"/>
              <a:t>Work Flow</a:t>
            </a:r>
          </a:p>
          <a:p>
            <a:pPr algn="just"/>
            <a:r>
              <a:rPr lang="en-US" sz="2000" dirty="0" smtClean="0"/>
              <a:t>The figure shows </a:t>
            </a:r>
            <a:r>
              <a:rPr lang="en-US" sz="2000" dirty="0"/>
              <a:t>the software tools in a logic design project from schematic to VHDL code to *.bit file for download to BASYS or BASYS2 board.</a:t>
            </a:r>
          </a:p>
          <a:p>
            <a:endParaRPr lang="en-US"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2943225"/>
            <a:ext cx="6858000" cy="364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7636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Xilinx ISE Design </a:t>
            </a:r>
            <a:r>
              <a:rPr lang="en-US" altLang="zh-CN" dirty="0" smtClean="0"/>
              <a:t>Suite 13.2</a:t>
            </a: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30003" y="1600200"/>
            <a:ext cx="4683993"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3657600" y="3186157"/>
            <a:ext cx="1364632" cy="887814"/>
          </a:xfrm>
          <a:prstGeom prst="wedgeRoundRectCallout">
            <a:avLst>
              <a:gd name="adj1" fmla="val -100200"/>
              <a:gd name="adj2" fmla="val 66986"/>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Double Click </a:t>
            </a:r>
            <a:endParaRPr lang="en-US" dirty="0"/>
          </a:p>
        </p:txBody>
      </p:sp>
    </p:spTree>
    <p:extLst>
      <p:ext uri="{BB962C8B-B14F-4D97-AF65-F5344CB8AC3E}">
        <p14:creationId xmlns:p14="http://schemas.microsoft.com/office/powerpoint/2010/main" val="399868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Create A New Project</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600200"/>
            <a:ext cx="7921681" cy="4686300"/>
          </a:xfrm>
        </p:spPr>
      </p:pic>
      <p:sp>
        <p:nvSpPr>
          <p:cNvPr id="3" name="下箭头 2"/>
          <p:cNvSpPr/>
          <p:nvPr/>
        </p:nvSpPr>
        <p:spPr>
          <a:xfrm>
            <a:off x="609600" y="914400"/>
            <a:ext cx="304800" cy="53340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 name="下箭头 6"/>
          <p:cNvSpPr/>
          <p:nvPr/>
        </p:nvSpPr>
        <p:spPr>
          <a:xfrm>
            <a:off x="6477000" y="3276600"/>
            <a:ext cx="304800" cy="53340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3030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1000"/>
                                  </p:stCondLst>
                                  <p:childTnLst>
                                    <p:animClr clrSpc="rgb" dir="cw">
                                      <p:cBhvr override="childStyle">
                                        <p:cTn id="6" dur="250" autoRev="1" fill="remove"/>
                                        <p:tgtEl>
                                          <p:spTgt spid="3"/>
                                        </p:tgtEl>
                                        <p:attrNameLst>
                                          <p:attrName>style.color</p:attrName>
                                        </p:attrNameLst>
                                      </p:cBhvr>
                                      <p:to>
                                        <a:schemeClr val="bg1"/>
                                      </p:to>
                                    </p:animClr>
                                    <p:animClr clrSpc="rgb" dir="cw">
                                      <p:cBhvr>
                                        <p:cTn id="7" dur="250" autoRev="1" fill="remove"/>
                                        <p:tgtEl>
                                          <p:spTgt spid="3"/>
                                        </p:tgtEl>
                                        <p:attrNameLst>
                                          <p:attrName>fillcolor</p:attrName>
                                        </p:attrNameLst>
                                      </p:cBhvr>
                                      <p:to>
                                        <a:schemeClr val="bg1"/>
                                      </p:to>
                                    </p:animClr>
                                    <p:set>
                                      <p:cBhvr>
                                        <p:cTn id="8" dur="250" autoRev="1" fill="remove"/>
                                        <p:tgtEl>
                                          <p:spTgt spid="3"/>
                                        </p:tgtEl>
                                        <p:attrNameLst>
                                          <p:attrName>fill.type</p:attrName>
                                        </p:attrNameLst>
                                      </p:cBhvr>
                                      <p:to>
                                        <p:strVal val="solid"/>
                                      </p:to>
                                    </p:set>
                                    <p:set>
                                      <p:cBhvr>
                                        <p:cTn id="9" dur="250" autoRev="1" fill="remove"/>
                                        <p:tgtEl>
                                          <p:spTgt spid="3"/>
                                        </p:tgtEl>
                                        <p:attrNameLst>
                                          <p:attrName>fill.on</p:attrName>
                                        </p:attrNameLst>
                                      </p:cBhvr>
                                      <p:to>
                                        <p:strVal val="true"/>
                                      </p:to>
                                    </p:set>
                                  </p:childTnLst>
                                </p:cTn>
                              </p:par>
                              <p:par>
                                <p:cTn id="10" presetID="27" presetClass="emph" presetSubtype="0" fill="remove" grpId="0" nodeType="withEffect">
                                  <p:stCondLst>
                                    <p:cond delay="1000"/>
                                  </p:stCondLst>
                                  <p:childTnLst>
                                    <p:animClr clrSpc="rgb" dir="cw">
                                      <p:cBhvr override="childStyle">
                                        <p:cTn id="11" dur="250" autoRev="1" fill="remove"/>
                                        <p:tgtEl>
                                          <p:spTgt spid="7"/>
                                        </p:tgtEl>
                                        <p:attrNameLst>
                                          <p:attrName>style.color</p:attrName>
                                        </p:attrNameLst>
                                      </p:cBhvr>
                                      <p:to>
                                        <a:schemeClr val="bg1"/>
                                      </p:to>
                                    </p:animClr>
                                    <p:animClr clrSpc="rgb" dir="cw">
                                      <p:cBhvr>
                                        <p:cTn id="12" dur="250" autoRev="1" fill="remove"/>
                                        <p:tgtEl>
                                          <p:spTgt spid="7"/>
                                        </p:tgtEl>
                                        <p:attrNameLst>
                                          <p:attrName>fillcolor</p:attrName>
                                        </p:attrNameLst>
                                      </p:cBhvr>
                                      <p:to>
                                        <a:schemeClr val="bg1"/>
                                      </p:to>
                                    </p:animClr>
                                    <p:set>
                                      <p:cBhvr>
                                        <p:cTn id="13" dur="250" autoRev="1" fill="remove"/>
                                        <p:tgtEl>
                                          <p:spTgt spid="7"/>
                                        </p:tgtEl>
                                        <p:attrNameLst>
                                          <p:attrName>fill.type</p:attrName>
                                        </p:attrNameLst>
                                      </p:cBhvr>
                                      <p:to>
                                        <p:strVal val="solid"/>
                                      </p:to>
                                    </p:set>
                                    <p:set>
                                      <p:cBhvr>
                                        <p:cTn id="14"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Project Settings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8034" y="1600200"/>
            <a:ext cx="5267932" cy="4686300"/>
          </a:xfrm>
        </p:spPr>
      </p:pic>
      <p:sp>
        <p:nvSpPr>
          <p:cNvPr id="7" name="Rounded Rectangular Callout 6"/>
          <p:cNvSpPr/>
          <p:nvPr/>
        </p:nvSpPr>
        <p:spPr>
          <a:xfrm>
            <a:off x="5867400" y="1869393"/>
            <a:ext cx="2776671" cy="838200"/>
          </a:xfrm>
          <a:prstGeom prst="wedgeRoundRectCallout">
            <a:avLst>
              <a:gd name="adj1" fmla="val -49221"/>
              <a:gd name="adj2" fmla="val 179747"/>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Choose  TQ144 if you are using a BASYS board</a:t>
            </a:r>
            <a:endParaRPr lang="en-US" dirty="0"/>
          </a:p>
        </p:txBody>
      </p:sp>
      <p:sp>
        <p:nvSpPr>
          <p:cNvPr id="10" name="Right Arrow 9"/>
          <p:cNvSpPr/>
          <p:nvPr/>
        </p:nvSpPr>
        <p:spPr>
          <a:xfrm>
            <a:off x="3581400" y="3429000"/>
            <a:ext cx="381000" cy="1524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Right Arrow 10"/>
          <p:cNvSpPr/>
          <p:nvPr/>
        </p:nvSpPr>
        <p:spPr>
          <a:xfrm>
            <a:off x="3581400" y="3635523"/>
            <a:ext cx="381000" cy="1524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Right Arrow 11"/>
          <p:cNvSpPr/>
          <p:nvPr/>
        </p:nvSpPr>
        <p:spPr>
          <a:xfrm>
            <a:off x="3581400" y="3810000"/>
            <a:ext cx="381000" cy="1524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3264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100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par>
                                <p:cTn id="8" presetID="27" presetClass="emph" presetSubtype="0" fill="remove" grpId="0" nodeType="withEffect">
                                  <p:stCondLst>
                                    <p:cond delay="1000"/>
                                  </p:stCondLst>
                                  <p:childTnLst>
                                    <p:animClr clrSpc="rgb" dir="cw">
                                      <p:cBhvr override="childStyle">
                                        <p:cTn id="9" dur="250" autoRev="1" fill="remove"/>
                                        <p:tgtEl>
                                          <p:spTgt spid="10"/>
                                        </p:tgtEl>
                                        <p:attrNameLst>
                                          <p:attrName>style.color</p:attrName>
                                        </p:attrNameLst>
                                      </p:cBhvr>
                                      <p:to>
                                        <a:schemeClr val="bg1"/>
                                      </p:to>
                                    </p:animClr>
                                    <p:animClr clrSpc="rgb" dir="cw">
                                      <p:cBhvr>
                                        <p:cTn id="10" dur="250" autoRev="1" fill="remove"/>
                                        <p:tgtEl>
                                          <p:spTgt spid="10"/>
                                        </p:tgtEl>
                                        <p:attrNameLst>
                                          <p:attrName>fillcolor</p:attrName>
                                        </p:attrNameLst>
                                      </p:cBhvr>
                                      <p:to>
                                        <a:schemeClr val="bg1"/>
                                      </p:to>
                                    </p:animClr>
                                    <p:set>
                                      <p:cBhvr>
                                        <p:cTn id="11" dur="250" autoRev="1" fill="remove"/>
                                        <p:tgtEl>
                                          <p:spTgt spid="10"/>
                                        </p:tgtEl>
                                        <p:attrNameLst>
                                          <p:attrName>fill.type</p:attrName>
                                        </p:attrNameLst>
                                      </p:cBhvr>
                                      <p:to>
                                        <p:strVal val="solid"/>
                                      </p:to>
                                    </p:set>
                                    <p:set>
                                      <p:cBhvr>
                                        <p:cTn id="12" dur="250" autoRev="1" fill="remove"/>
                                        <p:tgtEl>
                                          <p:spTgt spid="10"/>
                                        </p:tgtEl>
                                        <p:attrNameLst>
                                          <p:attrName>fill.on</p:attrName>
                                        </p:attrNameLst>
                                      </p:cBhvr>
                                      <p:to>
                                        <p:strVal val="true"/>
                                      </p:to>
                                    </p:set>
                                  </p:childTnLst>
                                </p:cTn>
                              </p:par>
                              <p:par>
                                <p:cTn id="13" presetID="27" presetClass="emph" presetSubtype="0" fill="remove" grpId="0" nodeType="withEffect">
                                  <p:stCondLst>
                                    <p:cond delay="1000"/>
                                  </p:stCondLst>
                                  <p:childTnLst>
                                    <p:animClr clrSpc="rgb" dir="cw">
                                      <p:cBhvr override="childStyle">
                                        <p:cTn id="14" dur="250" autoRev="1" fill="remove"/>
                                        <p:tgtEl>
                                          <p:spTgt spid="11"/>
                                        </p:tgtEl>
                                        <p:attrNameLst>
                                          <p:attrName>style.color</p:attrName>
                                        </p:attrNameLst>
                                      </p:cBhvr>
                                      <p:to>
                                        <a:schemeClr val="bg1"/>
                                      </p:to>
                                    </p:animClr>
                                    <p:animClr clrSpc="rgb" dir="cw">
                                      <p:cBhvr>
                                        <p:cTn id="15" dur="250" autoRev="1" fill="remove"/>
                                        <p:tgtEl>
                                          <p:spTgt spid="11"/>
                                        </p:tgtEl>
                                        <p:attrNameLst>
                                          <p:attrName>fillcolor</p:attrName>
                                        </p:attrNameLst>
                                      </p:cBhvr>
                                      <p:to>
                                        <a:schemeClr val="bg1"/>
                                      </p:to>
                                    </p:animClr>
                                    <p:set>
                                      <p:cBhvr>
                                        <p:cTn id="16" dur="250" autoRev="1" fill="remove"/>
                                        <p:tgtEl>
                                          <p:spTgt spid="11"/>
                                        </p:tgtEl>
                                        <p:attrNameLst>
                                          <p:attrName>fill.type</p:attrName>
                                        </p:attrNameLst>
                                      </p:cBhvr>
                                      <p:to>
                                        <p:strVal val="solid"/>
                                      </p:to>
                                    </p:set>
                                    <p:set>
                                      <p:cBhvr>
                                        <p:cTn id="17" dur="250" autoRev="1" fill="remove"/>
                                        <p:tgtEl>
                                          <p:spTgt spid="11"/>
                                        </p:tgtEl>
                                        <p:attrNameLst>
                                          <p:attrName>fill.on</p:attrName>
                                        </p:attrNameLst>
                                      </p:cBhvr>
                                      <p:to>
                                        <p:strVal val="true"/>
                                      </p:to>
                                    </p:set>
                                  </p:childTnLst>
                                </p:cTn>
                              </p:par>
                              <p:par>
                                <p:cTn id="18" presetID="27" presetClass="emph" presetSubtype="0" fill="remove" grpId="0" nodeType="withEffect">
                                  <p:stCondLst>
                                    <p:cond delay="1000"/>
                                  </p:stCondLst>
                                  <p:childTnLst>
                                    <p:animClr clrSpc="rgb" dir="cw">
                                      <p:cBhvr override="childStyle">
                                        <p:cTn id="19" dur="250" autoRev="1" fill="remove"/>
                                        <p:tgtEl>
                                          <p:spTgt spid="12"/>
                                        </p:tgtEl>
                                        <p:attrNameLst>
                                          <p:attrName>style.color</p:attrName>
                                        </p:attrNameLst>
                                      </p:cBhvr>
                                      <p:to>
                                        <a:schemeClr val="bg1"/>
                                      </p:to>
                                    </p:animClr>
                                    <p:animClr clrSpc="rgb" dir="cw">
                                      <p:cBhvr>
                                        <p:cTn id="20" dur="250" autoRev="1" fill="remove"/>
                                        <p:tgtEl>
                                          <p:spTgt spid="12"/>
                                        </p:tgtEl>
                                        <p:attrNameLst>
                                          <p:attrName>fillcolor</p:attrName>
                                        </p:attrNameLst>
                                      </p:cBhvr>
                                      <p:to>
                                        <a:schemeClr val="bg1"/>
                                      </p:to>
                                    </p:animClr>
                                    <p:set>
                                      <p:cBhvr>
                                        <p:cTn id="21" dur="250" autoRev="1" fill="remove"/>
                                        <p:tgtEl>
                                          <p:spTgt spid="12"/>
                                        </p:tgtEl>
                                        <p:attrNameLst>
                                          <p:attrName>fill.type</p:attrName>
                                        </p:attrNameLst>
                                      </p:cBhvr>
                                      <p:to>
                                        <p:strVal val="solid"/>
                                      </p:to>
                                    </p:set>
                                    <p:set>
                                      <p:cBhvr>
                                        <p:cTn id="22" dur="25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Create New Source Files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16568"/>
            <a:ext cx="8229600" cy="4253564"/>
          </a:xfrm>
        </p:spPr>
      </p:pic>
      <p:sp>
        <p:nvSpPr>
          <p:cNvPr id="4" name="下箭头 3"/>
          <p:cNvSpPr/>
          <p:nvPr/>
        </p:nvSpPr>
        <p:spPr>
          <a:xfrm>
            <a:off x="1752600" y="1188156"/>
            <a:ext cx="304800" cy="53340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下箭头 4"/>
          <p:cNvSpPr/>
          <p:nvPr/>
        </p:nvSpPr>
        <p:spPr>
          <a:xfrm>
            <a:off x="7162800" y="3886200"/>
            <a:ext cx="304800" cy="53340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7236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100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par>
                                <p:cTn id="10" presetID="27" presetClass="emph" presetSubtype="0" fill="remove" grpId="0" nodeType="withEffect">
                                  <p:stCondLst>
                                    <p:cond delay="1000"/>
                                  </p:stCondLst>
                                  <p:childTnLst>
                                    <p:animClr clrSpc="rgb" dir="cw">
                                      <p:cBhvr override="childStyle">
                                        <p:cTn id="11" dur="250" autoRev="1" fill="remove"/>
                                        <p:tgtEl>
                                          <p:spTgt spid="5"/>
                                        </p:tgtEl>
                                        <p:attrNameLst>
                                          <p:attrName>style.color</p:attrName>
                                        </p:attrNameLst>
                                      </p:cBhvr>
                                      <p:to>
                                        <a:schemeClr val="bg1"/>
                                      </p:to>
                                    </p:animClr>
                                    <p:animClr clrSpc="rgb" dir="cw">
                                      <p:cBhvr>
                                        <p:cTn id="12" dur="250" autoRev="1" fill="remove"/>
                                        <p:tgtEl>
                                          <p:spTgt spid="5"/>
                                        </p:tgtEl>
                                        <p:attrNameLst>
                                          <p:attrName>fillcolor</p:attrName>
                                        </p:attrNameLst>
                                      </p:cBhvr>
                                      <p:to>
                                        <a:schemeClr val="bg1"/>
                                      </p:to>
                                    </p:animClr>
                                    <p:set>
                                      <p:cBhvr>
                                        <p:cTn id="13" dur="250" autoRev="1" fill="remove"/>
                                        <p:tgtEl>
                                          <p:spTgt spid="5"/>
                                        </p:tgtEl>
                                        <p:attrNameLst>
                                          <p:attrName>fill.type</p:attrName>
                                        </p:attrNameLst>
                                      </p:cBhvr>
                                      <p:to>
                                        <p:strVal val="solid"/>
                                      </p:to>
                                    </p:set>
                                    <p:set>
                                      <p:cBhvr>
                                        <p:cTn id="14"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Draw the Schematics</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825" y="1507772"/>
            <a:ext cx="6629400" cy="4457699"/>
          </a:xfr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36890"/>
            <a:ext cx="28575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315200" y="2017890"/>
            <a:ext cx="1447800" cy="369332"/>
          </a:xfrm>
          <a:prstGeom prst="rect">
            <a:avLst/>
          </a:prstGeom>
          <a:noFill/>
        </p:spPr>
        <p:txBody>
          <a:bodyPr wrap="square" rtlCol="0">
            <a:spAutoFit/>
          </a:bodyPr>
          <a:lstStyle/>
          <a:p>
            <a:r>
              <a:rPr lang="en-US" dirty="0" smtClean="0"/>
              <a:t>Add wire</a:t>
            </a:r>
            <a:endParaRPr lang="en-US" dirty="0"/>
          </a:p>
        </p:txBody>
      </p:sp>
      <p:sp>
        <p:nvSpPr>
          <p:cNvPr id="7" name="TextBox 6"/>
          <p:cNvSpPr txBox="1"/>
          <p:nvPr/>
        </p:nvSpPr>
        <p:spPr>
          <a:xfrm>
            <a:off x="7315200" y="2856090"/>
            <a:ext cx="1800225" cy="369332"/>
          </a:xfrm>
          <a:prstGeom prst="rect">
            <a:avLst/>
          </a:prstGeom>
          <a:noFill/>
        </p:spPr>
        <p:txBody>
          <a:bodyPr wrap="square" rtlCol="0">
            <a:spAutoFit/>
          </a:bodyPr>
          <a:lstStyle/>
          <a:p>
            <a:r>
              <a:rPr lang="en-US" dirty="0" smtClean="0"/>
              <a:t>Add I/O marker</a:t>
            </a:r>
            <a:endParaRPr lang="en-US" dirty="0"/>
          </a:p>
        </p:txBody>
      </p:sp>
      <p:sp>
        <p:nvSpPr>
          <p:cNvPr id="9" name="TextBox 8"/>
          <p:cNvSpPr txBox="1"/>
          <p:nvPr/>
        </p:nvSpPr>
        <p:spPr>
          <a:xfrm>
            <a:off x="7315200" y="3172558"/>
            <a:ext cx="1447800" cy="369332"/>
          </a:xfrm>
          <a:prstGeom prst="rect">
            <a:avLst/>
          </a:prstGeom>
          <a:noFill/>
        </p:spPr>
        <p:txBody>
          <a:bodyPr wrap="square" rtlCol="0">
            <a:spAutoFit/>
          </a:bodyPr>
          <a:lstStyle/>
          <a:p>
            <a:r>
              <a:rPr lang="en-US" dirty="0" smtClean="0"/>
              <a:t>Add symbol</a:t>
            </a:r>
            <a:endParaRPr lang="en-US" dirty="0"/>
          </a:p>
        </p:txBody>
      </p:sp>
      <p:cxnSp>
        <p:nvCxnSpPr>
          <p:cNvPr id="11" name="Straight Arrow Connector 10"/>
          <p:cNvCxnSpPr/>
          <p:nvPr/>
        </p:nvCxnSpPr>
        <p:spPr>
          <a:xfrm flipH="1">
            <a:off x="1181100" y="2017890"/>
            <a:ext cx="5143500" cy="10987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762750" y="3084690"/>
            <a:ext cx="62865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753225" y="3373262"/>
            <a:ext cx="62865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066800" y="1801637"/>
            <a:ext cx="114300" cy="9877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324600" y="1524000"/>
            <a:ext cx="2590800" cy="22464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6753225" y="2202556"/>
            <a:ext cx="62865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0327" y="4000500"/>
            <a:ext cx="1274445"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7781925" y="4046999"/>
            <a:ext cx="1362075" cy="369332"/>
          </a:xfrm>
          <a:prstGeom prst="rect">
            <a:avLst/>
          </a:prstGeom>
          <a:noFill/>
        </p:spPr>
        <p:txBody>
          <a:bodyPr wrap="square" rtlCol="0">
            <a:spAutoFit/>
          </a:bodyPr>
          <a:lstStyle/>
          <a:p>
            <a:r>
              <a:rPr lang="en-US" dirty="0" smtClean="0"/>
              <a:t>AND: AND2</a:t>
            </a:r>
            <a:endParaRPr lang="en-US" dirty="0"/>
          </a:p>
        </p:txBody>
      </p:sp>
      <p:sp>
        <p:nvSpPr>
          <p:cNvPr id="23" name="TextBox 22"/>
          <p:cNvSpPr txBox="1"/>
          <p:nvPr/>
        </p:nvSpPr>
        <p:spPr>
          <a:xfrm>
            <a:off x="7753351" y="4667250"/>
            <a:ext cx="1295400" cy="369332"/>
          </a:xfrm>
          <a:prstGeom prst="rect">
            <a:avLst/>
          </a:prstGeom>
          <a:noFill/>
        </p:spPr>
        <p:txBody>
          <a:bodyPr wrap="square" rtlCol="0">
            <a:spAutoFit/>
          </a:bodyPr>
          <a:lstStyle/>
          <a:p>
            <a:r>
              <a:rPr lang="en-US" dirty="0" smtClean="0"/>
              <a:t>OR: OR2</a:t>
            </a:r>
            <a:endParaRPr lang="en-US" dirty="0"/>
          </a:p>
        </p:txBody>
      </p:sp>
      <p:sp>
        <p:nvSpPr>
          <p:cNvPr id="24" name="TextBox 23"/>
          <p:cNvSpPr txBox="1"/>
          <p:nvPr/>
        </p:nvSpPr>
        <p:spPr>
          <a:xfrm>
            <a:off x="7753352" y="5345668"/>
            <a:ext cx="1271586" cy="369332"/>
          </a:xfrm>
          <a:prstGeom prst="rect">
            <a:avLst/>
          </a:prstGeom>
          <a:noFill/>
        </p:spPr>
        <p:txBody>
          <a:bodyPr wrap="square" rtlCol="0">
            <a:spAutoFit/>
          </a:bodyPr>
          <a:lstStyle/>
          <a:p>
            <a:r>
              <a:rPr lang="en-US" dirty="0" smtClean="0"/>
              <a:t>NOT: </a:t>
            </a:r>
            <a:r>
              <a:rPr lang="en-US" dirty="0" smtClean="0">
                <a:solidFill>
                  <a:srgbClr val="FF0000"/>
                </a:solidFill>
              </a:rPr>
              <a:t>INV</a:t>
            </a:r>
            <a:endParaRPr lang="en-US" dirty="0">
              <a:solidFill>
                <a:srgbClr val="FF0000"/>
              </a:solidFill>
            </a:endParaRPr>
          </a:p>
        </p:txBody>
      </p:sp>
      <p:sp>
        <p:nvSpPr>
          <p:cNvPr id="25" name="TextBox 24"/>
          <p:cNvSpPr txBox="1"/>
          <p:nvPr/>
        </p:nvSpPr>
        <p:spPr>
          <a:xfrm>
            <a:off x="7743826" y="5810250"/>
            <a:ext cx="1271586" cy="369332"/>
          </a:xfrm>
          <a:prstGeom prst="rect">
            <a:avLst/>
          </a:prstGeom>
          <a:noFill/>
        </p:spPr>
        <p:txBody>
          <a:bodyPr wrap="square" rtlCol="0">
            <a:spAutoFit/>
          </a:bodyPr>
          <a:lstStyle/>
          <a:p>
            <a:r>
              <a:rPr lang="en-US" dirty="0" smtClean="0"/>
              <a:t>XOR: XOR2</a:t>
            </a:r>
            <a:endParaRPr lang="en-US" dirty="0"/>
          </a:p>
        </p:txBody>
      </p:sp>
      <p:sp>
        <p:nvSpPr>
          <p:cNvPr id="26" name="Rounded Rectangular Callout 25"/>
          <p:cNvSpPr/>
          <p:nvPr/>
        </p:nvSpPr>
        <p:spPr>
          <a:xfrm>
            <a:off x="2286000" y="5345668"/>
            <a:ext cx="1905000" cy="990600"/>
          </a:xfrm>
          <a:prstGeom prst="wedgeRoundRectCallout">
            <a:avLst>
              <a:gd name="adj1" fmla="val -127307"/>
              <a:gd name="adj2" fmla="val -106967"/>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Quick search of the symbols</a:t>
            </a:r>
            <a:endParaRPr lang="en-US" dirty="0"/>
          </a:p>
        </p:txBody>
      </p:sp>
    </p:spTree>
    <p:extLst>
      <p:ext uri="{BB962C8B-B14F-4D97-AF65-F5344CB8AC3E}">
        <p14:creationId xmlns:p14="http://schemas.microsoft.com/office/powerpoint/2010/main" val="158258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1000"/>
                                  </p:stCondLst>
                                  <p:childTnLst>
                                    <p:animEffect transition="out" filter="fade">
                                      <p:cBhvr>
                                        <p:cTn id="6" dur="500" tmFilter="0, 0; .2, .5; .8, .5; 1, 0"/>
                                        <p:tgtEl>
                                          <p:spTgt spid="26"/>
                                        </p:tgtEl>
                                      </p:cBhvr>
                                    </p:animEffect>
                                    <p:animScale>
                                      <p:cBhvr>
                                        <p:cTn id="7"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Draw the Schematics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28775"/>
            <a:ext cx="8229600" cy="4629150"/>
          </a:xfrm>
        </p:spPr>
      </p:pic>
      <p:sp>
        <p:nvSpPr>
          <p:cNvPr id="5" name="Rounded Rectangular Callout 4"/>
          <p:cNvSpPr/>
          <p:nvPr/>
        </p:nvSpPr>
        <p:spPr>
          <a:xfrm>
            <a:off x="2400300" y="3886200"/>
            <a:ext cx="1905000" cy="990600"/>
          </a:xfrm>
          <a:prstGeom prst="wedgeRoundRectCallout">
            <a:avLst>
              <a:gd name="adj1" fmla="val -3307"/>
              <a:gd name="adj2" fmla="val -169467"/>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Rename the Ports by right-clicking on them</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828799"/>
            <a:ext cx="4075490" cy="236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37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100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Pin Placement &amp; Assignment</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74948"/>
            <a:ext cx="8229600" cy="4136804"/>
          </a:xfrm>
        </p:spPr>
      </p:pic>
      <p:sp>
        <p:nvSpPr>
          <p:cNvPr id="9" name="Rounded Rectangular Callout 8"/>
          <p:cNvSpPr/>
          <p:nvPr/>
        </p:nvSpPr>
        <p:spPr>
          <a:xfrm>
            <a:off x="2206951" y="6019800"/>
            <a:ext cx="1600200" cy="381000"/>
          </a:xfrm>
          <a:prstGeom prst="wedgeRoundRectCallout">
            <a:avLst>
              <a:gd name="adj1" fmla="val -63840"/>
              <a:gd name="adj2" fmla="val -8003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Find “Design”</a:t>
            </a:r>
            <a:endParaRPr lang="en-US" dirty="0"/>
          </a:p>
        </p:txBody>
      </p:sp>
      <p:sp>
        <p:nvSpPr>
          <p:cNvPr id="10" name="Rounded Rectangular Callout 9"/>
          <p:cNvSpPr/>
          <p:nvPr/>
        </p:nvSpPr>
        <p:spPr>
          <a:xfrm>
            <a:off x="1435337" y="3139511"/>
            <a:ext cx="1600200" cy="381000"/>
          </a:xfrm>
          <a:prstGeom prst="wedgeRoundRectCallout">
            <a:avLst>
              <a:gd name="adj1" fmla="val -40342"/>
              <a:gd name="adj2" fmla="val -124892"/>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Select the file</a:t>
            </a:r>
            <a:endParaRPr lang="en-US" dirty="0"/>
          </a:p>
        </p:txBody>
      </p:sp>
      <p:sp>
        <p:nvSpPr>
          <p:cNvPr id="11" name="Rounded Rectangular Callout 10"/>
          <p:cNvSpPr/>
          <p:nvPr/>
        </p:nvSpPr>
        <p:spPr>
          <a:xfrm>
            <a:off x="1943100" y="3733800"/>
            <a:ext cx="2667000" cy="381000"/>
          </a:xfrm>
          <a:prstGeom prst="wedgeRoundRectCallout">
            <a:avLst>
              <a:gd name="adj1" fmla="val -67578"/>
              <a:gd name="adj2" fmla="val 159968"/>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Expand the Folder here</a:t>
            </a:r>
            <a:endParaRPr lang="en-US" dirty="0"/>
          </a:p>
        </p:txBody>
      </p:sp>
      <p:sp>
        <p:nvSpPr>
          <p:cNvPr id="12" name="Rounded Rectangular Callout 11"/>
          <p:cNvSpPr/>
          <p:nvPr/>
        </p:nvSpPr>
        <p:spPr>
          <a:xfrm>
            <a:off x="2387836" y="4953000"/>
            <a:ext cx="1803163" cy="381000"/>
          </a:xfrm>
          <a:prstGeom prst="wedgeRoundRectCallout">
            <a:avLst>
              <a:gd name="adj1" fmla="val -72919"/>
              <a:gd name="adj2" fmla="val -104705"/>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Assign pins here</a:t>
            </a:r>
            <a:endParaRPr lang="en-US" dirty="0"/>
          </a:p>
        </p:txBody>
      </p:sp>
    </p:spTree>
    <p:extLst>
      <p:ext uri="{BB962C8B-B14F-4D97-AF65-F5344CB8AC3E}">
        <p14:creationId xmlns:p14="http://schemas.microsoft.com/office/powerpoint/2010/main" val="119393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100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fill="hold" grpId="0" nodeType="withEffect">
                                  <p:stCondLst>
                                    <p:cond delay="1000"/>
                                  </p:stCondLst>
                                  <p:childTnLst>
                                    <p:animEffect transition="out" filter="fade">
                                      <p:cBhvr>
                                        <p:cTn id="9" dur="500" tmFilter="0, 0; .2, .5; .8, .5; 1, 0"/>
                                        <p:tgtEl>
                                          <p:spTgt spid="11"/>
                                        </p:tgtEl>
                                      </p:cBhvr>
                                    </p:animEffect>
                                    <p:animScale>
                                      <p:cBhvr>
                                        <p:cTn id="10" dur="250" autoRev="1" fill="hold"/>
                                        <p:tgtEl>
                                          <p:spTgt spid="11"/>
                                        </p:tgtEl>
                                      </p:cBhvr>
                                      <p:by x="105000" y="105000"/>
                                    </p:animScale>
                                  </p:childTnLst>
                                </p:cTn>
                              </p:par>
                              <p:par>
                                <p:cTn id="11" presetID="26" presetClass="emph" presetSubtype="0" fill="hold" grpId="0" nodeType="withEffect">
                                  <p:stCondLst>
                                    <p:cond delay="1000"/>
                                  </p:stCondLst>
                                  <p:childTnLst>
                                    <p:animEffect transition="out" filter="fade">
                                      <p:cBhvr>
                                        <p:cTn id="12" dur="500" tmFilter="0, 0; .2, .5; .8, .5; 1, 0"/>
                                        <p:tgtEl>
                                          <p:spTgt spid="12"/>
                                        </p:tgtEl>
                                      </p:cBhvr>
                                    </p:animEffect>
                                    <p:animScale>
                                      <p:cBhvr>
                                        <p:cTn id="13" dur="250" autoRev="1" fill="hold"/>
                                        <p:tgtEl>
                                          <p:spTgt spid="12"/>
                                        </p:tgtEl>
                                      </p:cBhvr>
                                      <p:by x="105000" y="105000"/>
                                    </p:animScale>
                                  </p:childTnLst>
                                </p:cTn>
                              </p:par>
                              <p:par>
                                <p:cTn id="14" presetID="26" presetClass="emph" presetSubtype="0" fill="hold" grpId="0" nodeType="withEffect">
                                  <p:stCondLst>
                                    <p:cond delay="1000"/>
                                  </p:stCondLst>
                                  <p:childTnLst>
                                    <p:animEffect transition="out" filter="fade">
                                      <p:cBhvr>
                                        <p:cTn id="15" dur="500" tmFilter="0, 0; .2, .5; .8, .5; 1, 0"/>
                                        <p:tgtEl>
                                          <p:spTgt spid="9"/>
                                        </p:tgtEl>
                                      </p:cBhvr>
                                    </p:animEffect>
                                    <p:animScale>
                                      <p:cBhvr>
                                        <p:cTn id="16"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en-US" dirty="0"/>
          </a:p>
        </p:txBody>
      </p:sp>
      <p:sp>
        <p:nvSpPr>
          <p:cNvPr id="3" name="内容占位符 2"/>
          <p:cNvSpPr>
            <a:spLocks noGrp="1"/>
          </p:cNvSpPr>
          <p:nvPr>
            <p:ph idx="1"/>
          </p:nvPr>
        </p:nvSpPr>
        <p:spPr>
          <a:xfrm>
            <a:off x="457200" y="1447800"/>
            <a:ext cx="8229600" cy="4953000"/>
          </a:xfrm>
        </p:spPr>
        <p:txBody>
          <a:bodyPr>
            <a:noAutofit/>
          </a:bodyPr>
          <a:lstStyle/>
          <a:p>
            <a:r>
              <a:rPr lang="en-US" altLang="zh-CN" sz="2800" b="1" dirty="0" smtClean="0"/>
              <a:t>Software</a:t>
            </a:r>
          </a:p>
          <a:p>
            <a:pPr lvl="1"/>
            <a:r>
              <a:rPr lang="en-US" altLang="zh-CN" sz="2400" b="1" dirty="0"/>
              <a:t>Xilinx ISE Design Suite 13.2 </a:t>
            </a:r>
            <a:r>
              <a:rPr lang="en-US" altLang="zh-CN" sz="2400" b="1" dirty="0" err="1" smtClean="0"/>
              <a:t>WebPACK</a:t>
            </a:r>
            <a:endParaRPr lang="en-US" altLang="zh-CN" sz="2400" b="1" dirty="0" smtClean="0"/>
          </a:p>
          <a:p>
            <a:pPr lvl="1"/>
            <a:r>
              <a:rPr lang="en-US" altLang="zh-CN" sz="2400" b="1" dirty="0" err="1"/>
              <a:t>Digilent</a:t>
            </a:r>
            <a:r>
              <a:rPr lang="en-US" altLang="zh-CN" sz="2400" b="1" dirty="0"/>
              <a:t>  Adept 2.0</a:t>
            </a:r>
            <a:endParaRPr lang="en-US" altLang="zh-CN" sz="2400" b="1" dirty="0" smtClean="0"/>
          </a:p>
          <a:p>
            <a:r>
              <a:rPr lang="en-US" altLang="zh-CN" sz="2800" b="1" dirty="0" smtClean="0"/>
              <a:t>Hardware</a:t>
            </a:r>
            <a:endParaRPr lang="en-US" altLang="zh-CN" sz="2400" dirty="0"/>
          </a:p>
          <a:p>
            <a:pPr lvl="1"/>
            <a:r>
              <a:rPr lang="en-US" altLang="zh-CN" sz="2400" b="1" dirty="0" err="1"/>
              <a:t>Digilent</a:t>
            </a:r>
            <a:r>
              <a:rPr lang="en-US" altLang="zh-CN" sz="2400" b="1" dirty="0"/>
              <a:t> BASYS Board (Xilinx Spartan 3E FPGA</a:t>
            </a:r>
            <a:r>
              <a:rPr lang="en-US" altLang="zh-CN" sz="2400" b="1" dirty="0" smtClean="0"/>
              <a:t>)</a:t>
            </a:r>
          </a:p>
          <a:p>
            <a:pPr lvl="1"/>
            <a:r>
              <a:rPr lang="en-US" altLang="zh-CN" sz="2400" b="1" dirty="0" err="1"/>
              <a:t>Digilent</a:t>
            </a:r>
            <a:r>
              <a:rPr lang="en-US" altLang="zh-CN" sz="2400" b="1" dirty="0"/>
              <a:t> BASYS 2 Board (Xilinx Spartan 3E FPGA)</a:t>
            </a:r>
            <a:endParaRPr lang="en-US" altLang="zh-CN" sz="2400" dirty="0" smtClean="0"/>
          </a:p>
          <a:p>
            <a:r>
              <a:rPr lang="en-US" sz="2800" b="1" dirty="0" smtClean="0"/>
              <a:t>Example</a:t>
            </a:r>
          </a:p>
          <a:p>
            <a:r>
              <a:rPr lang="en-US" sz="2800" b="1" dirty="0" smtClean="0"/>
              <a:t>Demo</a:t>
            </a:r>
          </a:p>
          <a:p>
            <a:r>
              <a:rPr lang="en-US" sz="2800" b="1" dirty="0" smtClean="0"/>
              <a:t>Lab Report </a:t>
            </a:r>
            <a:r>
              <a:rPr lang="en-US" sz="2800" b="1" dirty="0"/>
              <a:t>R</a:t>
            </a:r>
            <a:r>
              <a:rPr lang="en-US" sz="2800" b="1" dirty="0" smtClean="0"/>
              <a:t>equirements</a:t>
            </a:r>
            <a:endParaRPr lang="en-US" sz="2800" b="1" dirty="0"/>
          </a:p>
          <a:p>
            <a:endParaRPr lang="en-US" sz="2000" dirty="0"/>
          </a:p>
          <a:p>
            <a:endParaRPr lang="en-US" sz="2000" dirty="0"/>
          </a:p>
        </p:txBody>
      </p:sp>
    </p:spTree>
    <p:extLst>
      <p:ext uri="{BB962C8B-B14F-4D97-AF65-F5344CB8AC3E}">
        <p14:creationId xmlns:p14="http://schemas.microsoft.com/office/powerpoint/2010/main" val="221780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PlanAhead</a:t>
            </a:r>
            <a:r>
              <a:rPr lang="en-US" altLang="zh-CN" dirty="0" smtClean="0"/>
              <a:t> 13.2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8100" y="1600200"/>
            <a:ext cx="5987799" cy="4686300"/>
          </a:xfrm>
        </p:spPr>
      </p:pic>
      <p:sp>
        <p:nvSpPr>
          <p:cNvPr id="6" name="Oval 5"/>
          <p:cNvSpPr/>
          <p:nvPr/>
        </p:nvSpPr>
        <p:spPr>
          <a:xfrm>
            <a:off x="6553200" y="4800600"/>
            <a:ext cx="838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05400" y="5638800"/>
            <a:ext cx="838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40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75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26" presetClass="emph" presetSubtype="0" fill="hold" grpId="0" nodeType="withEffect">
                                  <p:stCondLst>
                                    <p:cond delay="750"/>
                                  </p:st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PlanAhead</a:t>
            </a:r>
            <a:r>
              <a:rPr lang="en-US" altLang="zh-CN" dirty="0"/>
              <a:t> 13.2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600200"/>
            <a:ext cx="6248399" cy="4686300"/>
          </a:xfrm>
        </p:spPr>
      </p:pic>
      <p:sp>
        <p:nvSpPr>
          <p:cNvPr id="5" name="Oval 4"/>
          <p:cNvSpPr/>
          <p:nvPr/>
        </p:nvSpPr>
        <p:spPr>
          <a:xfrm>
            <a:off x="1447800" y="3581400"/>
            <a:ext cx="6477000" cy="1295400"/>
          </a:xfrm>
          <a:prstGeom prst="ellipse">
            <a:avLst/>
          </a:prstGeom>
          <a:solidFill>
            <a:srgbClr val="0070C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264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1000"/>
                                  </p:stCondLst>
                                  <p:childTnLst>
                                    <p:animClr clrSpc="rgb" dir="cw">
                                      <p:cBhvr override="childStyle">
                                        <p:cTn id="6" dur="250" autoRev="1" fill="remove"/>
                                        <p:tgtEl>
                                          <p:spTgt spid="5"/>
                                        </p:tgtEl>
                                        <p:attrNameLst>
                                          <p:attrName>style.color</p:attrName>
                                        </p:attrNameLst>
                                      </p:cBhvr>
                                      <p:to>
                                        <a:schemeClr val="bg1"/>
                                      </p:to>
                                    </p:animClr>
                                    <p:animClr clrSpc="rgb" dir="cw">
                                      <p:cBhvr>
                                        <p:cTn id="7" dur="250" autoRev="1" fill="remove"/>
                                        <p:tgtEl>
                                          <p:spTgt spid="5"/>
                                        </p:tgtEl>
                                        <p:attrNameLst>
                                          <p:attrName>fillcolor</p:attrName>
                                        </p:attrNameLst>
                                      </p:cBhvr>
                                      <p:to>
                                        <a:schemeClr val="bg1"/>
                                      </p:to>
                                    </p:animClr>
                                    <p:set>
                                      <p:cBhvr>
                                        <p:cTn id="8" dur="250" autoRev="1" fill="remove"/>
                                        <p:tgtEl>
                                          <p:spTgt spid="5"/>
                                        </p:tgtEl>
                                        <p:attrNameLst>
                                          <p:attrName>fill.type</p:attrName>
                                        </p:attrNameLst>
                                      </p:cBhvr>
                                      <p:to>
                                        <p:strVal val="solid"/>
                                      </p:to>
                                    </p:set>
                                    <p:set>
                                      <p:cBhvr>
                                        <p:cTn id="9"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PlanAhead</a:t>
            </a:r>
            <a:r>
              <a:rPr lang="en-US" altLang="zh-CN" dirty="0"/>
              <a:t> 13.2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6098" y="1600200"/>
            <a:ext cx="7651803" cy="4686300"/>
          </a:xfrm>
        </p:spPr>
      </p:pic>
      <p:sp>
        <p:nvSpPr>
          <p:cNvPr id="5" name="Rounded Rectangular Callout 4"/>
          <p:cNvSpPr/>
          <p:nvPr/>
        </p:nvSpPr>
        <p:spPr>
          <a:xfrm>
            <a:off x="228600" y="4143286"/>
            <a:ext cx="2667000" cy="381000"/>
          </a:xfrm>
          <a:prstGeom prst="wedgeRoundRectCallout">
            <a:avLst>
              <a:gd name="adj1" fmla="val -14707"/>
              <a:gd name="adj2" fmla="val 180155"/>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Expand the Folder here</a:t>
            </a:r>
            <a:endParaRPr lang="en-US" dirty="0"/>
          </a:p>
        </p:txBody>
      </p:sp>
      <p:sp>
        <p:nvSpPr>
          <p:cNvPr id="6" name="Flowchart: Alternate Process 5"/>
          <p:cNvSpPr/>
          <p:nvPr/>
        </p:nvSpPr>
        <p:spPr>
          <a:xfrm>
            <a:off x="2057400" y="4724400"/>
            <a:ext cx="381000" cy="1447800"/>
          </a:xfrm>
          <a:prstGeom prst="flowChartAlternateProcess">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Alternate Process 6"/>
          <p:cNvSpPr/>
          <p:nvPr/>
        </p:nvSpPr>
        <p:spPr>
          <a:xfrm>
            <a:off x="5486400" y="5029200"/>
            <a:ext cx="2514600" cy="5334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Save your work and exit</a:t>
            </a:r>
            <a:endParaRPr lang="en-US" dirty="0"/>
          </a:p>
        </p:txBody>
      </p:sp>
    </p:spTree>
    <p:extLst>
      <p:ext uri="{BB962C8B-B14F-4D97-AF65-F5344CB8AC3E}">
        <p14:creationId xmlns:p14="http://schemas.microsoft.com/office/powerpoint/2010/main" val="202554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100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26" presetClass="emph" presetSubtype="0" fill="hold" grpId="0" nodeType="withEffect">
                                  <p:stCondLst>
                                    <p:cond delay="1000"/>
                                  </p:stCondLst>
                                  <p:childTnLst>
                                    <p:animEffect transition="out" filter="fade">
                                      <p:cBhvr>
                                        <p:cTn id="9" dur="500" tmFilter="0, 0; .2, .5; .8, .5; 1, 0"/>
                                        <p:tgtEl>
                                          <p:spTgt spid="7"/>
                                        </p:tgtEl>
                                      </p:cBhvr>
                                    </p:animEffect>
                                    <p:animScale>
                                      <p:cBhvr>
                                        <p:cTn id="10"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Generate “*.bit file”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0240" y="1600200"/>
            <a:ext cx="6643519" cy="4686300"/>
          </a:xfrm>
        </p:spPr>
      </p:pic>
    </p:spTree>
    <p:extLst>
      <p:ext uri="{BB962C8B-B14F-4D97-AF65-F5344CB8AC3E}">
        <p14:creationId xmlns:p14="http://schemas.microsoft.com/office/powerpoint/2010/main" val="3852318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Download the program</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8359" y="1600200"/>
            <a:ext cx="7167282" cy="4686300"/>
          </a:xfrm>
        </p:spPr>
      </p:pic>
    </p:spTree>
    <p:extLst>
      <p:ext uri="{BB962C8B-B14F-4D97-AF65-F5344CB8AC3E}">
        <p14:creationId xmlns:p14="http://schemas.microsoft.com/office/powerpoint/2010/main" val="3997276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 the program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960" y="1600200"/>
            <a:ext cx="7498080" cy="4686300"/>
          </a:xfrm>
        </p:spPr>
      </p:pic>
      <p:sp>
        <p:nvSpPr>
          <p:cNvPr id="6" name="Left Arrow 5"/>
          <p:cNvSpPr/>
          <p:nvPr/>
        </p:nvSpPr>
        <p:spPr>
          <a:xfrm>
            <a:off x="5836065" y="3276600"/>
            <a:ext cx="457200" cy="228600"/>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794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100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the Board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76400"/>
            <a:ext cx="8229600" cy="4585910"/>
          </a:xfrm>
        </p:spPr>
      </p:pic>
      <p:sp>
        <p:nvSpPr>
          <p:cNvPr id="6" name="Left Arrow 5"/>
          <p:cNvSpPr/>
          <p:nvPr/>
        </p:nvSpPr>
        <p:spPr>
          <a:xfrm>
            <a:off x="4572000" y="2895600"/>
            <a:ext cx="457200" cy="228600"/>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5735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100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Results</a:t>
            </a:r>
            <a:endParaRPr lang="en-US"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6"/>
            <a:ext cx="4038600" cy="3028950"/>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48706"/>
            <a:ext cx="4038600" cy="3028950"/>
          </a:xfrm>
        </p:spPr>
      </p:pic>
      <p:sp>
        <p:nvSpPr>
          <p:cNvPr id="9" name="TextBox 8"/>
          <p:cNvSpPr txBox="1"/>
          <p:nvPr/>
        </p:nvSpPr>
        <p:spPr>
          <a:xfrm>
            <a:off x="533400" y="5715000"/>
            <a:ext cx="8153400" cy="369332"/>
          </a:xfrm>
          <a:prstGeom prst="rect">
            <a:avLst/>
          </a:prstGeom>
          <a:noFill/>
        </p:spPr>
        <p:txBody>
          <a:bodyPr wrap="square" rtlCol="0">
            <a:spAutoFit/>
          </a:bodyPr>
          <a:lstStyle/>
          <a:p>
            <a:r>
              <a:rPr lang="en-US" dirty="0" smtClean="0"/>
              <a:t>                      ABCD = 0000                                                         ABCD = 0001     </a:t>
            </a:r>
            <a:endParaRPr lang="en-US" dirty="0"/>
          </a:p>
        </p:txBody>
      </p:sp>
    </p:spTree>
    <p:extLst>
      <p:ext uri="{BB962C8B-B14F-4D97-AF65-F5344CB8AC3E}">
        <p14:creationId xmlns:p14="http://schemas.microsoft.com/office/powerpoint/2010/main" val="34816906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6"/>
            <a:ext cx="4038600" cy="302895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48706"/>
            <a:ext cx="4038600" cy="3028950"/>
          </a:xfrm>
        </p:spPr>
      </p:pic>
      <p:sp>
        <p:nvSpPr>
          <p:cNvPr id="7" name="TextBox 6"/>
          <p:cNvSpPr txBox="1"/>
          <p:nvPr/>
        </p:nvSpPr>
        <p:spPr>
          <a:xfrm>
            <a:off x="533400" y="5715000"/>
            <a:ext cx="8153400" cy="369332"/>
          </a:xfrm>
          <a:prstGeom prst="rect">
            <a:avLst/>
          </a:prstGeom>
          <a:noFill/>
        </p:spPr>
        <p:txBody>
          <a:bodyPr wrap="square" rtlCol="0">
            <a:spAutoFit/>
          </a:bodyPr>
          <a:lstStyle/>
          <a:p>
            <a:r>
              <a:rPr lang="en-US" dirty="0" smtClean="0"/>
              <a:t>                      ABCD = 0011                                                         ABCD = 0111     </a:t>
            </a:r>
            <a:endParaRPr lang="en-US" dirty="0"/>
          </a:p>
        </p:txBody>
      </p:sp>
    </p:spTree>
    <p:extLst>
      <p:ext uri="{BB962C8B-B14F-4D97-AF65-F5344CB8AC3E}">
        <p14:creationId xmlns:p14="http://schemas.microsoft.com/office/powerpoint/2010/main" val="4127276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6"/>
            <a:ext cx="4038600" cy="302895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48706"/>
            <a:ext cx="4038600" cy="3028950"/>
          </a:xfrm>
        </p:spPr>
      </p:pic>
      <p:sp>
        <p:nvSpPr>
          <p:cNvPr id="7" name="TextBox 6"/>
          <p:cNvSpPr txBox="1"/>
          <p:nvPr/>
        </p:nvSpPr>
        <p:spPr>
          <a:xfrm>
            <a:off x="533400" y="5715000"/>
            <a:ext cx="8153400" cy="369332"/>
          </a:xfrm>
          <a:prstGeom prst="rect">
            <a:avLst/>
          </a:prstGeom>
          <a:noFill/>
        </p:spPr>
        <p:txBody>
          <a:bodyPr wrap="square" rtlCol="0">
            <a:spAutoFit/>
          </a:bodyPr>
          <a:lstStyle/>
          <a:p>
            <a:r>
              <a:rPr lang="en-US" dirty="0" smtClean="0"/>
              <a:t>                      ABCD = 1001                                                         ABCD = 1101     </a:t>
            </a:r>
            <a:endParaRPr lang="en-US" dirty="0"/>
          </a:p>
        </p:txBody>
      </p:sp>
    </p:spTree>
    <p:extLst>
      <p:ext uri="{BB962C8B-B14F-4D97-AF65-F5344CB8AC3E}">
        <p14:creationId xmlns:p14="http://schemas.microsoft.com/office/powerpoint/2010/main" val="2048545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en-US" dirty="0"/>
          </a:p>
        </p:txBody>
      </p:sp>
      <p:sp>
        <p:nvSpPr>
          <p:cNvPr id="3" name="内容占位符 2"/>
          <p:cNvSpPr>
            <a:spLocks noGrp="1"/>
          </p:cNvSpPr>
          <p:nvPr>
            <p:ph idx="1"/>
          </p:nvPr>
        </p:nvSpPr>
        <p:spPr>
          <a:xfrm>
            <a:off x="457200" y="1447800"/>
            <a:ext cx="8229600" cy="4953000"/>
          </a:xfrm>
        </p:spPr>
        <p:txBody>
          <a:bodyPr>
            <a:noAutofit/>
          </a:bodyPr>
          <a:lstStyle/>
          <a:p>
            <a:r>
              <a:rPr lang="en-US" altLang="zh-CN" sz="2800" b="1" dirty="0" smtClean="0">
                <a:solidFill>
                  <a:srgbClr val="FF0000"/>
                </a:solidFill>
              </a:rPr>
              <a:t>Software</a:t>
            </a:r>
          </a:p>
          <a:p>
            <a:pPr lvl="1"/>
            <a:r>
              <a:rPr lang="en-US" altLang="zh-CN" sz="2400" b="1" dirty="0">
                <a:solidFill>
                  <a:srgbClr val="FF0000"/>
                </a:solidFill>
              </a:rPr>
              <a:t>Xilinx ISE Design Suite 13.2 </a:t>
            </a:r>
            <a:r>
              <a:rPr lang="en-US" altLang="zh-CN" sz="2400" b="1" dirty="0" err="1" smtClean="0">
                <a:solidFill>
                  <a:srgbClr val="FF0000"/>
                </a:solidFill>
              </a:rPr>
              <a:t>WebPACK</a:t>
            </a:r>
            <a:endParaRPr lang="en-US" altLang="zh-CN" sz="2400" b="1" dirty="0" smtClean="0">
              <a:solidFill>
                <a:srgbClr val="FF0000"/>
              </a:solidFill>
            </a:endParaRPr>
          </a:p>
          <a:p>
            <a:pPr lvl="1"/>
            <a:r>
              <a:rPr lang="en-US" altLang="zh-CN" sz="2400" b="1" dirty="0" err="1">
                <a:solidFill>
                  <a:srgbClr val="FF0000"/>
                </a:solidFill>
              </a:rPr>
              <a:t>Digilent</a:t>
            </a:r>
            <a:r>
              <a:rPr lang="en-US" altLang="zh-CN" sz="2400" b="1" dirty="0">
                <a:solidFill>
                  <a:srgbClr val="FF0000"/>
                </a:solidFill>
              </a:rPr>
              <a:t>  Adept 2.0</a:t>
            </a:r>
            <a:endParaRPr lang="en-US" altLang="zh-CN" sz="2400" b="1" dirty="0" smtClean="0">
              <a:solidFill>
                <a:srgbClr val="FF0000"/>
              </a:solidFill>
            </a:endParaRPr>
          </a:p>
          <a:p>
            <a:r>
              <a:rPr lang="en-US" altLang="zh-CN" sz="2800" b="1" dirty="0" smtClean="0"/>
              <a:t>Hardware</a:t>
            </a:r>
            <a:endParaRPr lang="en-US" altLang="zh-CN" sz="2400" dirty="0"/>
          </a:p>
          <a:p>
            <a:pPr lvl="1"/>
            <a:r>
              <a:rPr lang="en-US" altLang="zh-CN" sz="2400" b="1" dirty="0" err="1"/>
              <a:t>Digilent</a:t>
            </a:r>
            <a:r>
              <a:rPr lang="en-US" altLang="zh-CN" sz="2400" b="1" dirty="0"/>
              <a:t> BASYS Board (Xilinx Spartan 3E FPGA</a:t>
            </a:r>
            <a:r>
              <a:rPr lang="en-US" altLang="zh-CN" sz="2400" b="1" dirty="0" smtClean="0"/>
              <a:t>)</a:t>
            </a:r>
          </a:p>
          <a:p>
            <a:pPr lvl="1"/>
            <a:r>
              <a:rPr lang="en-US" altLang="zh-CN" sz="2400" b="1" dirty="0" err="1"/>
              <a:t>Digilent</a:t>
            </a:r>
            <a:r>
              <a:rPr lang="en-US" altLang="zh-CN" sz="2400" b="1" dirty="0"/>
              <a:t> BASYS 2 Board (Xilinx Spartan 3E FPGA)</a:t>
            </a:r>
            <a:endParaRPr lang="en-US" altLang="zh-CN" sz="2400" dirty="0" smtClean="0"/>
          </a:p>
          <a:p>
            <a:r>
              <a:rPr lang="en-US" sz="2800" b="1" dirty="0" smtClean="0"/>
              <a:t>Example</a:t>
            </a:r>
          </a:p>
          <a:p>
            <a:r>
              <a:rPr lang="en-US" sz="2800" b="1" dirty="0" smtClean="0"/>
              <a:t>Demo</a:t>
            </a:r>
          </a:p>
          <a:p>
            <a:r>
              <a:rPr lang="en-US" sz="2800" b="1" dirty="0" smtClean="0"/>
              <a:t>Lab Report </a:t>
            </a:r>
            <a:r>
              <a:rPr lang="en-US" sz="2800" b="1" dirty="0"/>
              <a:t>R</a:t>
            </a:r>
            <a:r>
              <a:rPr lang="en-US" sz="2800" b="1" dirty="0" smtClean="0"/>
              <a:t>equirements</a:t>
            </a:r>
            <a:endParaRPr lang="en-US" sz="2800" b="1" dirty="0"/>
          </a:p>
          <a:p>
            <a:endParaRPr lang="en-US" sz="2000" dirty="0"/>
          </a:p>
          <a:p>
            <a:endParaRPr lang="en-US" sz="2000" dirty="0"/>
          </a:p>
        </p:txBody>
      </p:sp>
    </p:spTree>
    <p:extLst>
      <p:ext uri="{BB962C8B-B14F-4D97-AF65-F5344CB8AC3E}">
        <p14:creationId xmlns:p14="http://schemas.microsoft.com/office/powerpoint/2010/main" val="30443596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6"/>
            <a:ext cx="4038600" cy="3028950"/>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48706"/>
            <a:ext cx="4038600" cy="3028950"/>
          </a:xfrm>
        </p:spPr>
      </p:pic>
      <p:sp>
        <p:nvSpPr>
          <p:cNvPr id="8" name="TextBox 7"/>
          <p:cNvSpPr txBox="1"/>
          <p:nvPr/>
        </p:nvSpPr>
        <p:spPr>
          <a:xfrm>
            <a:off x="533400" y="5715000"/>
            <a:ext cx="8153400" cy="369332"/>
          </a:xfrm>
          <a:prstGeom prst="rect">
            <a:avLst/>
          </a:prstGeom>
          <a:noFill/>
        </p:spPr>
        <p:txBody>
          <a:bodyPr wrap="square" rtlCol="0">
            <a:spAutoFit/>
          </a:bodyPr>
          <a:lstStyle/>
          <a:p>
            <a:r>
              <a:rPr lang="en-US" dirty="0" smtClean="0"/>
              <a:t>                      ABCD = 1100                                                         ABCD = 1111     </a:t>
            </a:r>
            <a:endParaRPr lang="en-US" dirty="0"/>
          </a:p>
        </p:txBody>
      </p:sp>
    </p:spTree>
    <p:extLst>
      <p:ext uri="{BB962C8B-B14F-4D97-AF65-F5344CB8AC3E}">
        <p14:creationId xmlns:p14="http://schemas.microsoft.com/office/powerpoint/2010/main" val="20485459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en-US" dirty="0"/>
          </a:p>
        </p:txBody>
      </p:sp>
      <p:sp>
        <p:nvSpPr>
          <p:cNvPr id="3" name="内容占位符 2"/>
          <p:cNvSpPr>
            <a:spLocks noGrp="1"/>
          </p:cNvSpPr>
          <p:nvPr>
            <p:ph idx="1"/>
          </p:nvPr>
        </p:nvSpPr>
        <p:spPr>
          <a:xfrm>
            <a:off x="457200" y="1447800"/>
            <a:ext cx="8229600" cy="4953000"/>
          </a:xfrm>
        </p:spPr>
        <p:txBody>
          <a:bodyPr>
            <a:noAutofit/>
          </a:bodyPr>
          <a:lstStyle/>
          <a:p>
            <a:r>
              <a:rPr lang="en-US" altLang="zh-CN" sz="2800" b="1" dirty="0" smtClean="0"/>
              <a:t>Software</a:t>
            </a:r>
          </a:p>
          <a:p>
            <a:pPr lvl="1"/>
            <a:r>
              <a:rPr lang="en-US" altLang="zh-CN" sz="2400" b="1" dirty="0"/>
              <a:t>Xilinx ISE Design Suite 13.2 </a:t>
            </a:r>
            <a:r>
              <a:rPr lang="en-US" altLang="zh-CN" sz="2400" b="1" dirty="0" err="1" smtClean="0"/>
              <a:t>WebPACK</a:t>
            </a:r>
            <a:endParaRPr lang="en-US" altLang="zh-CN" sz="2400" b="1" dirty="0" smtClean="0"/>
          </a:p>
          <a:p>
            <a:pPr lvl="1"/>
            <a:r>
              <a:rPr lang="en-US" altLang="zh-CN" sz="2400" b="1" dirty="0" err="1"/>
              <a:t>Digilent</a:t>
            </a:r>
            <a:r>
              <a:rPr lang="en-US" altLang="zh-CN" sz="2400" b="1" dirty="0"/>
              <a:t>  Adept 2.0</a:t>
            </a:r>
            <a:endParaRPr lang="en-US" altLang="zh-CN" sz="2400" b="1" dirty="0" smtClean="0"/>
          </a:p>
          <a:p>
            <a:r>
              <a:rPr lang="en-US" altLang="zh-CN" sz="2800" b="1" dirty="0" smtClean="0"/>
              <a:t>Hardware</a:t>
            </a:r>
            <a:endParaRPr lang="en-US" altLang="zh-CN" sz="2400" dirty="0"/>
          </a:p>
          <a:p>
            <a:pPr lvl="1"/>
            <a:r>
              <a:rPr lang="en-US" altLang="zh-CN" sz="2400" b="1" dirty="0" err="1"/>
              <a:t>Digilent</a:t>
            </a:r>
            <a:r>
              <a:rPr lang="en-US" altLang="zh-CN" sz="2400" b="1" dirty="0"/>
              <a:t> BASYS Board (Xilinx Spartan 3E FPGA</a:t>
            </a:r>
            <a:r>
              <a:rPr lang="en-US" altLang="zh-CN" sz="2400" b="1" dirty="0" smtClean="0"/>
              <a:t>)</a:t>
            </a:r>
          </a:p>
          <a:p>
            <a:pPr lvl="1"/>
            <a:r>
              <a:rPr lang="en-US" altLang="zh-CN" sz="2400" b="1" dirty="0" err="1"/>
              <a:t>Digilent</a:t>
            </a:r>
            <a:r>
              <a:rPr lang="en-US" altLang="zh-CN" sz="2400" b="1" dirty="0"/>
              <a:t> BASYS 2 Board (Xilinx Spartan 3E FPGA)</a:t>
            </a:r>
            <a:endParaRPr lang="en-US" altLang="zh-CN" sz="2400" dirty="0" smtClean="0"/>
          </a:p>
          <a:p>
            <a:r>
              <a:rPr lang="en-US" sz="2800" b="1" dirty="0" smtClean="0"/>
              <a:t>Example</a:t>
            </a:r>
          </a:p>
          <a:p>
            <a:r>
              <a:rPr lang="en-US" sz="2800" b="1" dirty="0" smtClean="0">
                <a:solidFill>
                  <a:srgbClr val="FF0000"/>
                </a:solidFill>
              </a:rPr>
              <a:t>Demo</a:t>
            </a:r>
          </a:p>
          <a:p>
            <a:r>
              <a:rPr lang="en-US" sz="2800" b="1" dirty="0" smtClean="0"/>
              <a:t>Lab Report </a:t>
            </a:r>
            <a:r>
              <a:rPr lang="en-US" sz="2800" b="1" dirty="0"/>
              <a:t>R</a:t>
            </a:r>
            <a:r>
              <a:rPr lang="en-US" sz="2800" b="1" dirty="0" smtClean="0"/>
              <a:t>equirements</a:t>
            </a:r>
            <a:endParaRPr lang="en-US" sz="2800" b="1" dirty="0"/>
          </a:p>
          <a:p>
            <a:endParaRPr lang="en-US" sz="2000" dirty="0"/>
          </a:p>
          <a:p>
            <a:endParaRPr lang="en-US" sz="2000" dirty="0"/>
          </a:p>
        </p:txBody>
      </p:sp>
    </p:spTree>
    <p:extLst>
      <p:ext uri="{BB962C8B-B14F-4D97-AF65-F5344CB8AC3E}">
        <p14:creationId xmlns:p14="http://schemas.microsoft.com/office/powerpoint/2010/main" val="1930321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Demo</a:t>
            </a:r>
            <a:endParaRPr lang="en-US" dirty="0"/>
          </a:p>
        </p:txBody>
      </p:sp>
      <p:sp>
        <p:nvSpPr>
          <p:cNvPr id="3" name="内容占位符 2"/>
          <p:cNvSpPr>
            <a:spLocks noGrp="1"/>
          </p:cNvSpPr>
          <p:nvPr>
            <p:ph idx="1"/>
          </p:nvPr>
        </p:nvSpPr>
        <p:spPr>
          <a:xfrm>
            <a:off x="457200" y="1447800"/>
            <a:ext cx="8229600" cy="4953000"/>
          </a:xfrm>
        </p:spPr>
        <p:txBody>
          <a:bodyPr>
            <a:noAutofit/>
          </a:bodyPr>
          <a:lstStyle/>
          <a:p>
            <a:r>
              <a:rPr lang="en-US" altLang="zh-CN" sz="2400" b="1" dirty="0" smtClean="0"/>
              <a:t>Demo</a:t>
            </a:r>
            <a:endParaRPr lang="en-US" sz="2000" dirty="0"/>
          </a:p>
          <a:p>
            <a:endParaRPr lang="en-US" sz="2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981200"/>
            <a:ext cx="6543675" cy="2756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38537" y="4876800"/>
            <a:ext cx="2438400" cy="707886"/>
          </a:xfrm>
          <a:prstGeom prst="rect">
            <a:avLst/>
          </a:prstGeom>
          <a:noFill/>
        </p:spPr>
        <p:txBody>
          <a:bodyPr wrap="square" rtlCol="0">
            <a:spAutoFit/>
          </a:bodyPr>
          <a:lstStyle/>
          <a:p>
            <a:r>
              <a:rPr lang="en-US" sz="2000" dirty="0" smtClean="0"/>
              <a:t>X=AB</a:t>
            </a:r>
          </a:p>
          <a:p>
            <a:r>
              <a:rPr lang="en-US" sz="2000" dirty="0" smtClean="0"/>
              <a:t>Y=A+B</a:t>
            </a:r>
            <a:endParaRPr lang="en-US" sz="2000" dirty="0"/>
          </a:p>
        </p:txBody>
      </p:sp>
    </p:spTree>
    <p:extLst>
      <p:ext uri="{BB962C8B-B14F-4D97-AF65-F5344CB8AC3E}">
        <p14:creationId xmlns:p14="http://schemas.microsoft.com/office/powerpoint/2010/main" val="28831962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en-US" dirty="0"/>
          </a:p>
        </p:txBody>
      </p:sp>
      <p:sp>
        <p:nvSpPr>
          <p:cNvPr id="3" name="内容占位符 2"/>
          <p:cNvSpPr>
            <a:spLocks noGrp="1"/>
          </p:cNvSpPr>
          <p:nvPr>
            <p:ph idx="1"/>
          </p:nvPr>
        </p:nvSpPr>
        <p:spPr>
          <a:xfrm>
            <a:off x="457200" y="1447800"/>
            <a:ext cx="8229600" cy="4953000"/>
          </a:xfrm>
        </p:spPr>
        <p:txBody>
          <a:bodyPr>
            <a:noAutofit/>
          </a:bodyPr>
          <a:lstStyle/>
          <a:p>
            <a:r>
              <a:rPr lang="en-US" altLang="zh-CN" sz="2800" b="1" dirty="0" smtClean="0"/>
              <a:t>Software</a:t>
            </a:r>
          </a:p>
          <a:p>
            <a:pPr lvl="1"/>
            <a:r>
              <a:rPr lang="en-US" altLang="zh-CN" sz="2400" b="1" dirty="0"/>
              <a:t>Xilinx ISE Design Suite 13.2 </a:t>
            </a:r>
            <a:r>
              <a:rPr lang="en-US" altLang="zh-CN" sz="2400" b="1" dirty="0" err="1" smtClean="0"/>
              <a:t>WebPACK</a:t>
            </a:r>
            <a:endParaRPr lang="en-US" altLang="zh-CN" sz="2400" b="1" dirty="0" smtClean="0"/>
          </a:p>
          <a:p>
            <a:pPr lvl="1"/>
            <a:r>
              <a:rPr lang="en-US" altLang="zh-CN" sz="2400" b="1" dirty="0" err="1"/>
              <a:t>Digilent</a:t>
            </a:r>
            <a:r>
              <a:rPr lang="en-US" altLang="zh-CN" sz="2400" b="1" dirty="0"/>
              <a:t>  Adept 2.0</a:t>
            </a:r>
            <a:endParaRPr lang="en-US" altLang="zh-CN" sz="2400" b="1" dirty="0" smtClean="0"/>
          </a:p>
          <a:p>
            <a:r>
              <a:rPr lang="en-US" altLang="zh-CN" sz="2800" b="1" dirty="0" smtClean="0"/>
              <a:t>Hardware</a:t>
            </a:r>
            <a:endParaRPr lang="en-US" altLang="zh-CN" sz="2400" dirty="0"/>
          </a:p>
          <a:p>
            <a:pPr lvl="1"/>
            <a:r>
              <a:rPr lang="en-US" altLang="zh-CN" sz="2400" b="1" dirty="0" err="1"/>
              <a:t>Digilent</a:t>
            </a:r>
            <a:r>
              <a:rPr lang="en-US" altLang="zh-CN" sz="2400" b="1" dirty="0"/>
              <a:t> BASYS Board (Xilinx Spartan 3E FPGA</a:t>
            </a:r>
            <a:r>
              <a:rPr lang="en-US" altLang="zh-CN" sz="2400" b="1" dirty="0" smtClean="0"/>
              <a:t>)</a:t>
            </a:r>
          </a:p>
          <a:p>
            <a:pPr lvl="1"/>
            <a:r>
              <a:rPr lang="en-US" altLang="zh-CN" sz="2400" b="1" dirty="0" err="1"/>
              <a:t>Digilent</a:t>
            </a:r>
            <a:r>
              <a:rPr lang="en-US" altLang="zh-CN" sz="2400" b="1" dirty="0"/>
              <a:t> BASYS 2 Board (Xilinx Spartan 3E FPGA)</a:t>
            </a:r>
            <a:endParaRPr lang="en-US" altLang="zh-CN" sz="2400" dirty="0" smtClean="0"/>
          </a:p>
          <a:p>
            <a:r>
              <a:rPr lang="en-US" sz="2800" b="1" dirty="0" smtClean="0"/>
              <a:t>Example</a:t>
            </a:r>
          </a:p>
          <a:p>
            <a:r>
              <a:rPr lang="en-US" sz="2800" b="1" dirty="0" smtClean="0"/>
              <a:t>Demo</a:t>
            </a:r>
          </a:p>
          <a:p>
            <a:r>
              <a:rPr lang="en-US" sz="2800" b="1" dirty="0" smtClean="0">
                <a:solidFill>
                  <a:srgbClr val="FF0000"/>
                </a:solidFill>
              </a:rPr>
              <a:t>Lab Report </a:t>
            </a:r>
            <a:r>
              <a:rPr lang="en-US" sz="2800" b="1" dirty="0">
                <a:solidFill>
                  <a:srgbClr val="FF0000"/>
                </a:solidFill>
              </a:rPr>
              <a:t>R</a:t>
            </a:r>
            <a:r>
              <a:rPr lang="en-US" sz="2800" b="1" dirty="0" smtClean="0">
                <a:solidFill>
                  <a:srgbClr val="FF0000"/>
                </a:solidFill>
              </a:rPr>
              <a:t>equirements</a:t>
            </a:r>
            <a:endParaRPr lang="en-US" sz="2800" b="1" dirty="0">
              <a:solidFill>
                <a:srgbClr val="FF0000"/>
              </a:solidFill>
            </a:endParaRPr>
          </a:p>
          <a:p>
            <a:endParaRPr lang="en-US" sz="2000" dirty="0"/>
          </a:p>
          <a:p>
            <a:endParaRPr lang="en-US" sz="2000" dirty="0"/>
          </a:p>
        </p:txBody>
      </p:sp>
    </p:spTree>
    <p:extLst>
      <p:ext uri="{BB962C8B-B14F-4D97-AF65-F5344CB8AC3E}">
        <p14:creationId xmlns:p14="http://schemas.microsoft.com/office/powerpoint/2010/main" val="19303217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Lab Report Requirements</a:t>
            </a:r>
            <a:endParaRPr lang="en-US" dirty="0"/>
          </a:p>
        </p:txBody>
      </p:sp>
      <p:sp>
        <p:nvSpPr>
          <p:cNvPr id="3" name="内容占位符 2"/>
          <p:cNvSpPr>
            <a:spLocks noGrp="1"/>
          </p:cNvSpPr>
          <p:nvPr>
            <p:ph idx="1"/>
          </p:nvPr>
        </p:nvSpPr>
        <p:spPr>
          <a:xfrm>
            <a:off x="457200" y="1447800"/>
            <a:ext cx="8229600" cy="4953000"/>
          </a:xfrm>
        </p:spPr>
        <p:txBody>
          <a:bodyPr>
            <a:noAutofit/>
          </a:bodyPr>
          <a:lstStyle/>
          <a:p>
            <a:pPr algn="just"/>
            <a:r>
              <a:rPr lang="en-US" altLang="zh-CN" sz="2400" dirty="0"/>
              <a:t>Completing a lab means demo-</a:t>
            </a:r>
            <a:r>
              <a:rPr lang="en-US" altLang="zh-CN" sz="2400" dirty="0" err="1"/>
              <a:t>ing</a:t>
            </a:r>
            <a:r>
              <a:rPr lang="en-US" altLang="zh-CN" sz="2400" dirty="0"/>
              <a:t> your work to a GTA and turning in a short written report at the same time</a:t>
            </a:r>
            <a:r>
              <a:rPr lang="en-US" altLang="zh-CN" sz="2400" dirty="0" smtClean="0"/>
              <a:t>.</a:t>
            </a:r>
          </a:p>
          <a:p>
            <a:pPr algn="just"/>
            <a:endParaRPr lang="en-US" sz="2400" dirty="0" smtClean="0"/>
          </a:p>
          <a:p>
            <a:pPr algn="just"/>
            <a:r>
              <a:rPr lang="en-US" sz="2400" dirty="0" smtClean="0"/>
              <a:t>You </a:t>
            </a:r>
            <a:r>
              <a:rPr lang="en-US" sz="2400" dirty="0"/>
              <a:t>are free to work on labs on your own schedule, but each lab must be demo-</a:t>
            </a:r>
            <a:r>
              <a:rPr lang="en-US" sz="2400" dirty="0" err="1"/>
              <a:t>ed</a:t>
            </a:r>
            <a:r>
              <a:rPr lang="en-US" sz="2400" dirty="0"/>
              <a:t> to a GTA sometime during the open lab hours in the week stated on the lab handout</a:t>
            </a:r>
            <a:r>
              <a:rPr lang="en-US" sz="2400" dirty="0" smtClean="0"/>
              <a:t>.</a:t>
            </a:r>
          </a:p>
          <a:p>
            <a:pPr algn="just"/>
            <a:endParaRPr lang="en-US" sz="2400" dirty="0"/>
          </a:p>
          <a:p>
            <a:pPr algn="just"/>
            <a:r>
              <a:rPr lang="en-US" sz="2400" dirty="0" smtClean="0"/>
              <a:t>Return the boards when demo-</a:t>
            </a:r>
            <a:r>
              <a:rPr lang="en-US" sz="2400" dirty="0" err="1" smtClean="0"/>
              <a:t>ing</a:t>
            </a:r>
            <a:r>
              <a:rPr lang="en-US" sz="2400" dirty="0" smtClean="0"/>
              <a:t> the final lab.</a:t>
            </a:r>
          </a:p>
        </p:txBody>
      </p:sp>
    </p:spTree>
    <p:extLst>
      <p:ext uri="{BB962C8B-B14F-4D97-AF65-F5344CB8AC3E}">
        <p14:creationId xmlns:p14="http://schemas.microsoft.com/office/powerpoint/2010/main" val="9178613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Lab Report Requirements</a:t>
            </a:r>
            <a:endParaRPr lang="en-US" dirty="0"/>
          </a:p>
        </p:txBody>
      </p:sp>
      <p:sp>
        <p:nvSpPr>
          <p:cNvPr id="3" name="内容占位符 2"/>
          <p:cNvSpPr>
            <a:spLocks noGrp="1"/>
          </p:cNvSpPr>
          <p:nvPr>
            <p:ph idx="1"/>
          </p:nvPr>
        </p:nvSpPr>
        <p:spPr>
          <a:xfrm>
            <a:off x="457200" y="1447800"/>
            <a:ext cx="8229600" cy="4953000"/>
          </a:xfrm>
        </p:spPr>
        <p:txBody>
          <a:bodyPr>
            <a:noAutofit/>
          </a:bodyPr>
          <a:lstStyle/>
          <a:p>
            <a:r>
              <a:rPr lang="en-US" sz="2000" b="1" dirty="0"/>
              <a:t>Each report must be in this format:</a:t>
            </a:r>
          </a:p>
          <a:p>
            <a:r>
              <a:rPr lang="en-US" sz="1800" dirty="0" smtClean="0"/>
              <a:t>an </a:t>
            </a:r>
            <a:r>
              <a:rPr lang="en-US" sz="1800" dirty="0"/>
              <a:t>introductory page with your name and signature, the lab number, a very short description of the goals or objectives of the lab, and a place for the GTA </a:t>
            </a:r>
            <a:r>
              <a:rPr lang="en-US" sz="1800" dirty="0" smtClean="0"/>
              <a:t>to </a:t>
            </a:r>
            <a:r>
              <a:rPr lang="en-US" sz="1800" dirty="0"/>
              <a:t>date and sign off your work</a:t>
            </a:r>
            <a:r>
              <a:rPr lang="en-US" sz="1800" dirty="0" smtClean="0"/>
              <a:t>;</a:t>
            </a:r>
          </a:p>
          <a:p>
            <a:r>
              <a:rPr lang="en-US" sz="1800" dirty="0"/>
              <a:t>summaries of your work on each major part of the lab—be sure to tell how you solved any problems you encountered and to refer if necessary to the appendix for schematics, VHDL code, </a:t>
            </a:r>
            <a:r>
              <a:rPr lang="en-US" sz="1800" dirty="0" err="1"/>
              <a:t>etc</a:t>
            </a:r>
            <a:r>
              <a:rPr lang="en-US" sz="1800" dirty="0" smtClean="0"/>
              <a:t>;</a:t>
            </a:r>
          </a:p>
          <a:p>
            <a:r>
              <a:rPr lang="en-US" sz="1800" dirty="0"/>
              <a:t>a concluding statement, short and explicit, of what you learned in the lab and what skill(s) you acquired or improved</a:t>
            </a:r>
            <a:r>
              <a:rPr lang="en-US" sz="1800" dirty="0" smtClean="0"/>
              <a:t>;</a:t>
            </a:r>
          </a:p>
          <a:p>
            <a:r>
              <a:rPr lang="en-US" sz="1800" dirty="0"/>
              <a:t>an appendix containing all additional documentation such </a:t>
            </a:r>
            <a:r>
              <a:rPr lang="en-US" sz="1800" dirty="0" smtClean="0"/>
              <a:t>as</a:t>
            </a:r>
          </a:p>
          <a:p>
            <a:pPr lvl="1">
              <a:buFont typeface="Wingdings" pitchFamily="2" charset="2"/>
              <a:buChar char="§"/>
            </a:pPr>
            <a:r>
              <a:rPr lang="en-US" sz="1600" dirty="0"/>
              <a:t>any schematics,</a:t>
            </a:r>
          </a:p>
          <a:p>
            <a:pPr lvl="1">
              <a:buFont typeface="Wingdings" pitchFamily="2" charset="2"/>
              <a:buChar char="§"/>
            </a:pPr>
            <a:r>
              <a:rPr lang="en-US" sz="1600" dirty="0"/>
              <a:t>any VHDL code,</a:t>
            </a:r>
          </a:p>
          <a:p>
            <a:pPr lvl="1">
              <a:buFont typeface="Wingdings" pitchFamily="2" charset="2"/>
              <a:buChar char="§"/>
            </a:pPr>
            <a:r>
              <a:rPr lang="en-US" sz="1600" dirty="0"/>
              <a:t>any timing diagrams (including simulations),</a:t>
            </a:r>
          </a:p>
          <a:p>
            <a:pPr lvl="1">
              <a:buFont typeface="Wingdings" pitchFamily="2" charset="2"/>
              <a:buChar char="§"/>
            </a:pPr>
            <a:r>
              <a:rPr lang="en-US" sz="1600" dirty="0"/>
              <a:t>all clearly </a:t>
            </a:r>
            <a:r>
              <a:rPr lang="en-US" sz="1600" dirty="0" smtClean="0"/>
              <a:t>labeled and identified.</a:t>
            </a:r>
          </a:p>
          <a:p>
            <a:r>
              <a:rPr lang="en-US" sz="1800" dirty="0"/>
              <a:t>Make your reports short and to-the-point. Conciseness and accuracy are your objectives in your reports, not wordiness.</a:t>
            </a:r>
          </a:p>
        </p:txBody>
      </p:sp>
    </p:spTree>
    <p:extLst>
      <p:ext uri="{BB962C8B-B14F-4D97-AF65-F5344CB8AC3E}">
        <p14:creationId xmlns:p14="http://schemas.microsoft.com/office/powerpoint/2010/main" val="9638319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Beyond the Labs</a:t>
            </a:r>
            <a:endParaRPr lang="en-US" dirty="0"/>
          </a:p>
        </p:txBody>
      </p:sp>
      <p:pic>
        <p:nvPicPr>
          <p:cNvPr id="10242" name="Picture 2" descr="http://p.globalsources.com/IMAGES/PDT/B1053259378/LED-Clock.jpg"/>
          <p:cNvPicPr>
            <a:picLocks noChangeAspect="1" noChangeArrowheads="1"/>
          </p:cNvPicPr>
          <p:nvPr/>
        </p:nvPicPr>
        <p:blipFill rotWithShape="1">
          <a:blip r:embed="rId2">
            <a:extLst>
              <a:ext uri="{28A0092B-C50C-407E-A947-70E740481C1C}">
                <a14:useLocalDpi xmlns:a14="http://schemas.microsoft.com/office/drawing/2010/main" val="0"/>
              </a:ext>
            </a:extLst>
          </a:blip>
          <a:srcRect t="26944" b="23055"/>
          <a:stretch/>
        </p:blipFill>
        <p:spPr bwMode="auto">
          <a:xfrm>
            <a:off x="5334000" y="3352800"/>
            <a:ext cx="3429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1447800"/>
            <a:ext cx="8153400" cy="1200329"/>
          </a:xfrm>
          <a:prstGeom prst="rect">
            <a:avLst/>
          </a:prstGeom>
          <a:noFill/>
        </p:spPr>
        <p:txBody>
          <a:bodyPr wrap="square" rtlCol="0">
            <a:spAutoFit/>
          </a:bodyPr>
          <a:lstStyle/>
          <a:p>
            <a:pPr marL="285750" indent="-285750">
              <a:buFont typeface="Arial" pitchFamily="34" charset="0"/>
              <a:buChar char="•"/>
            </a:pPr>
            <a:r>
              <a:rPr lang="en-US" b="1" dirty="0" smtClean="0">
                <a:solidFill>
                  <a:srgbClr val="FF0000"/>
                </a:solidFill>
              </a:rPr>
              <a:t>If you are interested in electronics design, </a:t>
            </a:r>
          </a:p>
          <a:p>
            <a:r>
              <a:rPr lang="en-US" b="1" dirty="0" smtClean="0">
                <a:solidFill>
                  <a:srgbClr val="FF0000"/>
                </a:solidFill>
              </a:rPr>
              <a:t>     what else can you do with the BASYS or BASYS 2 board?</a:t>
            </a:r>
          </a:p>
          <a:p>
            <a:pPr marL="285750" indent="-285750">
              <a:buFont typeface="Arial" pitchFamily="34" charset="0"/>
              <a:buChar char="•"/>
            </a:pPr>
            <a:r>
              <a:rPr lang="en-US" b="1" dirty="0" smtClean="0">
                <a:solidFill>
                  <a:srgbClr val="FF0000"/>
                </a:solidFill>
              </a:rPr>
              <a:t>Please refer to the “BASYS (2) reference manual”</a:t>
            </a:r>
          </a:p>
          <a:p>
            <a:pPr marL="285750" indent="-285750">
              <a:buFont typeface="Arial" pitchFamily="34" charset="0"/>
              <a:buChar char="•"/>
            </a:pPr>
            <a:r>
              <a:rPr lang="en-US" b="1" dirty="0" smtClean="0">
                <a:solidFill>
                  <a:srgbClr val="FF0000"/>
                </a:solidFill>
              </a:rPr>
              <a:t>Be safe! Do not injure yourself or damage the board!</a:t>
            </a:r>
            <a:endParaRPr lang="en-US" b="1" dirty="0">
              <a:solidFill>
                <a:srgbClr val="FF0000"/>
              </a:solidFill>
            </a:endParaRPr>
          </a:p>
        </p:txBody>
      </p:sp>
      <p:pic>
        <p:nvPicPr>
          <p:cNvPr id="7" name="Picture 2" descr="http://www.digilentinc.com/Data/Products/BASYS2/BASYS2-top-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352800"/>
            <a:ext cx="4603100" cy="2819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740800" y="2628900"/>
            <a:ext cx="27883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LED Clock</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ounded Rectangle 8"/>
          <p:cNvSpPr/>
          <p:nvPr/>
        </p:nvSpPr>
        <p:spPr>
          <a:xfrm>
            <a:off x="3200400" y="5181601"/>
            <a:ext cx="1775150" cy="914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4975550" y="5029200"/>
            <a:ext cx="1653850" cy="82669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40800" y="6400800"/>
            <a:ext cx="5257800" cy="381000"/>
          </a:xfrm>
          <a:prstGeom prst="rect">
            <a:avLst/>
          </a:prstGeom>
          <a:noFill/>
        </p:spPr>
        <p:txBody>
          <a:bodyPr wrap="square" rtlCol="0">
            <a:spAutoFit/>
          </a:bodyPr>
          <a:lstStyle/>
          <a:p>
            <a:r>
              <a:rPr lang="en-US" dirty="0" smtClean="0"/>
              <a:t>* Pictures are from google.com</a:t>
            </a:r>
            <a:endParaRPr lang="en-US" dirty="0"/>
          </a:p>
        </p:txBody>
      </p:sp>
    </p:spTree>
    <p:extLst>
      <p:ext uri="{BB962C8B-B14F-4D97-AF65-F5344CB8AC3E}">
        <p14:creationId xmlns:p14="http://schemas.microsoft.com/office/powerpoint/2010/main" val="20088186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encrypted-tbn1.gstatic.com/images?q=tbn:ANd9GcR8R1W_4nn1i3QFq5oAwEBdYbIJ0TECJnHmjT4AHUtI1DV5OnU5C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700" y="2782995"/>
            <a:ext cx="2305050" cy="1981201"/>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en-US" altLang="zh-CN" dirty="0" smtClean="0"/>
              <a:t>Beyond the Labs</a:t>
            </a:r>
            <a:endParaRPr lang="en-US" dirty="0"/>
          </a:p>
        </p:txBody>
      </p:sp>
      <p:pic>
        <p:nvPicPr>
          <p:cNvPr id="7" name="Picture 2" descr="http://www.digilentinc.com/Data/Products/BASYS2/BASYS2-top-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823" y="2824161"/>
            <a:ext cx="3778896" cy="23145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562600" y="5334000"/>
            <a:ext cx="3519196"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Mini Computer</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ounded Rectangle 8"/>
          <p:cNvSpPr/>
          <p:nvPr/>
        </p:nvSpPr>
        <p:spPr>
          <a:xfrm>
            <a:off x="4914900" y="3276600"/>
            <a:ext cx="1042696" cy="1066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5957596" y="3733800"/>
            <a:ext cx="519404" cy="20341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40800" y="6400800"/>
            <a:ext cx="5257800" cy="381000"/>
          </a:xfrm>
          <a:prstGeom prst="rect">
            <a:avLst/>
          </a:prstGeom>
          <a:noFill/>
        </p:spPr>
        <p:txBody>
          <a:bodyPr wrap="square" rtlCol="0">
            <a:spAutoFit/>
          </a:bodyPr>
          <a:lstStyle/>
          <a:p>
            <a:r>
              <a:rPr lang="en-US" dirty="0" smtClean="0"/>
              <a:t>* Pictures are from google.com</a:t>
            </a:r>
            <a:endParaRPr lang="en-US" dirty="0"/>
          </a:p>
        </p:txBody>
      </p:sp>
      <p:pic>
        <p:nvPicPr>
          <p:cNvPr id="13316" name="Picture 4" descr="https://encrypted-tbn0.gstatic.com/images?q=tbn:ANd9GcSgiWHceNYR3CzFLNXxY3kiMQ4ZTTMAxAOu0DWGlFA9Cg-YEwcvCg"/>
          <p:cNvPicPr>
            <a:picLocks noChangeAspect="1" noChangeArrowheads="1"/>
          </p:cNvPicPr>
          <p:nvPr/>
        </p:nvPicPr>
        <p:blipFill rotWithShape="1">
          <a:blip r:embed="rId4">
            <a:extLst>
              <a:ext uri="{28A0092B-C50C-407E-A947-70E740481C1C}">
                <a14:useLocalDpi xmlns:a14="http://schemas.microsoft.com/office/drawing/2010/main" val="0"/>
              </a:ext>
            </a:extLst>
          </a:blip>
          <a:srcRect t="5294" b="6471"/>
          <a:stretch/>
        </p:blipFill>
        <p:spPr bwMode="auto">
          <a:xfrm>
            <a:off x="947420" y="5241082"/>
            <a:ext cx="2067559"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encrypted-tbn0.gstatic.com/images?q=tbn:ANd9GcTyS0Mnhb0QI3Dum4pkImkYWvIWNBk9nLIZ8k-gzBdK7Of_m8SBxQ"/>
          <p:cNvPicPr>
            <a:picLocks noChangeAspect="1" noChangeArrowheads="1"/>
          </p:cNvPicPr>
          <p:nvPr/>
        </p:nvPicPr>
        <p:blipFill rotWithShape="1">
          <a:blip r:embed="rId5">
            <a:extLst>
              <a:ext uri="{28A0092B-C50C-407E-A947-70E740481C1C}">
                <a14:useLocalDpi xmlns:a14="http://schemas.microsoft.com/office/drawing/2010/main" val="0"/>
              </a:ext>
            </a:extLst>
          </a:blip>
          <a:srcRect t="11309" r="7023" b="7739"/>
          <a:stretch/>
        </p:blipFill>
        <p:spPr bwMode="auto">
          <a:xfrm>
            <a:off x="3193403" y="5257800"/>
            <a:ext cx="2107550" cy="1031032"/>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1926577" y="3200399"/>
            <a:ext cx="673748" cy="6762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V="1">
            <a:off x="1316977" y="3876674"/>
            <a:ext cx="685800" cy="16097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45800" y="4345542"/>
            <a:ext cx="1447800" cy="369332"/>
          </a:xfrm>
          <a:prstGeom prst="rect">
            <a:avLst/>
          </a:prstGeom>
          <a:noFill/>
        </p:spPr>
        <p:txBody>
          <a:bodyPr wrap="square" rtlCol="0">
            <a:spAutoFit/>
          </a:bodyPr>
          <a:lstStyle/>
          <a:p>
            <a:r>
              <a:rPr lang="en-US" dirty="0" smtClean="0">
                <a:solidFill>
                  <a:srgbClr val="FF0000"/>
                </a:solidFill>
              </a:rPr>
              <a:t>VGA port</a:t>
            </a:r>
            <a:endParaRPr lang="en-US" dirty="0">
              <a:solidFill>
                <a:srgbClr val="FF0000"/>
              </a:solidFill>
            </a:endParaRPr>
          </a:p>
        </p:txBody>
      </p:sp>
      <p:sp>
        <p:nvSpPr>
          <p:cNvPr id="24" name="TextBox 23"/>
          <p:cNvSpPr txBox="1"/>
          <p:nvPr/>
        </p:nvSpPr>
        <p:spPr>
          <a:xfrm>
            <a:off x="685800" y="3333749"/>
            <a:ext cx="1447800" cy="369332"/>
          </a:xfrm>
          <a:prstGeom prst="rect">
            <a:avLst/>
          </a:prstGeom>
          <a:noFill/>
        </p:spPr>
        <p:txBody>
          <a:bodyPr wrap="square" rtlCol="0">
            <a:spAutoFit/>
          </a:bodyPr>
          <a:lstStyle/>
          <a:p>
            <a:r>
              <a:rPr lang="en-US" dirty="0" smtClean="0">
                <a:solidFill>
                  <a:srgbClr val="FF0000"/>
                </a:solidFill>
              </a:rPr>
              <a:t>PS/2 port</a:t>
            </a:r>
            <a:endParaRPr lang="en-US" dirty="0">
              <a:solidFill>
                <a:srgbClr val="FF0000"/>
              </a:solidFill>
            </a:endParaRPr>
          </a:p>
        </p:txBody>
      </p:sp>
      <p:cxnSp>
        <p:nvCxnSpPr>
          <p:cNvPr id="28" name="Straight Arrow Connector 27"/>
          <p:cNvCxnSpPr/>
          <p:nvPr/>
        </p:nvCxnSpPr>
        <p:spPr>
          <a:xfrm flipH="1" flipV="1">
            <a:off x="2421877" y="3886200"/>
            <a:ext cx="1638300" cy="1600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320" name="Picture 8" descr="https://encrypted-tbn0.gstatic.com/images?q=tbn:ANd9GcSiLbodWcogwd9SADNiQrte8212SPdhVlboJXVD667v4z6SxpJdD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711" y="1455598"/>
            <a:ext cx="1400175" cy="1400175"/>
          </a:xfrm>
          <a:prstGeom prst="rect">
            <a:avLst/>
          </a:prstGeom>
          <a:noFill/>
          <a:extLst>
            <a:ext uri="{909E8E84-426E-40DD-AFC4-6F175D3DCCD1}">
              <a14:hiddenFill xmlns:a14="http://schemas.microsoft.com/office/drawing/2010/main">
                <a:solidFill>
                  <a:srgbClr val="FFFFFF"/>
                </a:solidFill>
              </a14:hiddenFill>
            </a:ext>
          </a:extLst>
        </p:spPr>
      </p:pic>
      <p:sp>
        <p:nvSpPr>
          <p:cNvPr id="25" name="AutoShape 10" descr="data:image/jpeg;base64,/9j/4AAQSkZJRgABAQAAAQABAAD/2wCEAAkGBxITEhQUExQWFBUTGBQYFxgWFxYeHBsaGBYdFxwZGCIYICkhGBolHBQeIjEhKCorLi4uGh8zODMsNygtLisBCgoKDgwOGA8QFzcfHB0sLCwsNys3LDcsNzcsLCwsKywtLy4sLCwsLCwsLCw3KywsLCwsKzcsKywsLCwsKysrN//AABEIAMgAyAMBIgACEQEDEQH/xAAcAAEAAwADAQEAAAAAAAAAAAAABQYHAQMECAL/xABEEAABAwIEAgcFAwoDCQAAAAABAAIDBBEFBhIhEzEHIkFRYXGBFDKRobEjQlIkMzRTYnKSorLBFWOCFhdDc7PC0eHw/8QAFwEBAQEBAAAAAAAAAAAAAAAAAAECA//EAB8RAQEAAgEFAQEAAAAAAAAAAAABAhEhAxIxQVGBMv/aAAwDAQACEQMRAD8A3FERAREQEREBERAUXmPGo6SB8zyLMBNu+wupJ7gASdgBcnwWNZldJib9JdpiMrDp5/ZMuQ395zrOJ8h2btj0VOcsRldSxxOZHPW3cyINBbDFyD5Tze87m2wAB5rze31sta+ipat7xECZqmVrXO6ttQjAAa0AkC3Mk89lZ8Byc9tbU1zpGkyRiOnbY/ZjRa7r93ZbvKjspZEqqKhrDqY+tqG7aTsLAkC5tdxc8m+3Z3LpLiK7JnCobL7NSkSujvxKiQm5I94gNIAY3lftV1/xx0MMZnrGsmcLua5rOR3HVvdu3fvuqllnK0mHUsstSwGWTfh3Bs2MFwY48rved/ABVjJOCS4lV2lLtLiZJ3kbu3vpBPInl4BakwvF4g2CHOzAziOcyVl7aog69+0bXF/DZWHCsbgqB9k8OPd2/Bd0VCyOMRxtDWNFg0Cwsqbj2X2B3Ej6j27hzdj8lwqr9dFTstZsLninqNn/AHH/AIvA9x+vgrhdVHKIiAiIgIiICIiAiIgIiICIiAiIg8OMSwtifx3BsbgWuJNve2ssBfS4oZpfZuPo1v4diz3dR07HwsVtOdKiAQGOW5e9rzE0XuXtGxFuW7gsXw3AcZAvE6e4HZMBv6my6dLz6/VaTh0uIwYPJK/jSVlpCxpaC4dazRpbsdt1Rv8Aehi8P56NoA58WB7Pnsr1nCTEafD6YUglkqLxiVzQHkWZdxcD3u22VGf0k4xB+fj2HPjU72/PZawm7bpHFX0tvqIzHLSxEHa8cxBHo5p+q9fR5nmgpi/jCWMvtZxZqb6lpNvgoLFukCOqYWzUFMT+sidZ3zafqu7CJsBliDKhs9PLy1i5H8tx8QrljPmhuOFZhpKofk88cvg1wuPMc114mNisYk6NGzDXQVsFUBu1twyRvqCd/RqseQmYpHJPFW8QxRxt4Zks7rE2s19yTsORuuWeMk4qx5c2RWNxsRyPdstFyHjvtdMHO/ORnQ/zA2PqFmGc8XiZIGPNi65Bttttv3Kc6GKn7WpYDdpaxwt4Ej/uWIVqyIiqCIiAiIgIiICIiAiIgIiICIiDPelGaOaF9PGL1PU0u5aQ4gnrDwHJULA8mYpxYtL5Gs1x6yyods3UNRtfna6muk5oxCaOOEMaacyh5eQ0udcAWte7RY/FdeVsBdh0l2vbx5Gt1G1w1pdYRxg+89x7bd1u0rv0/wCeNKnukufFmTQf4e2XhNY7iGMMcC4uFgQ4E7Adneqc/pIxmn/PssBz41O9vz2VmzzDjPEZU0EsjmadEkcZabOadnhrtiCDvbkqy7pHxmn2nZsOfGp3t+ewWcJ60iJxfPLKuxlooL/iidYn4tP1UnTy5eqGBrxPRSWtq3Iv37amfEKJrs5R1EoknooXC/W4TrX+LT9VMySZdqv19A+3aLt9feaR8FvWvVg6ZOjMyfaUFZBVAbjSdEjfHqk7+Oyt2SmV0dNKK4vLhJaLW5pdoDd9xzGrldU+bo2e4cWhrIKnTuHRu0SN225E2+IV5w/jxUULalxdOGnWSQTfuuOdhsufVu/e1jOs41cD5y15c1zRbVbq772K0DoNw6JkE0jX6pC7S5o5Nbzb56rX+KyrGq2CWR9w5jrkatrOttc25clunRVRRR0ERjG7x9obWu4Ej4C+yZXWMiLiiIuYIiICIiAiIgIiICIiAiIgLrmk0tc43OkE7c9hfbvOy7F4cYrXQxPkbG6UttZjb3O9u42+CDD84UIxOsM7DFHdjG8OVwDrtud/O/JXfJmWKgRxmaYNki1MBb1w6P7u9wQRqtvfYBZ9jGCsxCrmnFRTtMrr6HkXbYadN+07dyv+UcpSUuG1MURikqJeI5joztctDW79lrLt3WYzVVA5mxTMDZnNpqeWGCMkMLGRvc8Xtrebnna9gBZRDuk/F6faoY3ymgey/rsuWUWZaUCzql9gOTmSj+a5X4l6TcWhuypjaQdrTQOYT67AqScfURdPm+B8/FqaGORrr3axwHwDm/3UxL/s7Ve6+egee8HRf11Nt5EKGwXNlG1zjVYeyZrv1bm3Ho4D+pSUsOX6n3JqihceyRupg+Nx8HBalk+wfip6NZrcWgq4ZyPdkjc6Nw/hLrc+9XfMdQY4esdRYwaj2khu58bkKn4X0dyMqIZ6erhlja9rnyQlzDpBBIIBN72ta6ms+V5jjc5oBtsAeW57Vyzvdl9VmlRUxzH3DG9x+6bgk+nO/gvqDAY4208QjboZoYQ08wCBz8V835YmZJW09oCXCRjtA5O0kH0X0+1XO+kcoiLAIiICIiAiIgIiICIiAiIgKFzVi8lLDxWR8QA9ck2DG6SdZsOVx81NKjdJ1a4x+yDZtSxwe77wGoCzezffmgyOiyjDP7uIU5JJJ4gtcnmT1u8rTMWypUHCIaOjczjM4Wp7X6NgdTi0jcXP1VKp+isyizapoB/HEeXbuHf2V06Tcq1tZ7L7GWsbTiTUOIWOudIaAWjkA09o5rrlluSd21U0UeZaX3TUuA7ntlH8xJXkr+kjFWMdFVMbZwsRNA5h+JsvT7PmSl5Gqc0dxbKPndyjMX6QcRe0RVTWGx5SROY752+itnHiI/WD5yogwsqsMZNc+/G5uofxAfVep1Ll+p/NVFRROPZK3Uy/+q4+Dl+aHO+HvjEdVhTHW/4kLm6vOxDSP4iuXYfgFR+ZqpqNx+7MLt/m5+jlJwJfKOSfZar2ltRDPFw3tBiuCS61rgEjs714M+4i+PTpANybkja1rqYyZlVtCKiRs7JxOGBpjbYAN1XJ6xBJLh8FUs5YjK2Xqgabb3F7m/LwXOc5Kk+h4ukxEPZCBw2O1m+zQ+4uPG7bLf1kfQVSynjz6GMiksw25l0e4t3NGs7LXUy8oIiKAiIgIiICIiAiIgIiICIiAs06ZaN2mCoaSNDKqI2/bj1tPoYj/EtLUZmLCxU08kJt12mxPY7sQYZhWYKmN2CsZKQ2UfaDnru9rOt32CvGWc51MuNVNE/RwGcQMAFnNLADe/be5WQ1kstK6nZM0tlw2UhzT2xl4eHDv5fNT2C5hjhxt1SSDHVBxaf322PzanA0XIHSW7EKmaB0AiDQ50Tg4m7Wu0kOuPe3BuPgoGozrS19YIg1w0uLG8QN0uLTbbc25bAqm5Aq/Y8TlY7YnjR379XWYfUC6hcTvS1sh+9FMZW+ILtbbeYNlZNj6CrcqYdM0cSlivbm1uk/FtlUMW6LaM7wyyxeB0vHzsfmrRS4yySNr2G7XAEeR3Xiq8THep32KhsFwUUNLwA/iHU95cG6bl3hc8gAs2zBW1DZn/gvtdvVstBxTE+qVScQqC42HMqY3XNG09FmFTwUTOK8EShsjGAe4HjUR43JurmofKVC+GkhjkJL2sF7kmxO+nfsF7eimFUEREBERAREQEREBERAREQEREBERBBZjynSVoHHjDnNBDXjZ4B5gHu8DcLIczdDdRF+jO9ohvcNNmyRnvb2O+XJb2uCg+UarAKrXokBbJG06H2tdrOx4O4t2Hn59ntfTmqZoq2FkjOrHMBcXN+qf1g2vbmFutY1sgOprXAk7OAOxN+1RM2DwuNyz1DndizsZhhENRT62RkuY0AsaLu/e35jvtbZdpzBclrrtcNiD/8AeKsucsEiDIy0Oa5xcSdZ3Atzvz3VQjwZjeTnfJUdktRJMQ2NjnX2FmlaFkHo9ex7airFi3dkfPf8T/LsC9HRPggAkqCP8uO5Pm4i/oPQrSQgIiKgiIgIiICIiAiIgIiICIiAiIgIiIC8ONVJZE4t947N8z2r3KAztI5lK6RovwiHuH7I2J9Ab+iUVXMeLVEMjGQRxyWhnnk1l46kRaGhugHdxcQNivPknNL69shNJJAI9i5zgWl34RcA39OxR+GY2+apmkjDZHCmjEYLrAkTOdpJHIEgeWytFBjxLIhPHwnFouwuDrEGztxzuQsqqebKp8tdHSxM1uAa078iRq3t5qExKnMVS6n1Nc+/Va0knusdhq3I3CmMqYhFJJNMbsmkdNqc21xqOlpb+0G7b9wXdgEs89dCyo680bxI2bTs9gFidvccLgFviCoNTwPDhTwRxD7jQCe93afU3XvXAXK2giIgIiICIiAiIgIiICIiAiIgIiICIiAvzJyX6XhxuF74JGxycF5adL9IdpNudjzQU2oy7SQSvmpBZ09uI1p6osS67QPduT2KtZxp6kugdEB1eJcOJHawgjysdvFZ1RdIVbFbW0OHiC35hWKn6TaeVo9pikBHIsOq17X5WKlV0ex1DA7htDdRJIcTtqJJ0losR3HmtQ6KITwXmQ3kYQ297m1truPPl3D1WfMzJRTWbBI8PN+q8EX27LjmrJ0XY4/218DraZGE+N2G4+TioNcRcBcrSCIiAiIgIiICIiAiIgIiICIiAiIgIiIC8uKv0wynuY8/BpXqUfmE2pag90M3/TKDD6bKLuDG0QU1RaNlyyR8Mou0Hr7OBdY+F7Kk52wgU8kYEMkIeHG0ugm4tfSWbFu43581oVPUSRgk+0RxRtI4jdLw4tAa0hotZ2rsN7qn9Jta2T2RzZTM0sls5zdJHXAI+LStXHU2K/k4flcfk7+krR8oTcPE6Z3Y5+g/62lv1IWc5K/TI/J/9JV1ml4U0cv6uSN/8Lwf7LA+jgiBFQREQEREBERAREQEREBERAREQEREBERAUTms/kVT/wAmXx+4VLKCz062H1Z/yZP6SgyX2e1RD1HwM0/lEjLsaX8QFjtR2O4O/wC0qJnfEXzGnc5xfZkjWvPN7RKQ13iSBzXuwfN1WG3bI5wF7tfpl2HeDZ4B37SoTN2NmqfG8tYNLNPUvb3jyB5eS1ct8D85K/TGeT/6Srli7Ltd5H6Kl5K/TGeT/orzVC4PksXyN9wSo4lPC/8AHHG74tBXtVfyBLqw6lPdGB8Nv7KwKgiIgIiICIiAiIgIiICIiAiIgIiICIiAqz0lzNZhdYXED7Jw37zsB481ZlSOl7AHVlAWtlMXDe2TlcPtcaXbjbrX8wEHzhHPJocZNLgy1tYB27LEc+VtuVlHVTwbEANBvYA3tcnZTFTlOri3aNfjGf7bLrwXL1TVy8PSWBvvve0gMHjyue4JsdmSYXGpDgCQxrtR7BcWCutQeak34XFTQtiiFgOZPNx/E7x+iiqg81lWwdFzr4bD4GQfB5VsVT6LoXNw6IOaWkukIuLbF5IO/eFbFpBERAREQEREBERAREQEREBERAREQEREBR2P0Lp4JImkNLwLE8tjfe3kiIM0rssVcPOIvHfH1vkN124bG9zdIa4uBO2k3/8ASIs1XtOTamci9om9pdufQD/yrPgmTKWns7RxHj78ljv4DkFwi0ixhcoiAiIgIiICIiAiIgIiI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AutoShape 12" descr="data:image/jpeg;base64,/9j/4AAQSkZJRgABAQAAAQABAAD/2wCEAAkGBxITEhQUExQWFBUTGBQYFxgWFxYeHBsaGBYdFxwZGCIYICkhGBolHBQeIjEhKCorLi4uGh8zODMsNygtLisBCgoKDgwOGA8QFzcfHB0sLCwsNys3LDcsNzcsLCwsKywtLy4sLCwsLCwsLCw3KywsLCwsKzcsKywsLCwsKysrN//AABEIAMgAyAMBIgACEQEDEQH/xAAcAAEAAwADAQEAAAAAAAAAAAAABQYHAQMECAL/xABEEAABAwIEAgcFAwoDCQAAAAABAAIDBBEFBhIhEzEHIkFRYXGBFDKRobEjQlIkMzRTYnKSorLBFWOCFhdDc7PC0eHw/8QAFwEBAQEBAAAAAAAAAAAAAAAAAAECA//EAB8RAQEAAgEFAQEAAAAAAAAAAAABAhEhAxIxQVGBMv/aAAwDAQACEQMRAD8A3FERAREQEREBERAUXmPGo6SB8zyLMBNu+wupJ7gASdgBcnwWNZldJib9JdpiMrDp5/ZMuQ395zrOJ8h2btj0VOcsRldSxxOZHPW3cyINBbDFyD5Tze87m2wAB5rze31sta+ipat7xECZqmVrXO6ttQjAAa0AkC3Mk89lZ8Byc9tbU1zpGkyRiOnbY/ZjRa7r93ZbvKjspZEqqKhrDqY+tqG7aTsLAkC5tdxc8m+3Z3LpLiK7JnCobL7NSkSujvxKiQm5I94gNIAY3lftV1/xx0MMZnrGsmcLua5rOR3HVvdu3fvuqllnK0mHUsstSwGWTfh3Bs2MFwY48rved/ABVjJOCS4lV2lLtLiZJ3kbu3vpBPInl4BakwvF4g2CHOzAziOcyVl7aog69+0bXF/DZWHCsbgqB9k8OPd2/Bd0VCyOMRxtDWNFg0Cwsqbj2X2B3Ej6j27hzdj8lwqr9dFTstZsLninqNn/AHH/AIvA9x+vgrhdVHKIiAiIgIiICIiAiIgIiICIiAiIg8OMSwtifx3BsbgWuJNve2ssBfS4oZpfZuPo1v4diz3dR07HwsVtOdKiAQGOW5e9rzE0XuXtGxFuW7gsXw3AcZAvE6e4HZMBv6my6dLz6/VaTh0uIwYPJK/jSVlpCxpaC4dazRpbsdt1Rv8Aehi8P56NoA58WB7Pnsr1nCTEafD6YUglkqLxiVzQHkWZdxcD3u22VGf0k4xB+fj2HPjU72/PZawm7bpHFX0tvqIzHLSxEHa8cxBHo5p+q9fR5nmgpi/jCWMvtZxZqb6lpNvgoLFukCOqYWzUFMT+sidZ3zafqu7CJsBliDKhs9PLy1i5H8tx8QrljPmhuOFZhpKofk88cvg1wuPMc114mNisYk6NGzDXQVsFUBu1twyRvqCd/RqseQmYpHJPFW8QxRxt4Zks7rE2s19yTsORuuWeMk4qx5c2RWNxsRyPdstFyHjvtdMHO/ORnQ/zA2PqFmGc8XiZIGPNi65Bttttv3Kc6GKn7WpYDdpaxwt4Ej/uWIVqyIiqCIiAiIgIiICIiAiIgIiICIiDPelGaOaF9PGL1PU0u5aQ4gnrDwHJULA8mYpxYtL5Gs1x6yyods3UNRtfna6muk5oxCaOOEMaacyh5eQ0udcAWte7RY/FdeVsBdh0l2vbx5Gt1G1w1pdYRxg+89x7bd1u0rv0/wCeNKnukufFmTQf4e2XhNY7iGMMcC4uFgQ4E7Adneqc/pIxmn/PssBz41O9vz2VmzzDjPEZU0EsjmadEkcZabOadnhrtiCDvbkqy7pHxmn2nZsOfGp3t+ewWcJ60iJxfPLKuxlooL/iidYn4tP1UnTy5eqGBrxPRSWtq3Iv37amfEKJrs5R1EoknooXC/W4TrX+LT9VMySZdqv19A+3aLt9feaR8FvWvVg6ZOjMyfaUFZBVAbjSdEjfHqk7+Oyt2SmV0dNKK4vLhJaLW5pdoDd9xzGrldU+bo2e4cWhrIKnTuHRu0SN225E2+IV5w/jxUULalxdOGnWSQTfuuOdhsufVu/e1jOs41cD5y15c1zRbVbq772K0DoNw6JkE0jX6pC7S5o5Nbzb56rX+KyrGq2CWR9w5jrkatrOttc25clunRVRRR0ERjG7x9obWu4Ej4C+yZXWMiLiiIuYIiICIiAiIgIiICIiAiIgLrmk0tc43OkE7c9hfbvOy7F4cYrXQxPkbG6UttZjb3O9u42+CDD84UIxOsM7DFHdjG8OVwDrtud/O/JXfJmWKgRxmaYNki1MBb1w6P7u9wQRqtvfYBZ9jGCsxCrmnFRTtMrr6HkXbYadN+07dyv+UcpSUuG1MURikqJeI5joztctDW79lrLt3WYzVVA5mxTMDZnNpqeWGCMkMLGRvc8Xtrebnna9gBZRDuk/F6faoY3ymgey/rsuWUWZaUCzql9gOTmSj+a5X4l6TcWhuypjaQdrTQOYT67AqScfURdPm+B8/FqaGORrr3axwHwDm/3UxL/s7Ve6+egee8HRf11Nt5EKGwXNlG1zjVYeyZrv1bm3Ho4D+pSUsOX6n3JqihceyRupg+Nx8HBalk+wfip6NZrcWgq4ZyPdkjc6Nw/hLrc+9XfMdQY4esdRYwaj2khu58bkKn4X0dyMqIZ6erhlja9rnyQlzDpBBIIBN72ta6ms+V5jjc5oBtsAeW57Vyzvdl9VmlRUxzH3DG9x+6bgk+nO/gvqDAY4208QjboZoYQ08wCBz8V835YmZJW09oCXCRjtA5O0kH0X0+1XO+kcoiLAIiICIiAiIgIiICIiAiIgKFzVi8lLDxWR8QA9ck2DG6SdZsOVx81NKjdJ1a4x+yDZtSxwe77wGoCzezffmgyOiyjDP7uIU5JJJ4gtcnmT1u8rTMWypUHCIaOjczjM4Wp7X6NgdTi0jcXP1VKp+isyizapoB/HEeXbuHf2V06Tcq1tZ7L7GWsbTiTUOIWOudIaAWjkA09o5rrlluSd21U0UeZaX3TUuA7ntlH8xJXkr+kjFWMdFVMbZwsRNA5h+JsvT7PmSl5Gqc0dxbKPndyjMX6QcRe0RVTWGx5SROY752+itnHiI/WD5yogwsqsMZNc+/G5uofxAfVep1Ll+p/NVFRROPZK3Uy/+q4+Dl+aHO+HvjEdVhTHW/4kLm6vOxDSP4iuXYfgFR+ZqpqNx+7MLt/m5+jlJwJfKOSfZar2ltRDPFw3tBiuCS61rgEjs714M+4i+PTpANybkja1rqYyZlVtCKiRs7JxOGBpjbYAN1XJ6xBJLh8FUs5YjK2Xqgabb3F7m/LwXOc5Kk+h4ukxEPZCBw2O1m+zQ+4uPG7bLf1kfQVSynjz6GMiksw25l0e4t3NGs7LXUy8oIiKAiIgIiICIiAiIgIiICIiAs06ZaN2mCoaSNDKqI2/bj1tPoYj/EtLUZmLCxU08kJt12mxPY7sQYZhWYKmN2CsZKQ2UfaDnru9rOt32CvGWc51MuNVNE/RwGcQMAFnNLADe/be5WQ1kstK6nZM0tlw2UhzT2xl4eHDv5fNT2C5hjhxt1SSDHVBxaf322PzanA0XIHSW7EKmaB0AiDQ50Tg4m7Wu0kOuPe3BuPgoGozrS19YIg1w0uLG8QN0uLTbbc25bAqm5Aq/Y8TlY7YnjR379XWYfUC6hcTvS1sh+9FMZW+ILtbbeYNlZNj6CrcqYdM0cSlivbm1uk/FtlUMW6LaM7wyyxeB0vHzsfmrRS4yySNr2G7XAEeR3Xiq8THep32KhsFwUUNLwA/iHU95cG6bl3hc8gAs2zBW1DZn/gvtdvVstBxTE+qVScQqC42HMqY3XNG09FmFTwUTOK8EShsjGAe4HjUR43JurmofKVC+GkhjkJL2sF7kmxO+nfsF7eimFUEREBERAREQEREBERAREQEREBERBBZjynSVoHHjDnNBDXjZ4B5gHu8DcLIczdDdRF+jO9ohvcNNmyRnvb2O+XJb2uCg+UarAKrXokBbJG06H2tdrOx4O4t2Hn59ntfTmqZoq2FkjOrHMBcXN+qf1g2vbmFutY1sgOprXAk7OAOxN+1RM2DwuNyz1DndizsZhhENRT62RkuY0AsaLu/e35jvtbZdpzBclrrtcNiD/8AeKsucsEiDIy0Oa5xcSdZ3Atzvz3VQjwZjeTnfJUdktRJMQ2NjnX2FmlaFkHo9ex7airFi3dkfPf8T/LsC9HRPggAkqCP8uO5Pm4i/oPQrSQgIiKgiIgIiICIiAiIgIiICIiAiIgIiIC8ONVJZE4t947N8z2r3KAztI5lK6RovwiHuH7I2J9Ab+iUVXMeLVEMjGQRxyWhnnk1l46kRaGhugHdxcQNivPknNL69shNJJAI9i5zgWl34RcA39OxR+GY2+apmkjDZHCmjEYLrAkTOdpJHIEgeWytFBjxLIhPHwnFouwuDrEGztxzuQsqqebKp8tdHSxM1uAa078iRq3t5qExKnMVS6n1Nc+/Va0knusdhq3I3CmMqYhFJJNMbsmkdNqc21xqOlpb+0G7b9wXdgEs89dCyo680bxI2bTs9gFidvccLgFviCoNTwPDhTwRxD7jQCe93afU3XvXAXK2giIgIiICIiAiIgIiICIiAiIgIiICIiAvzJyX6XhxuF74JGxycF5adL9IdpNudjzQU2oy7SQSvmpBZ09uI1p6osS67QPduT2KtZxp6kugdEB1eJcOJHawgjysdvFZ1RdIVbFbW0OHiC35hWKn6TaeVo9pikBHIsOq17X5WKlV0ex1DA7htDdRJIcTtqJJ0losR3HmtQ6KITwXmQ3kYQ297m1truPPl3D1WfMzJRTWbBI8PN+q8EX27LjmrJ0XY4/218DraZGE+N2G4+TioNcRcBcrSCIiAiIgIiICIiAiIgIiICIiAiIgIiIC8uKv0wynuY8/BpXqUfmE2pag90M3/TKDD6bKLuDG0QU1RaNlyyR8Mou0Hr7OBdY+F7Kk52wgU8kYEMkIeHG0ugm4tfSWbFu43581oVPUSRgk+0RxRtI4jdLw4tAa0hotZ2rsN7qn9Jta2T2RzZTM0sls5zdJHXAI+LStXHU2K/k4flcfk7+krR8oTcPE6Z3Y5+g/62lv1IWc5K/TI/J/9JV1ml4U0cv6uSN/8Lwf7LA+jgiBFQREQEREBERAREQEREBERAREQEREBERAUTms/kVT/wAmXx+4VLKCz062H1Z/yZP6SgyX2e1RD1HwM0/lEjLsaX8QFjtR2O4O/wC0qJnfEXzGnc5xfZkjWvPN7RKQ13iSBzXuwfN1WG3bI5wF7tfpl2HeDZ4B37SoTN2NmqfG8tYNLNPUvb3jyB5eS1ct8D85K/TGeT/6Srli7Ltd5H6Kl5K/TGeT/orzVC4PksXyN9wSo4lPC/8AHHG74tBXtVfyBLqw6lPdGB8Nv7KwKgiIgIiICIiAiIgIiICIiAiIgIiICIiAqz0lzNZhdYXED7Jw37zsB481ZlSOl7AHVlAWtlMXDe2TlcPtcaXbjbrX8wEHzhHPJocZNLgy1tYB27LEc+VtuVlHVTwbEANBvYA3tcnZTFTlOri3aNfjGf7bLrwXL1TVy8PSWBvvve0gMHjyue4JsdmSYXGpDgCQxrtR7BcWCutQeak34XFTQtiiFgOZPNx/E7x+iiqg81lWwdFzr4bD4GQfB5VsVT6LoXNw6IOaWkukIuLbF5IO/eFbFpBERAREQEREBERAREQEREBERAREQEREBR2P0Lp4JImkNLwLE8tjfe3kiIM0rssVcPOIvHfH1vkN124bG9zdIa4uBO2k3/8ASIs1XtOTamci9om9pdufQD/yrPgmTKWns7RxHj78ljv4DkFwi0ixhcoiAiIgIiICIiAiIgIiI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AutoShape 14" descr="data:image/jpeg;base64,/9j/4AAQSkZJRgABAQAAAQABAAD/2wCEAAkGBxITEhQUExQWFBUTGBQYFxgWFxYeHBsaGBYdFxwZGCIYICkhGBolHBQeIjEhKCorLi4uGh8zODMsNygtLisBCgoKDgwOGA8QFzcfHB0sLCwsNys3LDcsNzcsLCwsKywtLy4sLCwsLCwsLCw3KywsLCwsKzcsKywsLCwsKysrN//AABEIAMgAyAMBIgACEQEDEQH/xAAcAAEAAwADAQEAAAAAAAAAAAAABQYHAQMECAL/xABEEAABAwIEAgcFAwoDCQAAAAABAAIDBBEFBhIhEzEHIkFRYXGBFDKRobEjQlIkMzRTYnKSorLBFWOCFhdDc7PC0eHw/8QAFwEBAQEBAAAAAAAAAAAAAAAAAAECA//EAB8RAQEAAgEFAQEAAAAAAAAAAAABAhEhAxIxQVGBMv/aAAwDAQACEQMRAD8A3FERAREQEREBERAUXmPGo6SB8zyLMBNu+wupJ7gASdgBcnwWNZldJib9JdpiMrDp5/ZMuQ395zrOJ8h2btj0VOcsRldSxxOZHPW3cyINBbDFyD5Tze87m2wAB5rze31sta+ipat7xECZqmVrXO6ttQjAAa0AkC3Mk89lZ8Byc9tbU1zpGkyRiOnbY/ZjRa7r93ZbvKjspZEqqKhrDqY+tqG7aTsLAkC5tdxc8m+3Z3LpLiK7JnCobL7NSkSujvxKiQm5I94gNIAY3lftV1/xx0MMZnrGsmcLua5rOR3HVvdu3fvuqllnK0mHUsstSwGWTfh3Bs2MFwY48rved/ABVjJOCS4lV2lLtLiZJ3kbu3vpBPInl4BakwvF4g2CHOzAziOcyVl7aog69+0bXF/DZWHCsbgqB9k8OPd2/Bd0VCyOMRxtDWNFg0Cwsqbj2X2B3Ej6j27hzdj8lwqr9dFTstZsLninqNn/AHH/AIvA9x+vgrhdVHKIiAiIgIiICIiAiIgIiICIiAiIg8OMSwtifx3BsbgWuJNve2ssBfS4oZpfZuPo1v4diz3dR07HwsVtOdKiAQGOW5e9rzE0XuXtGxFuW7gsXw3AcZAvE6e4HZMBv6my6dLz6/VaTh0uIwYPJK/jSVlpCxpaC4dazRpbsdt1Rv8Aehi8P56NoA58WB7Pnsr1nCTEafD6YUglkqLxiVzQHkWZdxcD3u22VGf0k4xB+fj2HPjU72/PZawm7bpHFX0tvqIzHLSxEHa8cxBHo5p+q9fR5nmgpi/jCWMvtZxZqb6lpNvgoLFukCOqYWzUFMT+sidZ3zafqu7CJsBliDKhs9PLy1i5H8tx8QrljPmhuOFZhpKofk88cvg1wuPMc114mNisYk6NGzDXQVsFUBu1twyRvqCd/RqseQmYpHJPFW8QxRxt4Zks7rE2s19yTsORuuWeMk4qx5c2RWNxsRyPdstFyHjvtdMHO/ORnQ/zA2PqFmGc8XiZIGPNi65Bttttv3Kc6GKn7WpYDdpaxwt4Ej/uWIVqyIiqCIiAiIgIiICIiAiIgIiICIiDPelGaOaF9PGL1PU0u5aQ4gnrDwHJULA8mYpxYtL5Gs1x6yyods3UNRtfna6muk5oxCaOOEMaacyh5eQ0udcAWte7RY/FdeVsBdh0l2vbx5Gt1G1w1pdYRxg+89x7bd1u0rv0/wCeNKnukufFmTQf4e2XhNY7iGMMcC4uFgQ4E7Adneqc/pIxmn/PssBz41O9vz2VmzzDjPEZU0EsjmadEkcZabOadnhrtiCDvbkqy7pHxmn2nZsOfGp3t+ewWcJ60iJxfPLKuxlooL/iidYn4tP1UnTy5eqGBrxPRSWtq3Iv37amfEKJrs5R1EoknooXC/W4TrX+LT9VMySZdqv19A+3aLt9feaR8FvWvVg6ZOjMyfaUFZBVAbjSdEjfHqk7+Oyt2SmV0dNKK4vLhJaLW5pdoDd9xzGrldU+bo2e4cWhrIKnTuHRu0SN225E2+IV5w/jxUULalxdOGnWSQTfuuOdhsufVu/e1jOs41cD5y15c1zRbVbq772K0DoNw6JkE0jX6pC7S5o5Nbzb56rX+KyrGq2CWR9w5jrkatrOttc25clunRVRRR0ERjG7x9obWu4Ej4C+yZXWMiLiiIuYIiICIiAiIgIiICIiAiIgLrmk0tc43OkE7c9hfbvOy7F4cYrXQxPkbG6UttZjb3O9u42+CDD84UIxOsM7DFHdjG8OVwDrtud/O/JXfJmWKgRxmaYNki1MBb1w6P7u9wQRqtvfYBZ9jGCsxCrmnFRTtMrr6HkXbYadN+07dyv+UcpSUuG1MURikqJeI5joztctDW79lrLt3WYzVVA5mxTMDZnNpqeWGCMkMLGRvc8Xtrebnna9gBZRDuk/F6faoY3ymgey/rsuWUWZaUCzql9gOTmSj+a5X4l6TcWhuypjaQdrTQOYT67AqScfURdPm+B8/FqaGORrr3axwHwDm/3UxL/s7Ve6+egee8HRf11Nt5EKGwXNlG1zjVYeyZrv1bm3Ho4D+pSUsOX6n3JqihceyRupg+Nx8HBalk+wfip6NZrcWgq4ZyPdkjc6Nw/hLrc+9XfMdQY4esdRYwaj2khu58bkKn4X0dyMqIZ6erhlja9rnyQlzDpBBIIBN72ta6ms+V5jjc5oBtsAeW57Vyzvdl9VmlRUxzH3DG9x+6bgk+nO/gvqDAY4208QjboZoYQ08wCBz8V835YmZJW09oCXCRjtA5O0kH0X0+1XO+kcoiLAIiICIiAiIgIiICIiAiIgKFzVi8lLDxWR8QA9ck2DG6SdZsOVx81NKjdJ1a4x+yDZtSxwe77wGoCzezffmgyOiyjDP7uIU5JJJ4gtcnmT1u8rTMWypUHCIaOjczjM4Wp7X6NgdTi0jcXP1VKp+isyizapoB/HEeXbuHf2V06Tcq1tZ7L7GWsbTiTUOIWOudIaAWjkA09o5rrlluSd21U0UeZaX3TUuA7ntlH8xJXkr+kjFWMdFVMbZwsRNA5h+JsvT7PmSl5Gqc0dxbKPndyjMX6QcRe0RVTWGx5SROY752+itnHiI/WD5yogwsqsMZNc+/G5uofxAfVep1Ll+p/NVFRROPZK3Uy/+q4+Dl+aHO+HvjEdVhTHW/4kLm6vOxDSP4iuXYfgFR+ZqpqNx+7MLt/m5+jlJwJfKOSfZar2ltRDPFw3tBiuCS61rgEjs714M+4i+PTpANybkja1rqYyZlVtCKiRs7JxOGBpjbYAN1XJ6xBJLh8FUs5YjK2Xqgabb3F7m/LwXOc5Kk+h4ukxEPZCBw2O1m+zQ+4uPG7bLf1kfQVSynjz6GMiksw25l0e4t3NGs7LXUy8oIiKAiIgIiICIiAiIgIiICIiAs06ZaN2mCoaSNDKqI2/bj1tPoYj/EtLUZmLCxU08kJt12mxPY7sQYZhWYKmN2CsZKQ2UfaDnru9rOt32CvGWc51MuNVNE/RwGcQMAFnNLADe/be5WQ1kstK6nZM0tlw2UhzT2xl4eHDv5fNT2C5hjhxt1SSDHVBxaf322PzanA0XIHSW7EKmaB0AiDQ50Tg4m7Wu0kOuPe3BuPgoGozrS19YIg1w0uLG8QN0uLTbbc25bAqm5Aq/Y8TlY7YnjR379XWYfUC6hcTvS1sh+9FMZW+ILtbbeYNlZNj6CrcqYdM0cSlivbm1uk/FtlUMW6LaM7wyyxeB0vHzsfmrRS4yySNr2G7XAEeR3Xiq8THep32KhsFwUUNLwA/iHU95cG6bl3hc8gAs2zBW1DZn/gvtdvVstBxTE+qVScQqC42HMqY3XNG09FmFTwUTOK8EShsjGAe4HjUR43JurmofKVC+GkhjkJL2sF7kmxO+nfsF7eimFUEREBERAREQEREBERAREQEREBERBBZjynSVoHHjDnNBDXjZ4B5gHu8DcLIczdDdRF+jO9ohvcNNmyRnvb2O+XJb2uCg+UarAKrXokBbJG06H2tdrOx4O4t2Hn59ntfTmqZoq2FkjOrHMBcXN+qf1g2vbmFutY1sgOprXAk7OAOxN+1RM2DwuNyz1DndizsZhhENRT62RkuY0AsaLu/e35jvtbZdpzBclrrtcNiD/8AeKsucsEiDIy0Oa5xcSdZ3Atzvz3VQjwZjeTnfJUdktRJMQ2NjnX2FmlaFkHo9ex7airFi3dkfPf8T/LsC9HRPggAkqCP8uO5Pm4i/oPQrSQgIiKgiIgIiICIiAiIgIiICIiAiIgIiIC8ONVJZE4t947N8z2r3KAztI5lK6RovwiHuH7I2J9Ab+iUVXMeLVEMjGQRxyWhnnk1l46kRaGhugHdxcQNivPknNL69shNJJAI9i5zgWl34RcA39OxR+GY2+apmkjDZHCmjEYLrAkTOdpJHIEgeWytFBjxLIhPHwnFouwuDrEGztxzuQsqqebKp8tdHSxM1uAa078iRq3t5qExKnMVS6n1Nc+/Va0knusdhq3I3CmMqYhFJJNMbsmkdNqc21xqOlpb+0G7b9wXdgEs89dCyo680bxI2bTs9gFidvccLgFviCoNTwPDhTwRxD7jQCe93afU3XvXAXK2giIgIiICIiAiIgIiICIiAiIgIiICIiAvzJyX6XhxuF74JGxycF5adL9IdpNudjzQU2oy7SQSvmpBZ09uI1p6osS67QPduT2KtZxp6kugdEB1eJcOJHawgjysdvFZ1RdIVbFbW0OHiC35hWKn6TaeVo9pikBHIsOq17X5WKlV0ex1DA7htDdRJIcTtqJJ0losR3HmtQ6KITwXmQ3kYQ297m1truPPl3D1WfMzJRTWbBI8PN+q8EX27LjmrJ0XY4/218DraZGE+N2G4+TioNcRcBcrSCIiAiIgIiICIiAiIgIiICIiAiIgIiIC8uKv0wynuY8/BpXqUfmE2pag90M3/TKDD6bKLuDG0QU1RaNlyyR8Mou0Hr7OBdY+F7Kk52wgU8kYEMkIeHG0ugm4tfSWbFu43581oVPUSRgk+0RxRtI4jdLw4tAa0hotZ2rsN7qn9Jta2T2RzZTM0sls5zdJHXAI+LStXHU2K/k4flcfk7+krR8oTcPE6Z3Y5+g/62lv1IWc5K/TI/J/9JV1ml4U0cv6uSN/8Lwf7LA+jgiBFQREQEREBERAREQEREBERAREQEREBERAUTms/kVT/wAmXx+4VLKCz062H1Z/yZP6SgyX2e1RD1HwM0/lEjLsaX8QFjtR2O4O/wC0qJnfEXzGnc5xfZkjWvPN7RKQ13iSBzXuwfN1WG3bI5wF7tfpl2HeDZ4B37SoTN2NmqfG8tYNLNPUvb3jyB5eS1ct8D85K/TGeT/6Srli7Ltd5H6Kl5K/TGeT/orzVC4PksXyN9wSo4lPC/8AHHG74tBXtVfyBLqw6lPdGB8Nv7KwKgiIgIiICIiAiIgIiICIiAiIgIiICIiAqz0lzNZhdYXED7Jw37zsB481ZlSOl7AHVlAWtlMXDe2TlcPtcaXbjbrX8wEHzhHPJocZNLgy1tYB27LEc+VtuVlHVTwbEANBvYA3tcnZTFTlOri3aNfjGf7bLrwXL1TVy8PSWBvvve0gMHjyue4JsdmSYXGpDgCQxrtR7BcWCutQeak34XFTQtiiFgOZPNx/E7x+iiqg81lWwdFzr4bD4GQfB5VsVT6LoXNw6IOaWkukIuLbF5IO/eFbFpBERAREQEREBERAREQEREBERAREQEREBR2P0Lp4JImkNLwLE8tjfe3kiIM0rssVcPOIvHfH1vkN124bG9zdIa4uBO2k3/8ASIs1XtOTamci9om9pdufQD/yrPgmTKWns7RxHj78ljv4DkFwi0ixhcoiAiIgIiICIiAiIgIiI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27"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8002" y="1468991"/>
            <a:ext cx="1257301" cy="1257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ounded Rectangle 34"/>
          <p:cNvSpPr/>
          <p:nvPr/>
        </p:nvSpPr>
        <p:spPr>
          <a:xfrm>
            <a:off x="2567278" y="2735817"/>
            <a:ext cx="2614321" cy="46458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241026" y="1792069"/>
            <a:ext cx="5433724" cy="646331"/>
          </a:xfrm>
          <a:prstGeom prst="rect">
            <a:avLst/>
          </a:prstGeom>
          <a:noFill/>
        </p:spPr>
        <p:txBody>
          <a:bodyPr wrap="square" rtlCol="0">
            <a:spAutoFit/>
          </a:bodyPr>
          <a:lstStyle/>
          <a:p>
            <a:r>
              <a:rPr lang="en-US" dirty="0" smtClean="0">
                <a:solidFill>
                  <a:srgbClr val="FF0000"/>
                </a:solidFill>
              </a:rPr>
              <a:t>Expansion connectors</a:t>
            </a:r>
          </a:p>
          <a:p>
            <a:r>
              <a:rPr lang="en-US" dirty="0" smtClean="0">
                <a:solidFill>
                  <a:srgbClr val="FF0000"/>
                </a:solidFill>
              </a:rPr>
              <a:t>* Need to buy the expansion boards from </a:t>
            </a:r>
            <a:r>
              <a:rPr lang="en-US" dirty="0" err="1" smtClean="0">
                <a:solidFill>
                  <a:srgbClr val="FF0000"/>
                </a:solidFill>
              </a:rPr>
              <a:t>Digilent</a:t>
            </a:r>
            <a:r>
              <a:rPr lang="en-US" dirty="0" smtClean="0">
                <a:solidFill>
                  <a:srgbClr val="FF0000"/>
                </a:solidFill>
              </a:rPr>
              <a:t> </a:t>
            </a:r>
            <a:r>
              <a:rPr lang="en-US" dirty="0" err="1" smtClean="0">
                <a:solidFill>
                  <a:srgbClr val="FF0000"/>
                </a:solidFill>
              </a:rPr>
              <a:t>inc</a:t>
            </a:r>
            <a:endParaRPr lang="en-US" dirty="0">
              <a:solidFill>
                <a:srgbClr val="FF0000"/>
              </a:solidFill>
            </a:endParaRPr>
          </a:p>
        </p:txBody>
      </p:sp>
      <p:cxnSp>
        <p:nvCxnSpPr>
          <p:cNvPr id="37" name="Straight Arrow Connector 36"/>
          <p:cNvCxnSpPr/>
          <p:nvPr/>
        </p:nvCxnSpPr>
        <p:spPr>
          <a:xfrm flipH="1" flipV="1">
            <a:off x="1524000" y="2590800"/>
            <a:ext cx="1316977" cy="38683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682867" y="2229920"/>
            <a:ext cx="746133" cy="7477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830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b="1" dirty="0"/>
              <a:t>Xilinx ISE Design Suite 13.2 </a:t>
            </a:r>
            <a:r>
              <a:rPr lang="en-US" altLang="zh-CN" sz="3600" b="1" dirty="0" err="1"/>
              <a:t>WebPACK</a:t>
            </a:r>
            <a:endParaRPr lang="en-US" altLang="zh-CN" sz="3600" b="1" dirty="0"/>
          </a:p>
        </p:txBody>
      </p:sp>
      <p:sp>
        <p:nvSpPr>
          <p:cNvPr id="3" name="内容占位符 2"/>
          <p:cNvSpPr>
            <a:spLocks noGrp="1"/>
          </p:cNvSpPr>
          <p:nvPr>
            <p:ph idx="1"/>
          </p:nvPr>
        </p:nvSpPr>
        <p:spPr>
          <a:xfrm>
            <a:off x="457200" y="1447800"/>
            <a:ext cx="8229600" cy="4953000"/>
          </a:xfrm>
        </p:spPr>
        <p:txBody>
          <a:bodyPr>
            <a:noAutofit/>
          </a:bodyPr>
          <a:lstStyle/>
          <a:p>
            <a:pPr algn="just">
              <a:buFont typeface="Wingdings" pitchFamily="2" charset="2"/>
              <a:buChar char="Ø"/>
            </a:pPr>
            <a:r>
              <a:rPr lang="en-US" altLang="zh-CN" sz="2000" dirty="0" smtClean="0"/>
              <a:t>Logic </a:t>
            </a:r>
            <a:r>
              <a:rPr lang="en-US" altLang="zh-CN" sz="2000" dirty="0"/>
              <a:t>design software including GUI, schematics editor and files for logic symbols, VHDL compiler, “</a:t>
            </a:r>
            <a:r>
              <a:rPr lang="en-US" altLang="zh-CN" sz="2000" dirty="0" err="1"/>
              <a:t>PlanAhead</a:t>
            </a:r>
            <a:r>
              <a:rPr lang="en-US" altLang="zh-CN" sz="2000" dirty="0"/>
              <a:t>” package to assign I/O pins, utilities to create to a *.bit file to send to the BASYS or BASYS2 board to program the Xilinx Spartan3e FPGA on the board, and </a:t>
            </a:r>
            <a:r>
              <a:rPr lang="en-US" altLang="zh-CN" sz="2000" dirty="0" err="1"/>
              <a:t>TestBench</a:t>
            </a:r>
            <a:r>
              <a:rPr lang="en-US" altLang="zh-CN" sz="2000" dirty="0"/>
              <a:t> simulator. </a:t>
            </a:r>
            <a:endParaRPr lang="en-US" altLang="zh-CN" sz="2000" dirty="0" smtClean="0"/>
          </a:p>
          <a:p>
            <a:pPr>
              <a:buFont typeface="Wingdings" pitchFamily="2" charset="2"/>
              <a:buChar char="Ø"/>
            </a:pPr>
            <a:r>
              <a:rPr lang="en-US" altLang="zh-CN" sz="2000" dirty="0" smtClean="0"/>
              <a:t>We’re </a:t>
            </a:r>
            <a:r>
              <a:rPr lang="en-US" altLang="zh-CN" sz="2000" dirty="0"/>
              <a:t>using release 13.2, not a later release. </a:t>
            </a:r>
            <a:endParaRPr lang="en-US" altLang="zh-CN" sz="2000" dirty="0" smtClean="0"/>
          </a:p>
          <a:p>
            <a:pPr marL="0" indent="0">
              <a:buNone/>
            </a:pPr>
            <a:endParaRPr lang="en-US" altLang="zh-CN" sz="2000" dirty="0" smtClean="0"/>
          </a:p>
          <a:p>
            <a:pPr>
              <a:buFont typeface="Wingdings" pitchFamily="2" charset="2"/>
              <a:buChar char="Ø"/>
            </a:pPr>
            <a:r>
              <a:rPr lang="en-US" altLang="zh-CN" sz="2000" dirty="0"/>
              <a:t>Free</a:t>
            </a:r>
          </a:p>
          <a:p>
            <a:pPr>
              <a:buFont typeface="Wingdings" pitchFamily="2" charset="2"/>
              <a:buChar char="Ø"/>
            </a:pPr>
            <a:r>
              <a:rPr lang="en-US" altLang="zh-CN" sz="2000" dirty="0"/>
              <a:t>Download link: </a:t>
            </a:r>
            <a:r>
              <a:rPr lang="en-US" sz="2000" dirty="0">
                <a:hlinkClick r:id="rId2"/>
              </a:rPr>
              <a:t>http://www.xilinx.com/support/download/index.html/content/xilinx/en/downloadNav/design-tools/v13_2.html</a:t>
            </a:r>
            <a:endParaRPr lang="en-US" sz="2000" dirty="0"/>
          </a:p>
          <a:p>
            <a:pPr>
              <a:buFont typeface="Wingdings" pitchFamily="2" charset="2"/>
              <a:buChar char="Ø"/>
            </a:pPr>
            <a:r>
              <a:rPr lang="en-US" altLang="zh-CN" sz="2000" dirty="0"/>
              <a:t>Select: Full installer for windows</a:t>
            </a:r>
          </a:p>
          <a:p>
            <a:pPr>
              <a:buFont typeface="Wingdings" pitchFamily="2" charset="2"/>
              <a:buChar char="Ø"/>
            </a:pPr>
            <a:r>
              <a:rPr lang="en-US" altLang="zh-CN" sz="2000" dirty="0"/>
              <a:t>Need registration</a:t>
            </a:r>
          </a:p>
          <a:p>
            <a:pPr marL="0" indent="0">
              <a:buNone/>
            </a:pPr>
            <a:endParaRPr lang="en-US" altLang="zh-CN" sz="2000" dirty="0" smtClean="0"/>
          </a:p>
          <a:p>
            <a:endParaRPr lang="en-US" sz="2000" dirty="0"/>
          </a:p>
          <a:p>
            <a:endParaRPr lang="en-US" sz="2000" dirty="0"/>
          </a:p>
          <a:p>
            <a:endParaRPr lang="en-US" sz="2000" dirty="0"/>
          </a:p>
        </p:txBody>
      </p:sp>
    </p:spTree>
    <p:extLst>
      <p:ext uri="{BB962C8B-B14F-4D97-AF65-F5344CB8AC3E}">
        <p14:creationId xmlns:p14="http://schemas.microsoft.com/office/powerpoint/2010/main" val="2593048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b="1" dirty="0" err="1"/>
              <a:t>Digilent</a:t>
            </a:r>
            <a:r>
              <a:rPr lang="en-US" altLang="zh-CN" sz="3600" b="1" dirty="0"/>
              <a:t>  Adept </a:t>
            </a:r>
            <a:r>
              <a:rPr lang="en-US" altLang="zh-CN" sz="3600" b="1" dirty="0" smtClean="0"/>
              <a:t>2.0</a:t>
            </a:r>
            <a:endParaRPr lang="en-US" sz="3600" dirty="0"/>
          </a:p>
        </p:txBody>
      </p:sp>
      <p:sp>
        <p:nvSpPr>
          <p:cNvPr id="3" name="内容占位符 2"/>
          <p:cNvSpPr>
            <a:spLocks noGrp="1"/>
          </p:cNvSpPr>
          <p:nvPr>
            <p:ph idx="1"/>
          </p:nvPr>
        </p:nvSpPr>
        <p:spPr>
          <a:xfrm>
            <a:off x="533400" y="1447800"/>
            <a:ext cx="8229600" cy="4953000"/>
          </a:xfrm>
        </p:spPr>
        <p:txBody>
          <a:bodyPr>
            <a:noAutofit/>
          </a:bodyPr>
          <a:lstStyle/>
          <a:p>
            <a:pPr>
              <a:buFont typeface="Wingdings" pitchFamily="2" charset="2"/>
              <a:buChar char="Ø"/>
            </a:pPr>
            <a:r>
              <a:rPr lang="en-US" altLang="zh-CN" sz="2000" dirty="0" smtClean="0"/>
              <a:t>The </a:t>
            </a:r>
            <a:r>
              <a:rPr lang="en-US" altLang="zh-CN" sz="2000" dirty="0"/>
              <a:t>software interface to the board that downloads a completed *.bit file via USB connector.</a:t>
            </a:r>
            <a:endParaRPr lang="en-US" altLang="zh-CN" sz="2000" dirty="0" smtClean="0"/>
          </a:p>
          <a:p>
            <a:pPr>
              <a:buFont typeface="Wingdings" pitchFamily="2" charset="2"/>
              <a:buChar char="Ø"/>
            </a:pPr>
            <a:endParaRPr lang="en-US" altLang="zh-CN" sz="2000" dirty="0"/>
          </a:p>
          <a:p>
            <a:pPr>
              <a:buFont typeface="Wingdings" pitchFamily="2" charset="2"/>
              <a:buChar char="Ø"/>
            </a:pPr>
            <a:r>
              <a:rPr lang="en-US" altLang="zh-CN" sz="2000" dirty="0" smtClean="0"/>
              <a:t>Free</a:t>
            </a:r>
          </a:p>
          <a:p>
            <a:pPr>
              <a:buFont typeface="Wingdings" pitchFamily="2" charset="2"/>
              <a:buChar char="Ø"/>
            </a:pPr>
            <a:r>
              <a:rPr lang="en-US" altLang="zh-CN" sz="2000" dirty="0" smtClean="0"/>
              <a:t>Download link: </a:t>
            </a:r>
            <a:r>
              <a:rPr lang="en-US" sz="2000" dirty="0">
                <a:hlinkClick r:id="rId2"/>
              </a:rPr>
              <a:t>http://</a:t>
            </a:r>
            <a:r>
              <a:rPr lang="en-US" sz="2000" dirty="0" smtClean="0">
                <a:hlinkClick r:id="rId2"/>
              </a:rPr>
              <a:t>www.digilentinc.com/Products/Detail.cfm?Prod=ADEPT2</a:t>
            </a:r>
            <a:endParaRPr lang="en-US" sz="2000" dirty="0" smtClean="0"/>
          </a:p>
          <a:p>
            <a:pPr>
              <a:buFont typeface="Wingdings" pitchFamily="2" charset="2"/>
              <a:buChar char="Ø"/>
            </a:pPr>
            <a:r>
              <a:rPr lang="en-US" altLang="zh-CN" sz="2000" dirty="0" smtClean="0"/>
              <a:t>Select: </a:t>
            </a:r>
            <a:r>
              <a:rPr lang="en-US" sz="2000" dirty="0"/>
              <a:t>Adept 2.13.1 System, 32/64-bit Windows</a:t>
            </a:r>
            <a:endParaRPr lang="en-US" altLang="zh-CN" sz="2000" dirty="0"/>
          </a:p>
          <a:p>
            <a:pPr marL="0" indent="0">
              <a:buNone/>
            </a:pPr>
            <a:endParaRPr lang="en-US" altLang="zh-CN" sz="2400" dirty="0" smtClean="0"/>
          </a:p>
          <a:p>
            <a:endParaRPr lang="en-US" sz="2400" dirty="0"/>
          </a:p>
          <a:p>
            <a:endParaRPr lang="en-US" sz="2400" dirty="0"/>
          </a:p>
          <a:p>
            <a:endParaRPr lang="en-US" sz="2400" dirty="0"/>
          </a:p>
        </p:txBody>
      </p:sp>
    </p:spTree>
    <p:extLst>
      <p:ext uri="{BB962C8B-B14F-4D97-AF65-F5344CB8AC3E}">
        <p14:creationId xmlns:p14="http://schemas.microsoft.com/office/powerpoint/2010/main" val="1436372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en-US" dirty="0"/>
          </a:p>
        </p:txBody>
      </p:sp>
      <p:sp>
        <p:nvSpPr>
          <p:cNvPr id="3" name="内容占位符 2"/>
          <p:cNvSpPr>
            <a:spLocks noGrp="1"/>
          </p:cNvSpPr>
          <p:nvPr>
            <p:ph idx="1"/>
          </p:nvPr>
        </p:nvSpPr>
        <p:spPr>
          <a:xfrm>
            <a:off x="457200" y="1447800"/>
            <a:ext cx="8229600" cy="4953000"/>
          </a:xfrm>
        </p:spPr>
        <p:txBody>
          <a:bodyPr>
            <a:noAutofit/>
          </a:bodyPr>
          <a:lstStyle/>
          <a:p>
            <a:r>
              <a:rPr lang="en-US" altLang="zh-CN" sz="2800" b="1" dirty="0" smtClean="0"/>
              <a:t>Software</a:t>
            </a:r>
          </a:p>
          <a:p>
            <a:pPr lvl="1"/>
            <a:r>
              <a:rPr lang="en-US" altLang="zh-CN" sz="2400" b="1" dirty="0"/>
              <a:t>Xilinx ISE Design Suite 13.2 </a:t>
            </a:r>
            <a:r>
              <a:rPr lang="en-US" altLang="zh-CN" sz="2400" b="1" dirty="0" err="1" smtClean="0"/>
              <a:t>WebPACK</a:t>
            </a:r>
            <a:endParaRPr lang="en-US" altLang="zh-CN" sz="2400" b="1" dirty="0" smtClean="0"/>
          </a:p>
          <a:p>
            <a:pPr lvl="1"/>
            <a:r>
              <a:rPr lang="en-US" altLang="zh-CN" sz="2400" b="1" dirty="0" err="1"/>
              <a:t>Digilent</a:t>
            </a:r>
            <a:r>
              <a:rPr lang="en-US" altLang="zh-CN" sz="2400" b="1" dirty="0"/>
              <a:t>  Adept 2.0</a:t>
            </a:r>
            <a:endParaRPr lang="en-US" altLang="zh-CN" sz="2400" b="1" dirty="0" smtClean="0"/>
          </a:p>
          <a:p>
            <a:r>
              <a:rPr lang="en-US" altLang="zh-CN" sz="2800" b="1" dirty="0" smtClean="0">
                <a:solidFill>
                  <a:srgbClr val="FF0000"/>
                </a:solidFill>
              </a:rPr>
              <a:t>Hardware</a:t>
            </a:r>
            <a:endParaRPr lang="en-US" altLang="zh-CN" sz="2400" dirty="0">
              <a:solidFill>
                <a:srgbClr val="FF0000"/>
              </a:solidFill>
            </a:endParaRPr>
          </a:p>
          <a:p>
            <a:pPr lvl="1"/>
            <a:r>
              <a:rPr lang="en-US" altLang="zh-CN" sz="2400" b="1" dirty="0" err="1">
                <a:solidFill>
                  <a:srgbClr val="FF0000"/>
                </a:solidFill>
              </a:rPr>
              <a:t>Digilent</a:t>
            </a:r>
            <a:r>
              <a:rPr lang="en-US" altLang="zh-CN" sz="2400" b="1" dirty="0">
                <a:solidFill>
                  <a:srgbClr val="FF0000"/>
                </a:solidFill>
              </a:rPr>
              <a:t> BASYS Board (Xilinx Spartan 3E FPGA</a:t>
            </a:r>
            <a:r>
              <a:rPr lang="en-US" altLang="zh-CN" sz="2400" b="1" dirty="0" smtClean="0">
                <a:solidFill>
                  <a:srgbClr val="FF0000"/>
                </a:solidFill>
              </a:rPr>
              <a:t>)</a:t>
            </a:r>
          </a:p>
          <a:p>
            <a:pPr lvl="1"/>
            <a:r>
              <a:rPr lang="en-US" altLang="zh-CN" sz="2400" b="1" dirty="0" err="1">
                <a:solidFill>
                  <a:srgbClr val="FF0000"/>
                </a:solidFill>
              </a:rPr>
              <a:t>Digilent</a:t>
            </a:r>
            <a:r>
              <a:rPr lang="en-US" altLang="zh-CN" sz="2400" b="1" dirty="0">
                <a:solidFill>
                  <a:srgbClr val="FF0000"/>
                </a:solidFill>
              </a:rPr>
              <a:t> BASYS 2 Board (Xilinx Spartan 3E FPGA)</a:t>
            </a:r>
            <a:endParaRPr lang="en-US" altLang="zh-CN" sz="2400" dirty="0" smtClean="0">
              <a:solidFill>
                <a:srgbClr val="FF0000"/>
              </a:solidFill>
            </a:endParaRPr>
          </a:p>
          <a:p>
            <a:r>
              <a:rPr lang="en-US" sz="2800" b="1" dirty="0" smtClean="0"/>
              <a:t>Example</a:t>
            </a:r>
          </a:p>
          <a:p>
            <a:r>
              <a:rPr lang="en-US" sz="2800" b="1" dirty="0" smtClean="0"/>
              <a:t>Demo</a:t>
            </a:r>
          </a:p>
          <a:p>
            <a:r>
              <a:rPr lang="en-US" sz="2800" b="1" dirty="0" smtClean="0"/>
              <a:t>Lab Report </a:t>
            </a:r>
            <a:r>
              <a:rPr lang="en-US" sz="2800" b="1" dirty="0"/>
              <a:t>R</a:t>
            </a:r>
            <a:r>
              <a:rPr lang="en-US" sz="2800" b="1" dirty="0" smtClean="0"/>
              <a:t>equirements</a:t>
            </a:r>
            <a:endParaRPr lang="en-US" sz="2800" b="1" dirty="0"/>
          </a:p>
          <a:p>
            <a:endParaRPr lang="en-US" sz="2000" dirty="0"/>
          </a:p>
          <a:p>
            <a:endParaRPr lang="en-US" sz="2000" dirty="0"/>
          </a:p>
        </p:txBody>
      </p:sp>
    </p:spTree>
    <p:extLst>
      <p:ext uri="{BB962C8B-B14F-4D97-AF65-F5344CB8AC3E}">
        <p14:creationId xmlns:p14="http://schemas.microsoft.com/office/powerpoint/2010/main" val="3083103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200" b="1" dirty="0" err="1"/>
              <a:t>Digilent</a:t>
            </a:r>
            <a:r>
              <a:rPr lang="en-US" altLang="zh-CN" sz="3200" b="1" dirty="0"/>
              <a:t> BASYS Board (Xilinx Spartan 3E FPGA)</a:t>
            </a:r>
          </a:p>
        </p:txBody>
      </p:sp>
      <p:sp>
        <p:nvSpPr>
          <p:cNvPr id="3" name="内容占位符 2"/>
          <p:cNvSpPr>
            <a:spLocks noGrp="1"/>
          </p:cNvSpPr>
          <p:nvPr>
            <p:ph idx="1"/>
          </p:nvPr>
        </p:nvSpPr>
        <p:spPr>
          <a:xfrm>
            <a:off x="228600" y="1447800"/>
            <a:ext cx="8686800" cy="4686320"/>
          </a:xfrm>
        </p:spPr>
        <p:txBody>
          <a:bodyPr>
            <a:normAutofit/>
          </a:bodyPr>
          <a:lstStyle/>
          <a:p>
            <a:pPr>
              <a:buFont typeface="Wingdings" pitchFamily="2" charset="2"/>
              <a:buChar char="Ø"/>
            </a:pPr>
            <a:r>
              <a:rPr lang="en-US" altLang="zh-CN" sz="2000" dirty="0" smtClean="0"/>
              <a:t>Old version, not preferred.</a:t>
            </a:r>
          </a:p>
          <a:p>
            <a:pPr>
              <a:buFont typeface="Wingdings" pitchFamily="2" charset="2"/>
              <a:buChar char="Ø"/>
            </a:pPr>
            <a:r>
              <a:rPr lang="en-US" altLang="zh-CN" sz="2000" dirty="0" smtClean="0"/>
              <a:t>Description: </a:t>
            </a:r>
            <a:r>
              <a:rPr lang="en-US" sz="2000" dirty="0">
                <a:hlinkClick r:id="rId2"/>
              </a:rPr>
              <a:t>http://</a:t>
            </a:r>
            <a:r>
              <a:rPr lang="en-US" sz="2000" dirty="0" smtClean="0">
                <a:hlinkClick r:id="rId2"/>
              </a:rPr>
              <a:t>www.digilentinc.com/Products/Detail.cfm?Prod=BASYS</a:t>
            </a:r>
            <a:endParaRPr lang="en-US" sz="2000" dirty="0" smtClean="0"/>
          </a:p>
          <a:p>
            <a:pPr>
              <a:buFont typeface="Wingdings" pitchFamily="2" charset="2"/>
              <a:buChar char="Ø"/>
            </a:pPr>
            <a:r>
              <a:rPr lang="en-US" altLang="zh-CN" sz="2000" dirty="0" smtClean="0"/>
              <a:t>Download “BASYS reference manual” and “BASYS schematic” for references.</a:t>
            </a:r>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smtClean="0"/>
          </a:p>
          <a:p>
            <a:endParaRPr lang="en-US" dirty="0"/>
          </a:p>
          <a:p>
            <a:endParaRPr lang="en-US" dirty="0"/>
          </a:p>
          <a:p>
            <a:endParaRPr lang="en-US" dirty="0"/>
          </a:p>
        </p:txBody>
      </p:sp>
      <p:pic>
        <p:nvPicPr>
          <p:cNvPr id="1026" name="Picture 2" descr="C:\Users\Wenchao Cao\Desktop\BASYS-top-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68700"/>
            <a:ext cx="5080000" cy="2984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590800"/>
            <a:ext cx="303689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6781800" y="2743200"/>
            <a:ext cx="304800" cy="3505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467600" y="2743200"/>
            <a:ext cx="304800" cy="3810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8"/>
          <p:cNvSpPr/>
          <p:nvPr/>
        </p:nvSpPr>
        <p:spPr>
          <a:xfrm>
            <a:off x="4096368" y="2590800"/>
            <a:ext cx="1364632" cy="887814"/>
          </a:xfrm>
          <a:prstGeom prst="wedgeRoundRectCallout">
            <a:avLst>
              <a:gd name="adj1" fmla="val 143399"/>
              <a:gd name="adj2" fmla="val 17635"/>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I/O pins</a:t>
            </a:r>
            <a:endParaRPr lang="en-US" dirty="0"/>
          </a:p>
        </p:txBody>
      </p:sp>
      <p:sp>
        <p:nvSpPr>
          <p:cNvPr id="12" name="Rounded Rectangular Callout 11"/>
          <p:cNvSpPr/>
          <p:nvPr/>
        </p:nvSpPr>
        <p:spPr>
          <a:xfrm>
            <a:off x="352425" y="2590800"/>
            <a:ext cx="2743200" cy="887814"/>
          </a:xfrm>
          <a:prstGeom prst="wedgeRoundRectCallout">
            <a:avLst>
              <a:gd name="adj1" fmla="val 40439"/>
              <a:gd name="adj2" fmla="val 20109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a:t>Family: Spartan 3E</a:t>
            </a:r>
          </a:p>
          <a:p>
            <a:r>
              <a:rPr lang="en-US" dirty="0"/>
              <a:t>Device: XC3S100E</a:t>
            </a:r>
          </a:p>
          <a:p>
            <a:r>
              <a:rPr lang="en-US" dirty="0">
                <a:solidFill>
                  <a:srgbClr val="FF0000"/>
                </a:solidFill>
              </a:rPr>
              <a:t>Package: TQ144</a:t>
            </a:r>
          </a:p>
        </p:txBody>
      </p:sp>
    </p:spTree>
    <p:extLst>
      <p:ext uri="{BB962C8B-B14F-4D97-AF65-F5344CB8AC3E}">
        <p14:creationId xmlns:p14="http://schemas.microsoft.com/office/powerpoint/2010/main" val="270911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2"/>
                                        </p:tgtEl>
                                      </p:cBhvr>
                                    </p:animEffect>
                                    <p:animScale>
                                      <p:cBhvr>
                                        <p:cTn id="10"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200" b="1" dirty="0" err="1"/>
              <a:t>Digilent</a:t>
            </a:r>
            <a:r>
              <a:rPr lang="en-US" altLang="zh-CN" sz="3200" b="1" dirty="0"/>
              <a:t> BASYS Board (Xilinx Spartan 3E FPGA)</a:t>
            </a:r>
          </a:p>
        </p:txBody>
      </p:sp>
      <p:sp>
        <p:nvSpPr>
          <p:cNvPr id="3" name="内容占位符 2"/>
          <p:cNvSpPr>
            <a:spLocks noGrp="1"/>
          </p:cNvSpPr>
          <p:nvPr>
            <p:ph idx="1"/>
          </p:nvPr>
        </p:nvSpPr>
        <p:spPr>
          <a:xfrm>
            <a:off x="228600" y="1447800"/>
            <a:ext cx="8686800" cy="4686320"/>
          </a:xfrm>
        </p:spPr>
        <p:txBody>
          <a:bodyPr>
            <a:noAutofit/>
          </a:bodyPr>
          <a:lstStyle/>
          <a:p>
            <a:pPr>
              <a:buFont typeface="Wingdings" pitchFamily="2" charset="2"/>
              <a:buChar char="Ø"/>
            </a:pPr>
            <a:r>
              <a:rPr lang="en-US" altLang="zh-CN" sz="2000" dirty="0" smtClean="0"/>
              <a:t>Please read “BASYS reference manual” (Page 1 to Page 5) very carefully!</a:t>
            </a:r>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smtClean="0"/>
          </a:p>
          <a:p>
            <a:endParaRPr lang="en-US" dirty="0"/>
          </a:p>
          <a:p>
            <a:endParaRPr lang="en-US" dirty="0"/>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438400"/>
            <a:ext cx="4748378" cy="283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7200" y="1966972"/>
            <a:ext cx="4087466" cy="400110"/>
          </a:xfrm>
          <a:prstGeom prst="rect">
            <a:avLst/>
          </a:prstGeom>
        </p:spPr>
        <p:txBody>
          <a:bodyPr wrap="none">
            <a:spAutoFit/>
          </a:bodyPr>
          <a:lstStyle/>
          <a:p>
            <a:r>
              <a:rPr lang="en-US" altLang="zh-CN" sz="2000" b="1" dirty="0" err="1"/>
              <a:t>Basys</a:t>
            </a:r>
            <a:r>
              <a:rPr lang="en-US" altLang="zh-CN" sz="2000" b="1" dirty="0"/>
              <a:t> programming circuit locations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53110"/>
            <a:ext cx="1660208"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990600" y="6019860"/>
            <a:ext cx="914400" cy="6095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ular Callout 13"/>
          <p:cNvSpPr/>
          <p:nvPr/>
        </p:nvSpPr>
        <p:spPr>
          <a:xfrm>
            <a:off x="2878114" y="5575953"/>
            <a:ext cx="1364632" cy="887814"/>
          </a:xfrm>
          <a:prstGeom prst="wedgeRoundRectCallout">
            <a:avLst>
              <a:gd name="adj1" fmla="val -121838"/>
              <a:gd name="adj2" fmla="val 49820"/>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Select </a:t>
            </a:r>
          </a:p>
          <a:p>
            <a:pPr algn="ctr"/>
            <a:r>
              <a:rPr lang="en-US" dirty="0" smtClean="0"/>
              <a:t>JTAG</a:t>
            </a:r>
            <a:endParaRPr lang="en-US" dirty="0"/>
          </a:p>
        </p:txBody>
      </p:sp>
      <p:cxnSp>
        <p:nvCxnSpPr>
          <p:cNvPr id="11" name="Straight Arrow Connector 10"/>
          <p:cNvCxnSpPr/>
          <p:nvPr/>
        </p:nvCxnSpPr>
        <p:spPr>
          <a:xfrm flipV="1">
            <a:off x="1752600" y="3452018"/>
            <a:ext cx="1807830" cy="218678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645568"/>
            <a:ext cx="3804164" cy="339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17"/>
          <p:cNvSpPr/>
          <p:nvPr/>
        </p:nvSpPr>
        <p:spPr>
          <a:xfrm>
            <a:off x="7315200" y="3048000"/>
            <a:ext cx="1295400" cy="808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H="1" flipV="1">
            <a:off x="7962900" y="3657600"/>
            <a:ext cx="342900" cy="1219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631209" y="1966972"/>
            <a:ext cx="2703176" cy="400110"/>
          </a:xfrm>
          <a:prstGeom prst="rect">
            <a:avLst/>
          </a:prstGeom>
        </p:spPr>
        <p:txBody>
          <a:bodyPr wrap="none">
            <a:spAutoFit/>
          </a:bodyPr>
          <a:lstStyle/>
          <a:p>
            <a:r>
              <a:rPr lang="en-US" sz="2000" b="1" dirty="0" err="1"/>
              <a:t>Basys</a:t>
            </a:r>
            <a:r>
              <a:rPr lang="en-US" sz="2000" b="1" dirty="0"/>
              <a:t> oscillator circuits</a:t>
            </a:r>
          </a:p>
        </p:txBody>
      </p:sp>
      <p:cxnSp>
        <p:nvCxnSpPr>
          <p:cNvPr id="25" name="Straight Arrow Connector 24"/>
          <p:cNvCxnSpPr/>
          <p:nvPr/>
        </p:nvCxnSpPr>
        <p:spPr>
          <a:xfrm flipH="1" flipV="1">
            <a:off x="3733800" y="3733800"/>
            <a:ext cx="4572001" cy="1143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ular Callout 29"/>
          <p:cNvSpPr/>
          <p:nvPr/>
        </p:nvSpPr>
        <p:spPr>
          <a:xfrm>
            <a:off x="4724400" y="5943600"/>
            <a:ext cx="2435481" cy="824937"/>
          </a:xfrm>
          <a:prstGeom prst="wedgeRoundRectCallout">
            <a:avLst>
              <a:gd name="adj1" fmla="val 74202"/>
              <a:gd name="adj2" fmla="val -71318"/>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Select </a:t>
            </a:r>
          </a:p>
          <a:p>
            <a:pPr algn="ctr"/>
            <a:r>
              <a:rPr lang="en-US" dirty="0" smtClean="0"/>
              <a:t>The required input clock frequency</a:t>
            </a:r>
            <a:endParaRPr lang="en-US" dirty="0"/>
          </a:p>
        </p:txBody>
      </p:sp>
    </p:spTree>
    <p:extLst>
      <p:ext uri="{BB962C8B-B14F-4D97-AF65-F5344CB8AC3E}">
        <p14:creationId xmlns:p14="http://schemas.microsoft.com/office/powerpoint/2010/main" val="207503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30"/>
                                        </p:tgtEl>
                                      </p:cBhvr>
                                    </p:animEffect>
                                    <p:animScale>
                                      <p:cBhvr>
                                        <p:cTn id="10"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543175"/>
            <a:ext cx="3125191"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p:txBody>
          <a:bodyPr>
            <a:noAutofit/>
          </a:bodyPr>
          <a:lstStyle/>
          <a:p>
            <a:r>
              <a:rPr lang="en-US" altLang="zh-CN" sz="3000" b="1" dirty="0" err="1"/>
              <a:t>Digilent</a:t>
            </a:r>
            <a:r>
              <a:rPr lang="en-US" altLang="zh-CN" sz="3000" b="1" dirty="0"/>
              <a:t> </a:t>
            </a:r>
            <a:r>
              <a:rPr lang="en-US" altLang="zh-CN" sz="3000" b="1" dirty="0" smtClean="0"/>
              <a:t>BASYS 2 </a:t>
            </a:r>
            <a:r>
              <a:rPr lang="en-US" altLang="zh-CN" sz="3000" b="1" dirty="0"/>
              <a:t>Board (Xilinx Spartan 3E FPGA)</a:t>
            </a:r>
          </a:p>
        </p:txBody>
      </p:sp>
      <p:sp>
        <p:nvSpPr>
          <p:cNvPr id="3" name="内容占位符 2"/>
          <p:cNvSpPr>
            <a:spLocks noGrp="1"/>
          </p:cNvSpPr>
          <p:nvPr>
            <p:ph idx="1"/>
          </p:nvPr>
        </p:nvSpPr>
        <p:spPr>
          <a:xfrm>
            <a:off x="228600" y="1371600"/>
            <a:ext cx="8686800" cy="4686320"/>
          </a:xfrm>
        </p:spPr>
        <p:txBody>
          <a:bodyPr>
            <a:normAutofit/>
          </a:bodyPr>
          <a:lstStyle/>
          <a:p>
            <a:pPr>
              <a:buFont typeface="Wingdings" pitchFamily="2" charset="2"/>
              <a:buChar char="Ø"/>
            </a:pPr>
            <a:r>
              <a:rPr lang="en-US" altLang="zh-CN" sz="2000" dirty="0" smtClean="0"/>
              <a:t>New version, preferred.</a:t>
            </a:r>
          </a:p>
          <a:p>
            <a:pPr>
              <a:buFont typeface="Wingdings" pitchFamily="2" charset="2"/>
              <a:buChar char="Ø"/>
            </a:pPr>
            <a:r>
              <a:rPr lang="en-US" altLang="zh-CN" sz="2000" dirty="0" smtClean="0"/>
              <a:t>Description: </a:t>
            </a:r>
            <a:r>
              <a:rPr lang="en-US" sz="2000" dirty="0">
                <a:hlinkClick r:id="rId3"/>
              </a:rPr>
              <a:t>http://www.digilentinc.com/Products/Detail.cfm?Prod=BASYS2</a:t>
            </a:r>
            <a:endParaRPr lang="en-US" altLang="zh-CN" sz="2000" dirty="0" smtClean="0"/>
          </a:p>
          <a:p>
            <a:pPr>
              <a:buFont typeface="Wingdings" pitchFamily="2" charset="2"/>
              <a:buChar char="Ø"/>
            </a:pPr>
            <a:r>
              <a:rPr lang="en-US" altLang="zh-CN" sz="2000" dirty="0" smtClean="0"/>
              <a:t>Download “BASYS 2 reference manual” and “BASYS 2 schematic” for references.</a:t>
            </a:r>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smtClean="0"/>
          </a:p>
          <a:p>
            <a:endParaRPr lang="en-US" dirty="0"/>
          </a:p>
          <a:p>
            <a:endParaRPr lang="en-US" dirty="0"/>
          </a:p>
          <a:p>
            <a:endParaRPr lang="en-US" dirty="0"/>
          </a:p>
        </p:txBody>
      </p:sp>
      <p:sp>
        <p:nvSpPr>
          <p:cNvPr id="4" name="Rounded Rectangle 3"/>
          <p:cNvSpPr/>
          <p:nvPr/>
        </p:nvSpPr>
        <p:spPr>
          <a:xfrm>
            <a:off x="6781800" y="2743200"/>
            <a:ext cx="304800" cy="3505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391400" y="2743200"/>
            <a:ext cx="304800" cy="3810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8"/>
          <p:cNvSpPr/>
          <p:nvPr/>
        </p:nvSpPr>
        <p:spPr>
          <a:xfrm>
            <a:off x="3810000" y="2727918"/>
            <a:ext cx="1364632" cy="887814"/>
          </a:xfrm>
          <a:prstGeom prst="wedgeRoundRectCallout">
            <a:avLst>
              <a:gd name="adj1" fmla="val 168526"/>
              <a:gd name="adj2" fmla="val -22061"/>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I/O pins</a:t>
            </a:r>
            <a:endParaRPr lang="en-US" dirty="0"/>
          </a:p>
        </p:txBody>
      </p:sp>
      <p:pic>
        <p:nvPicPr>
          <p:cNvPr id="4098" name="Picture 2" descr="http://www.digilentinc.com/Data/Products/BASYS2/BASYS2-top-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733800"/>
            <a:ext cx="4603100" cy="28194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a:xfrm>
            <a:off x="485775" y="2819400"/>
            <a:ext cx="2743200" cy="887814"/>
          </a:xfrm>
          <a:prstGeom prst="wedgeRoundRectCallout">
            <a:avLst>
              <a:gd name="adj1" fmla="val 31411"/>
              <a:gd name="adj2" fmla="val 185001"/>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a:t>Family: Spartan 3E</a:t>
            </a:r>
          </a:p>
          <a:p>
            <a:r>
              <a:rPr lang="en-US" dirty="0"/>
              <a:t>Device: XC3S100E</a:t>
            </a:r>
          </a:p>
          <a:p>
            <a:r>
              <a:rPr lang="en-US" dirty="0">
                <a:solidFill>
                  <a:srgbClr val="FF0000"/>
                </a:solidFill>
              </a:rPr>
              <a:t>Package: </a:t>
            </a:r>
            <a:r>
              <a:rPr lang="en-US" dirty="0" smtClean="0">
                <a:solidFill>
                  <a:srgbClr val="FF0000"/>
                </a:solidFill>
              </a:rPr>
              <a:t>CP132</a:t>
            </a:r>
            <a:endParaRPr lang="en-US" dirty="0">
              <a:solidFill>
                <a:srgbClr val="FF0000"/>
              </a:solidFill>
            </a:endParaRPr>
          </a:p>
        </p:txBody>
      </p:sp>
    </p:spTree>
    <p:extLst>
      <p:ext uri="{BB962C8B-B14F-4D97-AF65-F5344CB8AC3E}">
        <p14:creationId xmlns:p14="http://schemas.microsoft.com/office/powerpoint/2010/main" val="429345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1"/>
                                        </p:tgtEl>
                                      </p:cBhvr>
                                    </p:animEffect>
                                    <p:animScale>
                                      <p:cBhvr>
                                        <p:cTn id="10"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412</TotalTime>
  <Words>1025</Words>
  <Application>Microsoft Office PowerPoint</Application>
  <PresentationFormat>On-screen Show (4:3)</PresentationFormat>
  <Paragraphs>245</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暗香扑面</vt:lpstr>
      <vt:lpstr>Introduction to Labs</vt:lpstr>
      <vt:lpstr>Outline</vt:lpstr>
      <vt:lpstr>Outline</vt:lpstr>
      <vt:lpstr>Xilinx ISE Design Suite 13.2 WebPACK</vt:lpstr>
      <vt:lpstr>Digilent  Adept 2.0</vt:lpstr>
      <vt:lpstr>Outline</vt:lpstr>
      <vt:lpstr>Digilent BASYS Board (Xilinx Spartan 3E FPGA)</vt:lpstr>
      <vt:lpstr>Digilent BASYS Board (Xilinx Spartan 3E FPGA)</vt:lpstr>
      <vt:lpstr>Digilent BASYS 2 Board (Xilinx Spartan 3E FPGA)</vt:lpstr>
      <vt:lpstr>Digilent BASYS 2 Board (Xilinx Spartan 3E FPGA)</vt:lpstr>
      <vt:lpstr>Outline</vt:lpstr>
      <vt:lpstr>Example</vt:lpstr>
      <vt:lpstr>Xilinx ISE Design Suite 13.2</vt:lpstr>
      <vt:lpstr>Create A New Project</vt:lpstr>
      <vt:lpstr>Project Settings</vt:lpstr>
      <vt:lpstr>Create New Source Files</vt:lpstr>
      <vt:lpstr>Draw the Schematics</vt:lpstr>
      <vt:lpstr>Draw the Schematics</vt:lpstr>
      <vt:lpstr>Pin Placement &amp; Assignment</vt:lpstr>
      <vt:lpstr>PlanAhead 13.2</vt:lpstr>
      <vt:lpstr>PlanAhead 13.2</vt:lpstr>
      <vt:lpstr>PlanAhead 13.2</vt:lpstr>
      <vt:lpstr>Generate “*.bit file”</vt:lpstr>
      <vt:lpstr>Download the program</vt:lpstr>
      <vt:lpstr>Download the program</vt:lpstr>
      <vt:lpstr>Program the Board</vt:lpstr>
      <vt:lpstr>Results</vt:lpstr>
      <vt:lpstr>Results</vt:lpstr>
      <vt:lpstr>Results</vt:lpstr>
      <vt:lpstr>Results</vt:lpstr>
      <vt:lpstr>Outline</vt:lpstr>
      <vt:lpstr>Demo</vt:lpstr>
      <vt:lpstr>Outline</vt:lpstr>
      <vt:lpstr>Lab Report Requirements</vt:lpstr>
      <vt:lpstr>Lab Report Requirements</vt:lpstr>
      <vt:lpstr>Beyond the Labs</vt:lpstr>
      <vt:lpstr>Beyond the Labs</vt:lpstr>
    </vt:vector>
  </TitlesOfParts>
  <Company>University of Tennessee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Cheng, Cheng</dc:creator>
  <cp:lastModifiedBy>Gao, Wei</cp:lastModifiedBy>
  <cp:revision>78</cp:revision>
  <dcterms:created xsi:type="dcterms:W3CDTF">2013-01-22T19:33:29Z</dcterms:created>
  <dcterms:modified xsi:type="dcterms:W3CDTF">2014-02-04T19:09:34Z</dcterms:modified>
</cp:coreProperties>
</file>