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0" r:id="rId3"/>
    <p:sldId id="311" r:id="rId4"/>
    <p:sldId id="313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12" r:id="rId15"/>
    <p:sldId id="308" r:id="rId16"/>
    <p:sldId id="309" r:id="rId17"/>
    <p:sldId id="314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E51-3B72-4B9C-8882-DCD4E61E3131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3344-9905-4C31-BCB5-E66BE7992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E51-3B72-4B9C-8882-DCD4E61E3131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3344-9905-4C31-BCB5-E66BE799204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E51-3B72-4B9C-8882-DCD4E61E3131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3344-9905-4C31-BCB5-E66BE7992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B2EA5E51-3B72-4B9C-8882-DCD4E61E3131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3344-9905-4C31-BCB5-E66BE7992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E51-3B72-4B9C-8882-DCD4E61E3131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3344-9905-4C31-BCB5-E66BE7992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E51-3B72-4B9C-8882-DCD4E61E3131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3344-9905-4C31-BCB5-E66BE7992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E51-3B72-4B9C-8882-DCD4E61E3131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3344-9905-4C31-BCB5-E66BE7992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E51-3B72-4B9C-8882-DCD4E61E3131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3344-9905-4C31-BCB5-E66BE7992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E51-3B72-4B9C-8882-DCD4E61E3131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3344-9905-4C31-BCB5-E66BE79920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E51-3B72-4B9C-8882-DCD4E61E3131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3344-9905-4C31-BCB5-E66BE7992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E51-3B72-4B9C-8882-DCD4E61E3131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3344-9905-4C31-BCB5-E66BE79920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B2EA5E51-3B72-4B9C-8882-DCD4E61E3131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F0D3344-9905-4C31-BCB5-E66BE79920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Introduction to VHDL Coding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Wenchao Cao, Teaching Assistant</a:t>
            </a:r>
          </a:p>
          <a:p>
            <a:r>
              <a:rPr lang="en-US" altLang="zh-CN" dirty="0" smtClean="0"/>
              <a:t>Department of EECS</a:t>
            </a:r>
          </a:p>
          <a:p>
            <a:r>
              <a:rPr lang="en-US" altLang="zh-CN" dirty="0" smtClean="0"/>
              <a:t>University of Tennessee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orge\UT Graduate\TA\新建文件夹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" y="28253"/>
            <a:ext cx="9106327" cy="682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eorge\UT Graduate\TA\新建文件夹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914400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2057400"/>
            <a:ext cx="4648200" cy="2308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Generated VHDL file template by the software: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Entity declaration</a:t>
            </a:r>
          </a:p>
          <a:p>
            <a:r>
              <a:rPr lang="en-US" dirty="0"/>
              <a:t>	</a:t>
            </a:r>
            <a:r>
              <a:rPr lang="en-US" dirty="0" smtClean="0"/>
              <a:t> (</a:t>
            </a:r>
            <a:r>
              <a:rPr lang="en-US" dirty="0"/>
              <a:t>E</a:t>
            </a:r>
            <a:r>
              <a:rPr lang="en-US" dirty="0" smtClean="0"/>
              <a:t>ntity name)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Port definition</a:t>
            </a:r>
          </a:p>
          <a:p>
            <a:r>
              <a:rPr lang="en-US" dirty="0"/>
              <a:t>	</a:t>
            </a:r>
            <a:r>
              <a:rPr lang="en-US" dirty="0" smtClean="0"/>
              <a:t> (Port name and direction)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Architecture body</a:t>
            </a:r>
          </a:p>
          <a:p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(Write the functions here!)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362200" y="2895600"/>
            <a:ext cx="2209801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895601" y="3543300"/>
            <a:ext cx="1676399" cy="419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276601" y="4191000"/>
            <a:ext cx="1371599" cy="723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2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eorge\UT Graduate\TA\新建文件夹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400"/>
            <a:ext cx="9126875" cy="68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George\UT Graduate\TA\新建文件夹\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67722" r="43039" b="22276"/>
          <a:stretch/>
        </p:blipFill>
        <p:spPr bwMode="auto">
          <a:xfrm>
            <a:off x="762000" y="5399713"/>
            <a:ext cx="8239874" cy="151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6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eorge\UT Graduate\TA\新建文件夹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" y="147312"/>
            <a:ext cx="9045539" cy="653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31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Example of </a:t>
            </a:r>
            <a:r>
              <a:rPr lang="en-US" sz="2800" b="1" dirty="0"/>
              <a:t>VHDL Coding in Xilinx ISE Design Suite</a:t>
            </a:r>
            <a:endParaRPr lang="en-US" sz="2800" b="1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Basic Knowledge of VHDL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63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eorge\UT Graduate\TA\新建文件夹\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5" t="52274" r="59716" b="22818"/>
          <a:stretch/>
        </p:blipFill>
        <p:spPr bwMode="auto">
          <a:xfrm>
            <a:off x="152398" y="2133600"/>
            <a:ext cx="3530423" cy="306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1447800"/>
            <a:ext cx="5257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Entity declarations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Entity identifier: Lab00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Ports 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Port names: A, B, </a:t>
            </a:r>
            <a:r>
              <a:rPr lang="en-US" dirty="0" err="1" smtClean="0"/>
              <a:t>Cin</a:t>
            </a:r>
            <a:r>
              <a:rPr lang="en-US" dirty="0" smtClean="0"/>
              <a:t>, S, </a:t>
            </a:r>
            <a:r>
              <a:rPr lang="en-US" dirty="0" err="1" smtClean="0"/>
              <a:t>Cout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Port directions</a:t>
            </a:r>
          </a:p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in</a:t>
            </a:r>
            <a:r>
              <a:rPr lang="en-US" dirty="0" smtClean="0"/>
              <a:t>” for input ports, “</a:t>
            </a:r>
            <a:r>
              <a:rPr lang="en-US" dirty="0" smtClean="0">
                <a:solidFill>
                  <a:srgbClr val="FF0000"/>
                </a:solidFill>
              </a:rPr>
              <a:t>out</a:t>
            </a:r>
            <a:r>
              <a:rPr lang="en-US" dirty="0" smtClean="0"/>
              <a:t>” for output ports.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Architecture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Architecture identifier: Behavioral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Behavioral descriptions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Signal assignment statement</a:t>
            </a:r>
          </a:p>
          <a:p>
            <a:r>
              <a:rPr lang="en-US" dirty="0" smtClean="0"/>
              <a:t>S </a:t>
            </a:r>
            <a:r>
              <a:rPr lang="en-US" b="1" dirty="0" smtClean="0">
                <a:solidFill>
                  <a:srgbClr val="FF0000"/>
                </a:solidFill>
              </a:rPr>
              <a:t>&lt;=</a:t>
            </a:r>
            <a:r>
              <a:rPr lang="en-US" dirty="0" smtClean="0"/>
              <a:t> A </a:t>
            </a:r>
            <a:r>
              <a:rPr lang="en-US" dirty="0" err="1" smtClean="0"/>
              <a:t>xor</a:t>
            </a:r>
            <a:r>
              <a:rPr lang="en-US" dirty="0" smtClean="0"/>
              <a:t> B </a:t>
            </a:r>
            <a:r>
              <a:rPr lang="en-US" dirty="0" err="1" smtClean="0"/>
              <a:t>xor</a:t>
            </a:r>
            <a:r>
              <a:rPr lang="en-US" dirty="0" smtClean="0"/>
              <a:t> </a:t>
            </a:r>
            <a:r>
              <a:rPr lang="en-US" dirty="0" err="1" smtClean="0"/>
              <a:t>Cin</a:t>
            </a:r>
            <a:r>
              <a:rPr lang="en-US" b="1" dirty="0" smtClean="0">
                <a:solidFill>
                  <a:srgbClr val="FF000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Logical operators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and, or, not, </a:t>
            </a:r>
            <a:r>
              <a:rPr lang="en-US" b="1" dirty="0" err="1" smtClean="0">
                <a:solidFill>
                  <a:srgbClr val="FF0000"/>
                </a:solidFill>
              </a:rPr>
              <a:t>xor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nand</a:t>
            </a:r>
            <a:r>
              <a:rPr lang="en-US" b="1" dirty="0" smtClean="0">
                <a:solidFill>
                  <a:srgbClr val="FF0000"/>
                </a:solidFill>
              </a:rPr>
              <a:t>, nor, </a:t>
            </a:r>
            <a:r>
              <a:rPr lang="en-US" b="1" dirty="0" err="1" smtClean="0">
                <a:solidFill>
                  <a:srgbClr val="FF0000"/>
                </a:solidFill>
              </a:rPr>
              <a:t>xnor</a:t>
            </a:r>
            <a:r>
              <a:rPr lang="en-US" dirty="0"/>
              <a:t> </a:t>
            </a:r>
          </a:p>
          <a:p>
            <a:r>
              <a:rPr lang="en-US" dirty="0" smtClean="0"/>
              <a:t>(No difference between upper case and lower case.)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</a:t>
            </a:r>
            <a:r>
              <a:rPr lang="en-US" b="1" dirty="0" smtClean="0">
                <a:solidFill>
                  <a:srgbClr val="FF0000"/>
                </a:solidFill>
              </a:rPr>
              <a:t>( ) </a:t>
            </a:r>
            <a:r>
              <a:rPr lang="en-US" dirty="0" smtClean="0"/>
              <a:t>to make the statement clearly expressed.</a:t>
            </a:r>
            <a:endParaRPr 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Basic Modeling Constructs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946185" y="1676400"/>
            <a:ext cx="1863815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438401" y="2486025"/>
            <a:ext cx="1371599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743201" y="3819848"/>
            <a:ext cx="106679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048001" y="4495800"/>
            <a:ext cx="838199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6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Example</a:t>
            </a:r>
          </a:p>
          <a:p>
            <a:endParaRPr lang="en-US" dirty="0" smtClean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Signal Assignment Statement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924174"/>
            <a:ext cx="72771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907442"/>
              </p:ext>
            </p:extLst>
          </p:nvPr>
        </p:nvGraphicFramePr>
        <p:xfrm>
          <a:off x="1295399" y="1929030"/>
          <a:ext cx="2536359" cy="356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4" imgW="1714320" imgH="241200" progId="Equation.DSMT4">
                  <p:embed/>
                </p:oleObj>
              </mc:Choice>
              <mc:Fallback>
                <p:oleObj name="Equation" r:id="rId4" imgW="17143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399" y="1929030"/>
                        <a:ext cx="2536359" cy="356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695700"/>
            <a:ext cx="72675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0525" y="246358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Logical operators in lower case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525" y="332636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Logical operators in upper case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533900"/>
            <a:ext cx="64865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8625" y="4114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Less parentheses ( 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43000" y="3219449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43000" y="3962400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66800" y="4819650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Example</a:t>
            </a:r>
          </a:p>
          <a:p>
            <a:endParaRPr lang="en-US" dirty="0" smtClean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Assign Logic ‘1’ and Logic ‘0’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744689"/>
              </p:ext>
            </p:extLst>
          </p:nvPr>
        </p:nvGraphicFramePr>
        <p:xfrm>
          <a:off x="1981200" y="2029043"/>
          <a:ext cx="73183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3" imgW="495000" imgH="190440" progId="Equation.DSMT4">
                  <p:embed/>
                </p:oleObj>
              </mc:Choice>
              <mc:Fallback>
                <p:oleObj name="Equation" r:id="rId3" imgW="4950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2029043"/>
                        <a:ext cx="731838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0525" y="246358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Assign value of ‘1’</a:t>
            </a:r>
            <a:endParaRPr lang="en-US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124200" y="3429000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897444"/>
              </p:ext>
            </p:extLst>
          </p:nvPr>
        </p:nvGraphicFramePr>
        <p:xfrm>
          <a:off x="3521075" y="2019300"/>
          <a:ext cx="69373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5" imgW="469800" imgH="203040" progId="Equation.DSMT4">
                  <p:embed/>
                </p:oleObj>
              </mc:Choice>
              <mc:Fallback>
                <p:oleObj name="Equation" r:id="rId5" imgW="469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21075" y="2019300"/>
                        <a:ext cx="693738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37" y="2971800"/>
            <a:ext cx="1943776" cy="4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90525" y="38100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Assign value of ‘0’</a:t>
            </a:r>
            <a:endParaRPr lang="en-US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37" y="4261359"/>
            <a:ext cx="1943776" cy="39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3048000" y="4648200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2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 </a:t>
            </a:r>
            <a:r>
              <a:rPr lang="en-US" altLang="zh-CN" dirty="0" smtClean="0"/>
              <a:t>to VHDL Coding</a:t>
            </a:r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2743324" y="2967335"/>
            <a:ext cx="3657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QUESTIONS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00672" y="2967335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943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Example of </a:t>
            </a:r>
            <a:r>
              <a:rPr lang="en-US" sz="2800" b="1" dirty="0"/>
              <a:t>VHDL Coding in Xilinx ISE Design Suite</a:t>
            </a:r>
            <a:endParaRPr lang="en-US" sz="2800" b="1" dirty="0" smtClean="0"/>
          </a:p>
          <a:p>
            <a:r>
              <a:rPr lang="en-US" sz="2800" b="1" dirty="0" smtClean="0"/>
              <a:t>Basic Knowledge of VHDL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29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Example of </a:t>
            </a:r>
            <a:r>
              <a:rPr lang="en-US" sz="2800" b="1" dirty="0">
                <a:solidFill>
                  <a:srgbClr val="FF0000"/>
                </a:solidFill>
              </a:rPr>
              <a:t>VHDL Coding in Xilinx ISE Design Suite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/>
              <a:t>Basic Knowledge of VHDL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842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Example of VHDL Coding in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Xilinx </a:t>
            </a:r>
            <a:r>
              <a:rPr lang="en-US" b="1" dirty="0"/>
              <a:t>ISE Design Suite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Autofit/>
          </a:bodyPr>
          <a:lstStyle/>
          <a:p>
            <a:r>
              <a:rPr lang="en-US" altLang="zh-CN" sz="2400" b="1" dirty="0" smtClean="0"/>
              <a:t>Work Flow</a:t>
            </a:r>
          </a:p>
          <a:p>
            <a:pPr algn="just"/>
            <a:r>
              <a:rPr lang="en-US" sz="2000" dirty="0" smtClean="0"/>
              <a:t>The figure shows </a:t>
            </a:r>
            <a:r>
              <a:rPr lang="en-US" sz="2000" dirty="0"/>
              <a:t>the software tools in a logic design project from schematic to VHDL code to *.bit file for download to BASYS or BASYS2 board.</a:t>
            </a:r>
          </a:p>
          <a:p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943225"/>
            <a:ext cx="68580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05000" y="3657600"/>
            <a:ext cx="9906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Implementation of  a Full Adder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543977"/>
            <a:ext cx="387667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700427"/>
            <a:ext cx="412044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52" y="1543977"/>
            <a:ext cx="2928938" cy="299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9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Create A New Project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1600201"/>
            <a:ext cx="7921681" cy="4686300"/>
          </a:xfrm>
        </p:spPr>
      </p:pic>
    </p:spTree>
    <p:extLst>
      <p:ext uri="{BB962C8B-B14F-4D97-AF65-F5344CB8AC3E}">
        <p14:creationId xmlns:p14="http://schemas.microsoft.com/office/powerpoint/2010/main" val="17701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Project Settings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34" y="1600201"/>
            <a:ext cx="5267932" cy="4686300"/>
          </a:xfrm>
        </p:spPr>
      </p:pic>
      <p:sp>
        <p:nvSpPr>
          <p:cNvPr id="7" name="Rounded Rectangular Callout 6"/>
          <p:cNvSpPr/>
          <p:nvPr/>
        </p:nvSpPr>
        <p:spPr>
          <a:xfrm>
            <a:off x="5867402" y="1869393"/>
            <a:ext cx="2776671" cy="838200"/>
          </a:xfrm>
          <a:prstGeom prst="wedgeRoundRectCallout">
            <a:avLst>
              <a:gd name="adj1" fmla="val -49221"/>
              <a:gd name="adj2" fmla="val 17974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Choose  TQ144 if you are using a BASYS board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571875" y="3409950"/>
            <a:ext cx="381000" cy="1524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571875" y="3616473"/>
            <a:ext cx="381000" cy="1524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571875" y="3790950"/>
            <a:ext cx="381000" cy="1524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mph" presetSubtype="0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mph" presetSubtype="0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Create New Sauce Files</a:t>
            </a:r>
            <a:endParaRPr 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1450"/>
            <a:ext cx="9144000" cy="6610351"/>
          </a:xfrm>
        </p:spPr>
      </p:pic>
    </p:spTree>
    <p:extLst>
      <p:ext uri="{BB962C8B-B14F-4D97-AF65-F5344CB8AC3E}">
        <p14:creationId xmlns:p14="http://schemas.microsoft.com/office/powerpoint/2010/main" val="34861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orge\UT Graduate\TA\新建文件夹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9144000" cy="661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6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529</TotalTime>
  <Words>266</Words>
  <Application>Microsoft Office PowerPoint</Application>
  <PresentationFormat>On-screen Show (4:3)</PresentationFormat>
  <Paragraphs>60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暗香扑面</vt:lpstr>
      <vt:lpstr>Equation</vt:lpstr>
      <vt:lpstr>MathType 6.0 Equation</vt:lpstr>
      <vt:lpstr>Introduction to VHDL Coding</vt:lpstr>
      <vt:lpstr>Outline</vt:lpstr>
      <vt:lpstr>Outline</vt:lpstr>
      <vt:lpstr>Example of VHDL Coding in  Xilinx ISE Design Suite</vt:lpstr>
      <vt:lpstr>Implementation of  a Full Adder</vt:lpstr>
      <vt:lpstr>Create A New Project</vt:lpstr>
      <vt:lpstr>Project Settings</vt:lpstr>
      <vt:lpstr>Create New Sauce 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Basic Modeling Constructs</vt:lpstr>
      <vt:lpstr>Signal Assignment Statement</vt:lpstr>
      <vt:lpstr>Assign Logic ‘1’ and Logic ‘0’</vt:lpstr>
      <vt:lpstr>Introduction to VHDL Coding</vt:lpstr>
    </vt:vector>
  </TitlesOfParts>
  <Company>University of Tennessee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Cheng, Cheng</dc:creator>
  <cp:lastModifiedBy>Wenchao Cao</cp:lastModifiedBy>
  <cp:revision>107</cp:revision>
  <dcterms:created xsi:type="dcterms:W3CDTF">2013-01-22T19:33:29Z</dcterms:created>
  <dcterms:modified xsi:type="dcterms:W3CDTF">2013-10-21T20:08:05Z</dcterms:modified>
</cp:coreProperties>
</file>