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10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B2EA5E51-3B72-4B9C-8882-DCD4E61E313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F0D3344-9905-4C31-BCB5-E66BE79920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s.upenn.edu/~ese171/vhdl/vhdl_primer.html#_Toc526061362" TargetMode="External"/><Relationship Id="rId7" Type="http://schemas.openxmlformats.org/officeDocument/2006/relationships/hyperlink" Target="http://www.gmvhdl.com/signals.htm" TargetMode="External"/><Relationship Id="rId2" Type="http://schemas.openxmlformats.org/officeDocument/2006/relationships/hyperlink" Target="http://webdocs.cs.ualberta.ca/~amaral/courses/329/labs/VHDL_Reference.html#signal_de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mvhdl.com/process.htm" TargetMode="External"/><Relationship Id="rId5" Type="http://schemas.openxmlformats.org/officeDocument/2006/relationships/hyperlink" Target="http://web.engr.oregonstate.edu/~traylor/ece474/vhdl_lectures/essential_vhdl_pdfs/essential_vhdl107-127.pdf" TargetMode="External"/><Relationship Id="rId4" Type="http://schemas.openxmlformats.org/officeDocument/2006/relationships/hyperlink" Target="http://www.ics.uci.edu/~jmoorkan/vhdlref/cases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Introduction to VHDL </a:t>
            </a:r>
            <a:br>
              <a:rPr lang="en-US" altLang="zh-CN" dirty="0" smtClean="0"/>
            </a:br>
            <a:r>
              <a:rPr lang="en-US" altLang="zh-CN" dirty="0" smtClean="0"/>
              <a:t>for Moore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214686"/>
            <a:ext cx="6705600" cy="257651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Teaching Assistants:</a:t>
            </a:r>
          </a:p>
          <a:p>
            <a:r>
              <a:rPr lang="en-US" altLang="zh-CN" dirty="0" smtClean="0"/>
              <a:t>Wenchao Cao, Yin Lei, Cale Nelson</a:t>
            </a:r>
          </a:p>
          <a:p>
            <a:r>
              <a:rPr lang="en-US" altLang="zh-CN" dirty="0" smtClean="0"/>
              <a:t>Department of EECS</a:t>
            </a:r>
          </a:p>
          <a:p>
            <a:r>
              <a:rPr lang="en-US" altLang="zh-CN" dirty="0" smtClean="0"/>
              <a:t>University of Tennessee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55645"/>
            <a:ext cx="4123800" cy="561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</a:t>
            </a:r>
            <a:r>
              <a:rPr lang="en-US" sz="3600" dirty="0" smtClean="0"/>
              <a:t>VHDL for Moore Machine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881563" y="1779056"/>
            <a:ext cx="4114800" cy="369331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One of the signal attributes:</a:t>
            </a:r>
          </a:p>
          <a:p>
            <a:r>
              <a:rPr lang="en-US" dirty="0" err="1" smtClean="0"/>
              <a:t>signal_name’event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Function:</a:t>
            </a:r>
            <a:endParaRPr lang="en-US" b="1" dirty="0"/>
          </a:p>
          <a:p>
            <a:r>
              <a:rPr lang="en-US" dirty="0"/>
              <a:t>returns the Boolean value True if an event on the signal occurred, otherwise gives a </a:t>
            </a:r>
            <a:r>
              <a:rPr lang="en-US" dirty="0" smtClean="0"/>
              <a:t>False</a:t>
            </a:r>
          </a:p>
          <a:p>
            <a:endParaRPr lang="en-US" dirty="0" smtClean="0"/>
          </a:p>
          <a:p>
            <a:r>
              <a:rPr lang="en-US" b="1" dirty="0" smtClean="0"/>
              <a:t>Example:</a:t>
            </a:r>
            <a:endParaRPr lang="en-US" b="1" dirty="0"/>
          </a:p>
          <a:p>
            <a:r>
              <a:rPr lang="en-US" dirty="0"/>
              <a:t>if (</a:t>
            </a:r>
            <a:r>
              <a:rPr lang="en-US" dirty="0" err="1"/>
              <a:t>CLOCK’event</a:t>
            </a:r>
            <a:r>
              <a:rPr lang="en-US" dirty="0"/>
              <a:t> and CLOCK=’1’) then …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This expression checks for the arrival of a positive clock edge.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1" y="1354705"/>
            <a:ext cx="4271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VHDL Syntax : Signal attributes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352800" y="2286000"/>
            <a:ext cx="1600200" cy="1824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95400" y="2566073"/>
            <a:ext cx="6858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493588"/>
            <a:ext cx="3854450" cy="121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2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55645"/>
            <a:ext cx="4123800" cy="561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</a:t>
            </a:r>
            <a:r>
              <a:rPr lang="en-US" sz="3600" dirty="0" smtClean="0"/>
              <a:t>VHDL for Moore Machine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746625" y="1745290"/>
            <a:ext cx="4114800" cy="34163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case &lt;</a:t>
            </a:r>
            <a:r>
              <a:rPr lang="en-US" i="1" dirty="0"/>
              <a:t>expression</a:t>
            </a:r>
            <a:r>
              <a:rPr lang="en-US" dirty="0"/>
              <a:t>&gt; is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when &lt;</a:t>
            </a:r>
            <a:r>
              <a:rPr lang="en-US" i="1" dirty="0"/>
              <a:t>choice(s)</a:t>
            </a:r>
            <a:r>
              <a:rPr lang="en-US" dirty="0"/>
              <a:t>&gt; =&gt;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</a:t>
            </a:r>
            <a:r>
              <a:rPr lang="en-US" i="1" dirty="0"/>
              <a:t>expression</a:t>
            </a:r>
            <a:r>
              <a:rPr lang="en-US" dirty="0"/>
              <a:t>&gt;;</a:t>
            </a:r>
            <a:br>
              <a:rPr lang="en-US" dirty="0"/>
            </a:br>
            <a:r>
              <a:rPr lang="en-US" dirty="0"/>
              <a:t>...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when ...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[when others =&gt; ... ]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end case;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1" y="1354705"/>
            <a:ext cx="4271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VHDL Syntax : Case statement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048000" y="2819400"/>
            <a:ext cx="1752600" cy="177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57300" y="3128048"/>
            <a:ext cx="7239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46480" y="2997200"/>
            <a:ext cx="99568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257300" y="3955614"/>
            <a:ext cx="7239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257300" y="4800600"/>
            <a:ext cx="7239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57300" y="5638800"/>
            <a:ext cx="7239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046480" y="6477000"/>
            <a:ext cx="7239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63" y="5203839"/>
            <a:ext cx="4965700" cy="1561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2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2215"/>
            <a:ext cx="4876800" cy="338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</a:t>
            </a:r>
            <a:r>
              <a:rPr lang="en-US" sz="3600" dirty="0" smtClean="0"/>
              <a:t>VHDL for Moore Machine</a:t>
            </a:r>
            <a:endParaRPr lang="en-US" sz="36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046480" y="4357265"/>
            <a:ext cx="116332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990600" y="5855865"/>
            <a:ext cx="7239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5650" y="6008265"/>
            <a:ext cx="101473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55650" y="3680355"/>
            <a:ext cx="128651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65175" y="3836565"/>
            <a:ext cx="377825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6" y="1354705"/>
            <a:ext cx="3880728" cy="166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Arrow Connector 22"/>
          <p:cNvCxnSpPr/>
          <p:nvPr/>
        </p:nvCxnSpPr>
        <p:spPr>
          <a:xfrm flipH="1">
            <a:off x="464185" y="6343650"/>
            <a:ext cx="1287145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02286" y="3017874"/>
            <a:ext cx="335914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48629" y="1649947"/>
            <a:ext cx="3266121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01419"/>
            <a:ext cx="5461758" cy="1717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18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r>
              <a:rPr lang="en-US" sz="2000" u="sng" dirty="0">
                <a:hlinkClick r:id="rId2"/>
              </a:rPr>
              <a:t>http://webdocs.cs.ualberta.ca/~amaral/courses/329/labs/VHDL_Reference.html#signal_dec</a:t>
            </a:r>
            <a:r>
              <a:rPr lang="en-US" sz="2000" dirty="0"/>
              <a:t> </a:t>
            </a:r>
          </a:p>
          <a:p>
            <a:r>
              <a:rPr lang="en-US" sz="2000" u="sng" dirty="0">
                <a:hlinkClick r:id="rId3"/>
              </a:rPr>
              <a:t>http://www.seas.upenn.edu/~ese171/vhdl/vhdl_primer.html#_Toc526061362</a:t>
            </a:r>
            <a:endParaRPr lang="en-US" sz="2000" dirty="0"/>
          </a:p>
          <a:p>
            <a:r>
              <a:rPr lang="en-US" sz="2000" u="sng" dirty="0">
                <a:hlinkClick r:id="rId4"/>
              </a:rPr>
              <a:t>http://www.ics.uci.edu/~jmoorkan/vhdlref/cases.html</a:t>
            </a:r>
            <a:endParaRPr lang="en-US" sz="2000" dirty="0"/>
          </a:p>
          <a:p>
            <a:r>
              <a:rPr lang="en-US" sz="2000" u="sng" dirty="0">
                <a:hlinkClick r:id="rId5"/>
              </a:rPr>
              <a:t>http://web.engr.oregonstate.edu/~traylor/ece474/vhdl_lectures/essential_vhdl_pdfs/essential_vhdl107-127.pdf</a:t>
            </a:r>
            <a:endParaRPr lang="en-US" sz="2000" dirty="0"/>
          </a:p>
          <a:p>
            <a:r>
              <a:rPr lang="en-US" sz="2000" u="sng" dirty="0">
                <a:hlinkClick r:id="rId6"/>
              </a:rPr>
              <a:t>http://www.gmvhdl.com/process.htm</a:t>
            </a:r>
            <a:endParaRPr lang="en-US" sz="2000" dirty="0"/>
          </a:p>
          <a:p>
            <a:r>
              <a:rPr lang="en-US" sz="2000" u="sng" dirty="0">
                <a:hlinkClick r:id="rId7"/>
              </a:rPr>
              <a:t>http://www.gmvhdl.com/signals.htm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29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Introduction to </a:t>
            </a:r>
            <a:r>
              <a:rPr lang="en-US" altLang="zh-CN" sz="3600" dirty="0" smtClean="0"/>
              <a:t>VHDL for </a:t>
            </a:r>
            <a:r>
              <a:rPr lang="en-US" altLang="zh-CN" sz="3600" dirty="0"/>
              <a:t>Moore Machine</a:t>
            </a:r>
            <a:endParaRPr 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2743324" y="2967335"/>
            <a:ext cx="3657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00672" y="2967335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43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Moore Machine and Mealy Machine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490696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6002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Moore machine:</a:t>
            </a:r>
          </a:p>
          <a:p>
            <a:r>
              <a:rPr lang="en-US" sz="2000" b="1" dirty="0" smtClean="0"/>
              <a:t>Each </a:t>
            </a:r>
            <a:r>
              <a:rPr lang="en-US" sz="2000" b="1" dirty="0"/>
              <a:t>node (state) is labeled with an output </a:t>
            </a:r>
            <a:r>
              <a:rPr lang="en-US" sz="2000" b="1" dirty="0" smtClean="0"/>
              <a:t>value.</a:t>
            </a:r>
            <a:endParaRPr lang="en-US" sz="2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4368006"/>
            <a:ext cx="490696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5800" y="34290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Mealy machine:</a:t>
            </a:r>
          </a:p>
          <a:p>
            <a:r>
              <a:rPr lang="en-US" sz="2000" b="1" dirty="0" smtClean="0"/>
              <a:t>Each </a:t>
            </a:r>
            <a:r>
              <a:rPr lang="en-US" sz="2000" b="1" dirty="0"/>
              <a:t>arc (transition) is labeled with an output value.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762625" y="3019425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05076" y="3019425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129881" y="4724399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3581399"/>
            <a:ext cx="6275387" cy="197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sz="3600" b="1" dirty="0"/>
              <a:t>Example of Moore </a:t>
            </a:r>
            <a:r>
              <a:rPr lang="en-US" sz="3600" b="1" dirty="0" smtClean="0"/>
              <a:t>Machine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187" y="14478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Example of Moore machine</a:t>
            </a:r>
          </a:p>
          <a:p>
            <a:r>
              <a:rPr lang="en-US" sz="2000" dirty="0" smtClean="0"/>
              <a:t>Three inputs: Reset, CLK, w</a:t>
            </a:r>
          </a:p>
          <a:p>
            <a:r>
              <a:rPr lang="en-US" sz="2000" dirty="0" smtClean="0"/>
              <a:t>One </a:t>
            </a:r>
            <a:r>
              <a:rPr lang="en-US" sz="2000" dirty="0" err="1" smtClean="0"/>
              <a:t>outpu</a:t>
            </a:r>
            <a:r>
              <a:rPr lang="en-US" sz="2000" dirty="0" smtClean="0"/>
              <a:t>: z</a:t>
            </a:r>
          </a:p>
          <a:p>
            <a:r>
              <a:rPr lang="en-US" sz="2000" dirty="0" smtClean="0"/>
              <a:t>Four states: S0, S1, S2, S3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200400" y="41910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1600200"/>
            <a:ext cx="3049587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6038056" y="4181475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200400" y="52578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038056" y="52578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17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7425"/>
            <a:ext cx="478155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</a:t>
            </a:r>
            <a:r>
              <a:rPr lang="en-US" sz="3600" dirty="0" smtClean="0"/>
              <a:t>VHDL for Moore Machine</a:t>
            </a:r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08913"/>
            <a:ext cx="3854450" cy="121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57800" y="2514600"/>
            <a:ext cx="3657600" cy="230832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entity &lt;</a:t>
            </a:r>
            <a:r>
              <a:rPr lang="en-US" i="1" dirty="0" err="1"/>
              <a:t>entity_name</a:t>
            </a:r>
            <a:r>
              <a:rPr lang="en-US" dirty="0"/>
              <a:t>&gt; is</a:t>
            </a:r>
            <a:br>
              <a:rPr lang="en-US" dirty="0"/>
            </a:br>
            <a:r>
              <a:rPr lang="en-US" dirty="0"/>
              <a:t>port(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port assignments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...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);</a:t>
            </a:r>
            <a:br>
              <a:rPr lang="en-US" dirty="0"/>
            </a:br>
            <a:r>
              <a:rPr lang="en-US" dirty="0" smtClean="0"/>
              <a:t>end </a:t>
            </a:r>
            <a:r>
              <a:rPr lang="en-US" dirty="0"/>
              <a:t>[entity | &lt;</a:t>
            </a:r>
            <a:r>
              <a:rPr lang="en-US" i="1" dirty="0" err="1"/>
              <a:t>entity_name</a:t>
            </a:r>
            <a:r>
              <a:rPr lang="en-US" dirty="0"/>
              <a:t>&gt;];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1613458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VHDL Syntax :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Entity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588544"/>
            <a:ext cx="45339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H="1">
            <a:off x="3365411" y="2743200"/>
            <a:ext cx="1892389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71500" y="3238500"/>
            <a:ext cx="22479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09600" y="4171950"/>
            <a:ext cx="169545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990600" y="3429000"/>
            <a:ext cx="466725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0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7425"/>
            <a:ext cx="478155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</a:t>
            </a:r>
            <a:r>
              <a:rPr lang="en-US" sz="3600" dirty="0" smtClean="0"/>
              <a:t>VHDL for Moore Machine</a:t>
            </a:r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08913"/>
            <a:ext cx="3854450" cy="121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57800" y="1752600"/>
            <a:ext cx="3657600" cy="507831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architecure</a:t>
            </a:r>
            <a:r>
              <a:rPr lang="en-US" dirty="0"/>
              <a:t> &lt;</a:t>
            </a:r>
            <a:r>
              <a:rPr lang="en-US" i="1" dirty="0" err="1"/>
              <a:t>architecture_name</a:t>
            </a:r>
            <a:r>
              <a:rPr lang="en-US" dirty="0"/>
              <a:t>&gt; of &lt;</a:t>
            </a:r>
            <a:r>
              <a:rPr lang="en-US" i="1" dirty="0" err="1"/>
              <a:t>entity_name</a:t>
            </a:r>
            <a:r>
              <a:rPr lang="en-US" dirty="0"/>
              <a:t>&gt; is</a:t>
            </a:r>
            <a:br>
              <a:rPr lang="en-US" dirty="0"/>
            </a:br>
            <a:r>
              <a:rPr lang="en-US" dirty="0"/>
              <a:t>[</a:t>
            </a:r>
            <a:br>
              <a:rPr lang="en-US" dirty="0"/>
            </a:br>
            <a:r>
              <a:rPr lang="en-US" i="1" dirty="0"/>
              <a:t>component declarations </a:t>
            </a:r>
            <a:endParaRPr lang="en-US" i="1" dirty="0" smtClean="0"/>
          </a:p>
          <a:p>
            <a:r>
              <a:rPr lang="en-US" i="1" dirty="0" smtClean="0"/>
              <a:t>function </a:t>
            </a:r>
            <a:r>
              <a:rPr lang="en-US" i="1" dirty="0"/>
              <a:t>declarations </a:t>
            </a:r>
            <a:endParaRPr lang="en-US" i="1" dirty="0" smtClean="0"/>
          </a:p>
          <a:p>
            <a:r>
              <a:rPr lang="en-US" i="1" dirty="0" smtClean="0"/>
              <a:t>signal </a:t>
            </a:r>
            <a:r>
              <a:rPr lang="en-US" i="1" dirty="0"/>
              <a:t>declarations </a:t>
            </a:r>
            <a:endParaRPr lang="en-US" dirty="0" smtClean="0"/>
          </a:p>
          <a:p>
            <a:r>
              <a:rPr lang="en-US" i="1" dirty="0" smtClean="0"/>
              <a:t>constant </a:t>
            </a:r>
            <a:r>
              <a:rPr lang="en-US" i="1" dirty="0"/>
              <a:t>declarations </a:t>
            </a:r>
            <a:endParaRPr lang="en-US" dirty="0" smtClean="0"/>
          </a:p>
          <a:p>
            <a:r>
              <a:rPr lang="en-US" i="1" dirty="0" smtClean="0"/>
              <a:t>variable </a:t>
            </a:r>
            <a:r>
              <a:rPr lang="en-US" i="1" dirty="0"/>
              <a:t>declarations </a:t>
            </a:r>
            <a:endParaRPr lang="en-US" dirty="0" smtClean="0"/>
          </a:p>
          <a:p>
            <a:r>
              <a:rPr lang="en-US" i="1" dirty="0" smtClean="0"/>
              <a:t>type declarations</a:t>
            </a:r>
          </a:p>
          <a:p>
            <a:r>
              <a:rPr lang="en-US" i="1" dirty="0" smtClean="0"/>
              <a:t>...</a:t>
            </a:r>
            <a:r>
              <a:rPr lang="en-US" i="1" dirty="0"/>
              <a:t> </a:t>
            </a:r>
            <a:br>
              <a:rPr lang="en-US" i="1" dirty="0"/>
            </a:b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begin</a:t>
            </a:r>
            <a:br>
              <a:rPr lang="en-US" dirty="0"/>
            </a:br>
            <a:r>
              <a:rPr lang="en-US" dirty="0"/>
              <a:t>[</a:t>
            </a:r>
            <a:br>
              <a:rPr lang="en-US" dirty="0"/>
            </a:br>
            <a:r>
              <a:rPr lang="en-US" i="1" dirty="0"/>
              <a:t>combinatorial statements</a:t>
            </a:r>
            <a:br>
              <a:rPr lang="en-US" i="1" dirty="0"/>
            </a:br>
            <a:r>
              <a:rPr lang="en-US" i="1" dirty="0"/>
              <a:t>sequential statements</a:t>
            </a:r>
            <a:br>
              <a:rPr lang="en-US" i="1" dirty="0"/>
            </a:br>
            <a:r>
              <a:rPr lang="en-US" i="1" dirty="0"/>
              <a:t>...</a:t>
            </a:r>
            <a:br>
              <a:rPr lang="en-US" i="1" dirty="0"/>
            </a:b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end architecture;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6837" y="1354705"/>
            <a:ext cx="3819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VHDL Syntax : Architecture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588544"/>
            <a:ext cx="45339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4114800" y="2066925"/>
            <a:ext cx="1143000" cy="25050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90550" y="4743450"/>
            <a:ext cx="409575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90550" y="6779044"/>
            <a:ext cx="146685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90550" y="6477000"/>
            <a:ext cx="55245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1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7425"/>
            <a:ext cx="478155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</a:t>
            </a:r>
            <a:r>
              <a:rPr lang="en-US" sz="3600" dirty="0" smtClean="0"/>
              <a:t>VHDL for Moore Machine</a:t>
            </a:r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08913"/>
            <a:ext cx="3854450" cy="121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57800" y="2133600"/>
            <a:ext cx="3657600" cy="31393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type &lt;</a:t>
            </a:r>
            <a:r>
              <a:rPr lang="en-US" i="1" dirty="0" err="1"/>
              <a:t>type_name</a:t>
            </a:r>
            <a:r>
              <a:rPr lang="en-US" dirty="0"/>
              <a:t>&gt; is (&lt;</a:t>
            </a:r>
            <a:r>
              <a:rPr lang="en-US" i="1" dirty="0"/>
              <a:t>values</a:t>
            </a:r>
            <a:r>
              <a:rPr lang="en-US" dirty="0"/>
              <a:t>&gt;);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-- where values is a list of acceptable values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-- array types can be defined as follows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type &lt;</a:t>
            </a:r>
            <a:r>
              <a:rPr lang="en-US" i="1" dirty="0" err="1"/>
              <a:t>type_name</a:t>
            </a:r>
            <a:r>
              <a:rPr lang="en-US" dirty="0"/>
              <a:t>&gt; is array (&lt;</a:t>
            </a:r>
            <a:r>
              <a:rPr lang="en-US" i="1" dirty="0"/>
              <a:t>low</a:t>
            </a:r>
            <a:r>
              <a:rPr lang="en-US" dirty="0"/>
              <a:t>&gt; to &lt;</a:t>
            </a:r>
            <a:r>
              <a:rPr lang="en-US" i="1" dirty="0"/>
              <a:t>high</a:t>
            </a:r>
            <a:r>
              <a:rPr lang="en-US" dirty="0"/>
              <a:t>&gt;) of &lt;</a:t>
            </a:r>
            <a:r>
              <a:rPr lang="en-US" i="1" dirty="0" err="1"/>
              <a:t>data_type</a:t>
            </a:r>
            <a:r>
              <a:rPr lang="en-US" dirty="0" smtClean="0"/>
              <a:t>&gt;;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type &lt;</a:t>
            </a:r>
            <a:r>
              <a:rPr lang="en-US" i="1" dirty="0" err="1"/>
              <a:t>type_name</a:t>
            </a:r>
            <a:r>
              <a:rPr lang="en-US" dirty="0"/>
              <a:t>&gt; is array (&lt;</a:t>
            </a:r>
            <a:r>
              <a:rPr lang="en-US" i="1" dirty="0"/>
              <a:t>high</a:t>
            </a:r>
            <a:r>
              <a:rPr lang="en-US" dirty="0"/>
              <a:t>&gt; </a:t>
            </a:r>
            <a:r>
              <a:rPr lang="en-US" dirty="0" err="1"/>
              <a:t>downto</a:t>
            </a:r>
            <a:r>
              <a:rPr lang="en-US" dirty="0"/>
              <a:t> &lt;</a:t>
            </a:r>
            <a:r>
              <a:rPr lang="en-US" i="1" dirty="0"/>
              <a:t>low</a:t>
            </a:r>
            <a:r>
              <a:rPr lang="en-US" dirty="0"/>
              <a:t>&gt;) of &lt;</a:t>
            </a:r>
            <a:r>
              <a:rPr lang="en-US" i="1" dirty="0" err="1"/>
              <a:t>data_type</a:t>
            </a:r>
            <a:r>
              <a:rPr lang="en-US" dirty="0"/>
              <a:t>&gt;;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6837" y="1354705"/>
            <a:ext cx="3819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VHDL Syntax :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Type declarations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588544"/>
            <a:ext cx="45339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4495800" y="2438400"/>
            <a:ext cx="762001" cy="2819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38200" y="5410200"/>
            <a:ext cx="36576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1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7425"/>
            <a:ext cx="478155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</a:t>
            </a:r>
            <a:r>
              <a:rPr lang="en-US" sz="3600" dirty="0" smtClean="0"/>
              <a:t>VHDL for Moore Machine</a:t>
            </a:r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08913"/>
            <a:ext cx="3854450" cy="121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53000" y="2133600"/>
            <a:ext cx="4114800" cy="31393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Signals are declared </a:t>
            </a:r>
            <a:r>
              <a:rPr lang="en-US" i="1" dirty="0"/>
              <a:t>outside</a:t>
            </a:r>
            <a:r>
              <a:rPr lang="en-US" dirty="0"/>
              <a:t> the process using the following statement: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signal</a:t>
            </a:r>
            <a:r>
              <a:rPr lang="en-US" dirty="0"/>
              <a:t> </a:t>
            </a:r>
            <a:r>
              <a:rPr lang="en-US" i="1" dirty="0" err="1"/>
              <a:t>list_of_signal_names</a:t>
            </a:r>
            <a:r>
              <a:rPr lang="en-US" dirty="0"/>
              <a:t>: type [ := initial value] ;</a:t>
            </a:r>
          </a:p>
          <a:p>
            <a:r>
              <a:rPr lang="en-US" dirty="0"/>
              <a:t> </a:t>
            </a:r>
          </a:p>
          <a:p>
            <a:r>
              <a:rPr lang="en-US" b="1" dirty="0" smtClean="0"/>
              <a:t>signal</a:t>
            </a:r>
            <a:r>
              <a:rPr lang="en-US" dirty="0"/>
              <a:t> SUM, CARRY: </a:t>
            </a:r>
            <a:r>
              <a:rPr lang="en-US" dirty="0" err="1"/>
              <a:t>std_logic</a:t>
            </a:r>
            <a:r>
              <a:rPr lang="en-US" dirty="0"/>
              <a:t>;</a:t>
            </a:r>
          </a:p>
          <a:p>
            <a:r>
              <a:rPr lang="en-US" b="1" dirty="0" smtClean="0"/>
              <a:t>signal</a:t>
            </a:r>
            <a:r>
              <a:rPr lang="en-US" dirty="0"/>
              <a:t> CLOCK: bit;</a:t>
            </a:r>
          </a:p>
          <a:p>
            <a:r>
              <a:rPr lang="en-US" b="1" dirty="0" smtClean="0"/>
              <a:t>signal</a:t>
            </a:r>
            <a:r>
              <a:rPr lang="en-US" b="1" dirty="0"/>
              <a:t> </a:t>
            </a:r>
            <a:r>
              <a:rPr lang="en-US" dirty="0"/>
              <a:t>TRIGGER: integer :=0;</a:t>
            </a:r>
          </a:p>
          <a:p>
            <a:r>
              <a:rPr lang="en-US" b="1" dirty="0" smtClean="0"/>
              <a:t>signal</a:t>
            </a:r>
            <a:r>
              <a:rPr lang="en-US" b="1" dirty="0"/>
              <a:t> </a:t>
            </a:r>
            <a:r>
              <a:rPr lang="en-US" dirty="0"/>
              <a:t>DATA_BUS: </a:t>
            </a:r>
            <a:r>
              <a:rPr lang="en-US" dirty="0" err="1"/>
              <a:t>bit_vector</a:t>
            </a:r>
            <a:r>
              <a:rPr lang="en-US" dirty="0"/>
              <a:t> (0 to 7);</a:t>
            </a:r>
          </a:p>
          <a:p>
            <a:r>
              <a:rPr lang="en-US" b="1" dirty="0" smtClean="0"/>
              <a:t>signal</a:t>
            </a:r>
            <a:r>
              <a:rPr lang="en-US" b="1" dirty="0"/>
              <a:t> </a:t>
            </a:r>
            <a:r>
              <a:rPr lang="en-US" dirty="0"/>
              <a:t>VALUE: integer </a:t>
            </a:r>
            <a:r>
              <a:rPr lang="en-US" b="1" dirty="0"/>
              <a:t>range</a:t>
            </a:r>
            <a:r>
              <a:rPr lang="en-US" dirty="0"/>
              <a:t> 0 </a:t>
            </a:r>
            <a:r>
              <a:rPr lang="en-US" b="1" dirty="0"/>
              <a:t>to</a:t>
            </a:r>
            <a:r>
              <a:rPr lang="en-US" dirty="0"/>
              <a:t> 100;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6837" y="1354705"/>
            <a:ext cx="3819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VHDL Syntax :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Signal declarations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588544"/>
            <a:ext cx="45339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4762500" y="3352800"/>
            <a:ext cx="266701" cy="2667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38200" y="6172200"/>
            <a:ext cx="36576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3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55645"/>
            <a:ext cx="4123800" cy="561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</a:t>
            </a:r>
            <a:r>
              <a:rPr lang="en-US" sz="3600" dirty="0" smtClean="0"/>
              <a:t>VHDL for Moore Machine</a:t>
            </a:r>
            <a:endParaRPr lang="en-US" sz="3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585" y="4995922"/>
            <a:ext cx="4823777" cy="151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53000" y="2133600"/>
            <a:ext cx="4114800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[&lt;</a:t>
            </a:r>
            <a:r>
              <a:rPr lang="en-US" i="1" dirty="0" err="1"/>
              <a:t>process_name</a:t>
            </a:r>
            <a:r>
              <a:rPr lang="en-US" dirty="0"/>
              <a:t>&gt;:] process (&lt;</a:t>
            </a:r>
            <a:r>
              <a:rPr lang="en-US" i="1" dirty="0"/>
              <a:t>sensitive signals</a:t>
            </a:r>
            <a:r>
              <a:rPr lang="en-US" dirty="0"/>
              <a:t>&gt;)</a:t>
            </a:r>
            <a:br>
              <a:rPr lang="en-US" dirty="0"/>
            </a:br>
            <a:r>
              <a:rPr lang="en-US" i="1" dirty="0"/>
              <a:t>variable declarations</a:t>
            </a:r>
            <a:br>
              <a:rPr lang="en-US" i="1" dirty="0"/>
            </a:br>
            <a:r>
              <a:rPr lang="en-US" i="1" dirty="0"/>
              <a:t>constant declarations</a:t>
            </a:r>
            <a:br>
              <a:rPr lang="en-US" i="1" dirty="0"/>
            </a:br>
            <a:r>
              <a:rPr lang="en-US" dirty="0"/>
              <a:t>...</a:t>
            </a:r>
            <a:br>
              <a:rPr lang="en-US" dirty="0"/>
            </a:br>
            <a:r>
              <a:rPr lang="en-US" dirty="0"/>
              <a:t>begin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statements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...</a:t>
            </a:r>
            <a:br>
              <a:rPr lang="en-US" dirty="0"/>
            </a:br>
            <a:r>
              <a:rPr lang="en-US" dirty="0"/>
              <a:t>end process;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6837" y="1354705"/>
            <a:ext cx="3819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VHDL Syntax :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Processes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138100" y="1600200"/>
            <a:ext cx="2814901" cy="7287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09601" y="1600200"/>
            <a:ext cx="1304925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09601" y="1730921"/>
            <a:ext cx="380999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09602" y="6768207"/>
            <a:ext cx="838198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4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55645"/>
            <a:ext cx="4123800" cy="561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</a:t>
            </a:r>
            <a:r>
              <a:rPr lang="en-US" sz="3600" dirty="0"/>
              <a:t>of </a:t>
            </a:r>
            <a:r>
              <a:rPr lang="en-US" sz="3600" dirty="0" smtClean="0"/>
              <a:t>VHDL for Moore Machine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953000" y="2043541"/>
            <a:ext cx="4114800" cy="34163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if &lt;</a:t>
            </a:r>
            <a:r>
              <a:rPr lang="en-US" i="1" dirty="0"/>
              <a:t>condition</a:t>
            </a:r>
            <a:r>
              <a:rPr lang="en-US" dirty="0"/>
              <a:t>&gt; then</a:t>
            </a:r>
            <a:br>
              <a:rPr lang="en-US" dirty="0"/>
            </a:br>
            <a:r>
              <a:rPr lang="en-US" i="1" dirty="0"/>
              <a:t>statements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...</a:t>
            </a:r>
            <a:br>
              <a:rPr lang="en-US" dirty="0"/>
            </a:br>
            <a:r>
              <a:rPr lang="en-US" dirty="0"/>
              <a:t>[</a:t>
            </a:r>
            <a:br>
              <a:rPr lang="en-US" dirty="0"/>
            </a:br>
            <a:r>
              <a:rPr lang="en-US" dirty="0" err="1"/>
              <a:t>elsif</a:t>
            </a:r>
            <a:r>
              <a:rPr lang="en-US" dirty="0"/>
              <a:t> &lt;</a:t>
            </a:r>
            <a:r>
              <a:rPr lang="en-US" i="1" dirty="0"/>
              <a:t>condition</a:t>
            </a:r>
            <a:r>
              <a:rPr lang="en-US" dirty="0"/>
              <a:t>&gt; then</a:t>
            </a:r>
            <a:br>
              <a:rPr lang="en-US" dirty="0"/>
            </a:br>
            <a:r>
              <a:rPr lang="en-US" i="1" dirty="0"/>
              <a:t>statements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...</a:t>
            </a:r>
            <a:br>
              <a:rPr lang="en-US" dirty="0"/>
            </a:br>
            <a:r>
              <a:rPr lang="en-US" dirty="0"/>
              <a:t>else</a:t>
            </a:r>
            <a:br>
              <a:rPr lang="en-US" dirty="0"/>
            </a:br>
            <a:r>
              <a:rPr lang="en-US" i="1" dirty="0"/>
              <a:t>statements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...</a:t>
            </a:r>
            <a:br>
              <a:rPr lang="en-US" dirty="0"/>
            </a:br>
            <a:r>
              <a:rPr lang="en-US" dirty="0"/>
              <a:t>]</a:t>
            </a:r>
            <a:br>
              <a:rPr lang="en-US" dirty="0"/>
            </a:br>
            <a:r>
              <a:rPr lang="en-US" dirty="0" err="1"/>
              <a:t>endif</a:t>
            </a:r>
            <a:r>
              <a:rPr lang="en-US" dirty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6837" y="1354705"/>
            <a:ext cx="3819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VHDL Syntax :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If-Then-Else statement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362200" y="2133600"/>
            <a:ext cx="2590802" cy="1953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33176" y="2133600"/>
            <a:ext cx="1376624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35154" y="2566073"/>
            <a:ext cx="2593846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09627" y="6625332"/>
            <a:ext cx="485773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463042" y="3249168"/>
            <a:ext cx="1146046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69138" y="3538728"/>
            <a:ext cx="283462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469138" y="3810000"/>
            <a:ext cx="512062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49187"/>
            <a:ext cx="4267200" cy="134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8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617</TotalTime>
  <Words>307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暗香扑面</vt:lpstr>
      <vt:lpstr>Introduction to VHDL  for Moore Machine</vt:lpstr>
      <vt:lpstr>Moore Machine and Mealy Machine</vt:lpstr>
      <vt:lpstr>Example of Moore Machine</vt:lpstr>
      <vt:lpstr>Example of VHDL for Moore Machine</vt:lpstr>
      <vt:lpstr>Example of VHDL for Moore Machine</vt:lpstr>
      <vt:lpstr>Example of VHDL for Moore Machine</vt:lpstr>
      <vt:lpstr>Example of VHDL for Moore Machine</vt:lpstr>
      <vt:lpstr>Example of VHDL for Moore Machine</vt:lpstr>
      <vt:lpstr>Example of VHDL for Moore Machine</vt:lpstr>
      <vt:lpstr>Example of VHDL for Moore Machine</vt:lpstr>
      <vt:lpstr>Example of VHDL for Moore Machine</vt:lpstr>
      <vt:lpstr>Example of VHDL for Moore Machine</vt:lpstr>
      <vt:lpstr>References</vt:lpstr>
      <vt:lpstr>Introduction to VHDL for Moore Machine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Cheng, Cheng</dc:creator>
  <cp:lastModifiedBy>Wenchao Cao</cp:lastModifiedBy>
  <cp:revision>160</cp:revision>
  <dcterms:created xsi:type="dcterms:W3CDTF">2013-01-22T19:33:29Z</dcterms:created>
  <dcterms:modified xsi:type="dcterms:W3CDTF">2013-11-21T06:23:55Z</dcterms:modified>
</cp:coreProperties>
</file>