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8" r:id="rId3"/>
    <p:sldId id="299" r:id="rId4"/>
    <p:sldId id="300" r:id="rId5"/>
    <p:sldId id="301" r:id="rId6"/>
    <p:sldId id="302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B2EA5E51-3B72-4B9C-8882-DCD4E61E3131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lentinc.com/Products/Detail.cfm?Prod=BASYS2" TargetMode="External"/><Relationship Id="rId2" Type="http://schemas.openxmlformats.org/officeDocument/2006/relationships/hyperlink" Target="http://www.digilentinc.com/Products/Detail.cfm?Prod=BASY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More on </a:t>
            </a:r>
            <a:r>
              <a:rPr lang="en-US" altLang="zh-CN" dirty="0" err="1" smtClean="0"/>
              <a:t>Basys</a:t>
            </a:r>
            <a:r>
              <a:rPr lang="en-US" altLang="zh-CN" dirty="0" smtClean="0"/>
              <a:t>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Wenchao Cao, Teaching Assistant</a:t>
            </a:r>
          </a:p>
          <a:p>
            <a:r>
              <a:rPr lang="en-US" altLang="zh-CN" dirty="0" smtClean="0"/>
              <a:t>Department of EECS</a:t>
            </a:r>
          </a:p>
          <a:p>
            <a:r>
              <a:rPr lang="en-US" altLang="zh-CN" dirty="0" smtClean="0"/>
              <a:t>University of Tennessee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Reference Manuals</a:t>
            </a:r>
            <a:endParaRPr lang="en-US" altLang="zh-CN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err="1"/>
              <a:t>Digilent</a:t>
            </a:r>
            <a:r>
              <a:rPr lang="en-US" altLang="zh-CN" sz="2000" b="1" dirty="0"/>
              <a:t> BASYS Board (Xilinx Spartan 3E FPGA)</a:t>
            </a:r>
            <a:endParaRPr lang="en-US" altLang="zh-CN" sz="20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/>
              <a:t>Description</a:t>
            </a:r>
            <a:r>
              <a:rPr lang="en-US" altLang="zh-CN" sz="2000" dirty="0"/>
              <a:t>: </a:t>
            </a:r>
            <a:r>
              <a:rPr lang="en-US" sz="2000" dirty="0">
                <a:hlinkClick r:id="rId2"/>
              </a:rPr>
              <a:t>http://www.digilentinc.com/Products/Detail.cfm?Prod=BASYS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altLang="zh-CN" sz="2000" dirty="0"/>
              <a:t>Download “BASYS reference manual”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references</a:t>
            </a:r>
            <a:r>
              <a:rPr lang="en-US" altLang="zh-CN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/>
              <a:t>Read Pages 4-5 about “seven-segment display”.</a:t>
            </a:r>
            <a:endParaRPr lang="en-US" altLang="zh-CN" sz="2000" dirty="0"/>
          </a:p>
          <a:p>
            <a:pPr>
              <a:buFont typeface="Wingdings" pitchFamily="2" charset="2"/>
              <a:buChar char="Ø"/>
            </a:pPr>
            <a:endParaRPr lang="en-US" altLang="zh-CN" sz="20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 err="1"/>
              <a:t>Digilent</a:t>
            </a:r>
            <a:r>
              <a:rPr lang="en-US" altLang="zh-CN" sz="2000" b="1" dirty="0"/>
              <a:t> BASYS 2 Board (Xilinx Spartan 3E FPGA)</a:t>
            </a:r>
            <a:endParaRPr lang="en-US" altLang="zh-CN" sz="2000" dirty="0"/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/>
              <a:t>Description</a:t>
            </a:r>
            <a:r>
              <a:rPr lang="en-US" altLang="zh-CN" sz="2000" dirty="0"/>
              <a:t>: </a:t>
            </a:r>
            <a:r>
              <a:rPr lang="en-US" sz="2000" dirty="0">
                <a:hlinkClick r:id="rId3"/>
              </a:rPr>
              <a:t>http://www.digilentinc.com/Products/Detail.cfm?Prod=BASYS2</a:t>
            </a:r>
            <a:endParaRPr lang="en-US" altLang="zh-CN" sz="2000" dirty="0"/>
          </a:p>
          <a:p>
            <a:pPr>
              <a:buFont typeface="Wingdings" pitchFamily="2" charset="2"/>
              <a:buChar char="Ø"/>
            </a:pPr>
            <a:r>
              <a:rPr lang="en-US" altLang="zh-CN" sz="2000" dirty="0"/>
              <a:t>Download “BASYS 2 reference manual” </a:t>
            </a:r>
            <a:r>
              <a:rPr lang="en-US" altLang="zh-CN" sz="2000" dirty="0" smtClean="0"/>
              <a:t>for references.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/>
              <a:t>Read </a:t>
            </a:r>
            <a:r>
              <a:rPr lang="en-US" altLang="zh-CN" sz="2000" dirty="0"/>
              <a:t>Pages 4-5 about “seven-segment display”.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5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I/O Circuits</a:t>
            </a:r>
            <a:endParaRPr lang="en-US" altLang="zh-CN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47800"/>
            <a:ext cx="3124200" cy="457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err="1"/>
              <a:t>Digilent</a:t>
            </a:r>
            <a:r>
              <a:rPr lang="en-US" altLang="zh-CN" sz="2000" b="1" dirty="0"/>
              <a:t> BASYS </a:t>
            </a:r>
            <a:r>
              <a:rPr lang="en-US" altLang="zh-CN" sz="2000" b="1" dirty="0" smtClean="0"/>
              <a:t>Board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" y="2133600"/>
            <a:ext cx="303689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763710" y="4876800"/>
            <a:ext cx="304800" cy="1219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09" y="2133600"/>
            <a:ext cx="3125191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内容占位符 2"/>
          <p:cNvSpPr txBox="1">
            <a:spLocks/>
          </p:cNvSpPr>
          <p:nvPr/>
        </p:nvSpPr>
        <p:spPr>
          <a:xfrm>
            <a:off x="5943600" y="1447800"/>
            <a:ext cx="3124200" cy="45720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ß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Þ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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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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zh-CN" sz="2000" b="1" dirty="0" err="1" smtClean="0"/>
              <a:t>Digilent</a:t>
            </a:r>
            <a:r>
              <a:rPr lang="en-US" altLang="zh-CN" sz="2000" b="1" dirty="0" smtClean="0"/>
              <a:t> BASYS 2 Board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1763710" y="3886200"/>
            <a:ext cx="3048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1371600"/>
            <a:ext cx="32752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b="1" dirty="0" smtClean="0"/>
              <a:t>Pins for </a:t>
            </a:r>
          </a:p>
          <a:p>
            <a:r>
              <a:rPr lang="en-US" sz="1600" b="1" dirty="0" smtClean="0"/>
              <a:t>display selection </a:t>
            </a:r>
            <a:r>
              <a:rPr lang="en-US" sz="1600" dirty="0" smtClean="0"/>
              <a:t>(anode signals)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Logic 0: enable display</a:t>
            </a:r>
          </a:p>
          <a:p>
            <a:r>
              <a:rPr lang="en-US" sz="1600" dirty="0" smtClean="0"/>
              <a:t>Logic 1: disable display</a:t>
            </a:r>
          </a:p>
          <a:p>
            <a:endParaRPr lang="en-US" sz="1600" dirty="0" smtClean="0"/>
          </a:p>
          <a:p>
            <a:r>
              <a:rPr lang="en-US" sz="1600" dirty="0">
                <a:solidFill>
                  <a:srgbClr val="FF0000"/>
                </a:solidFill>
              </a:rPr>
              <a:t>(Labels on boards are wrong!!)</a:t>
            </a:r>
          </a:p>
          <a:p>
            <a:r>
              <a:rPr lang="en-US" sz="1600" dirty="0" smtClean="0"/>
              <a:t>From left to right: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BASYS board: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BASYS2 board:</a:t>
            </a:r>
          </a:p>
          <a:p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7770248" y="4876800"/>
            <a:ext cx="304800" cy="1245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770249" y="3810000"/>
            <a:ext cx="3048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5179874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b="1" dirty="0" smtClean="0"/>
              <a:t>Pins for </a:t>
            </a:r>
          </a:p>
          <a:p>
            <a:r>
              <a:rPr lang="en-US" sz="1600" b="1" dirty="0" smtClean="0"/>
              <a:t>each bar of the 7-segment display</a:t>
            </a:r>
          </a:p>
          <a:p>
            <a:r>
              <a:rPr lang="en-US" sz="1600" dirty="0" smtClean="0"/>
              <a:t>(cathode signals)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Logic 0: </a:t>
            </a:r>
            <a:r>
              <a:rPr lang="en-US" sz="1600" dirty="0" smtClean="0">
                <a:solidFill>
                  <a:srgbClr val="FF0000"/>
                </a:solidFill>
              </a:rPr>
              <a:t>LED on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Logic 1: </a:t>
            </a:r>
            <a:r>
              <a:rPr lang="en-US" sz="1600" dirty="0" smtClean="0"/>
              <a:t>LED off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068512" y="2286000"/>
            <a:ext cx="1055688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2286000"/>
            <a:ext cx="2283848" cy="167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068512" y="5486400"/>
            <a:ext cx="1055688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38304" y="5486400"/>
            <a:ext cx="2131944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477666"/>
              </p:ext>
            </p:extLst>
          </p:nvPr>
        </p:nvGraphicFramePr>
        <p:xfrm>
          <a:off x="3352800" y="3375660"/>
          <a:ext cx="2075624" cy="701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8906"/>
                <a:gridCol w="518906"/>
                <a:gridCol w="518906"/>
                <a:gridCol w="518906"/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P26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P32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P33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P34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40504"/>
              </p:ext>
            </p:extLst>
          </p:nvPr>
        </p:nvGraphicFramePr>
        <p:xfrm>
          <a:off x="3276600" y="4404360"/>
          <a:ext cx="2285008" cy="701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1252"/>
                <a:gridCol w="571252"/>
                <a:gridCol w="571252"/>
                <a:gridCol w="571252"/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K14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M13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J12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F12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7-Segment Display</a:t>
            </a:r>
            <a:endParaRPr lang="en-US" altLang="zh-CN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0" y="1447800"/>
            <a:ext cx="3124200" cy="457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/>
              <a:t>7-segment display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36512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87933" y="2252246"/>
            <a:ext cx="18441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AN3 AN2 AN1 AN0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EC LED Symbo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99"/>
          <a:stretch/>
        </p:blipFill>
        <p:spPr bwMode="auto">
          <a:xfrm>
            <a:off x="475422" y="2209800"/>
            <a:ext cx="2857500" cy="124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96" y="264664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Anode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09022" y="264664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Cathode</a:t>
            </a:r>
            <a:endParaRPr lang="en-US" b="1" dirty="0"/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400050" y="1447800"/>
            <a:ext cx="3124200" cy="45720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ß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Þ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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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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zh-CN" sz="2000" b="1" dirty="0" smtClean="0"/>
              <a:t>LED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74674"/>
              </p:ext>
            </p:extLst>
          </p:nvPr>
        </p:nvGraphicFramePr>
        <p:xfrm>
          <a:off x="76200" y="3657600"/>
          <a:ext cx="3390072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0024"/>
                <a:gridCol w="1130024"/>
                <a:gridCol w="1130024"/>
              </a:tblGrid>
              <a:tr h="3505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Cathode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Logic 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Logic 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85583"/>
              </p:ext>
            </p:extLst>
          </p:nvPr>
        </p:nvGraphicFramePr>
        <p:xfrm>
          <a:off x="3810000" y="4800600"/>
          <a:ext cx="5181600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3505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Cathode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Logic 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Logic 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Logic 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Logic 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581400" y="44312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light up the A-bar (CA) on the rightmost (AN0) display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4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7-Segment Display</a:t>
            </a:r>
            <a:endParaRPr lang="en-US" altLang="zh-CN" sz="3600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64570"/>
              </p:ext>
            </p:extLst>
          </p:nvPr>
        </p:nvGraphicFramePr>
        <p:xfrm>
          <a:off x="122804" y="4457588"/>
          <a:ext cx="8800476" cy="173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3373"/>
                <a:gridCol w="733373"/>
                <a:gridCol w="733373"/>
                <a:gridCol w="733373"/>
                <a:gridCol w="733373"/>
                <a:gridCol w="733373"/>
                <a:gridCol w="733373"/>
                <a:gridCol w="733373"/>
                <a:gridCol w="733373"/>
                <a:gridCol w="733373"/>
                <a:gridCol w="733373"/>
                <a:gridCol w="733373"/>
              </a:tblGrid>
              <a:tr h="3505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digit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SW3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SW2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SW1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SW0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‘1’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‘9’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7684"/>
            <a:ext cx="3609975" cy="23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621" y="4114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Truth table</a:t>
            </a:r>
            <a:endParaRPr lang="en-US" b="1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2152594" y="4895795"/>
            <a:ext cx="343011" cy="2819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6159831" y="3797631"/>
            <a:ext cx="343010" cy="501572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62150" y="6390861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Inputs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6390861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Outputs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21" y="1524000"/>
            <a:ext cx="436512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0954" y="1947446"/>
            <a:ext cx="18441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AN3 AN2 AN1 AN0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Assign Logic ‘1’ and Logic ‘0’</a:t>
            </a:r>
            <a:endParaRPr lang="en-US" altLang="zh-CN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7433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2131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ular Callout 13"/>
          <p:cNvSpPr/>
          <p:nvPr/>
        </p:nvSpPr>
        <p:spPr>
          <a:xfrm>
            <a:off x="3962400" y="5695950"/>
            <a:ext cx="1905000" cy="990600"/>
          </a:xfrm>
          <a:prstGeom prst="wedgeRoundRectCallout">
            <a:avLst>
              <a:gd name="adj1" fmla="val -217807"/>
              <a:gd name="adj2" fmla="val -310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Quick search of the symbols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1828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 ‘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’:</a:t>
            </a:r>
          </a:p>
          <a:p>
            <a:r>
              <a:rPr lang="en-US" dirty="0" smtClean="0"/>
              <a:t>Symbol “</a:t>
            </a:r>
            <a:r>
              <a:rPr lang="en-US" dirty="0" smtClean="0">
                <a:solidFill>
                  <a:srgbClr val="FF0000"/>
                </a:solidFill>
              </a:rPr>
              <a:t>VCC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406717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 ‘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 smtClean="0"/>
              <a:t>’:</a:t>
            </a:r>
          </a:p>
          <a:p>
            <a:r>
              <a:rPr lang="en-US" dirty="0" smtClean="0"/>
              <a:t>Symbol “</a:t>
            </a:r>
            <a:r>
              <a:rPr lang="en-US" dirty="0" smtClean="0">
                <a:solidFill>
                  <a:srgbClr val="FF0000"/>
                </a:solidFill>
              </a:rPr>
              <a:t>GND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Guide to Lab 2</a:t>
            </a:r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2743324" y="2967335"/>
            <a:ext cx="3657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00672" y="2967335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4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538</TotalTime>
  <Words>356</Words>
  <Application>Microsoft Office PowerPoint</Application>
  <PresentationFormat>On-screen Show (4:3)</PresentationFormat>
  <Paragraphs>161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暗香扑面</vt:lpstr>
      <vt:lpstr>More on Basys board</vt:lpstr>
      <vt:lpstr>Reference Manuals</vt:lpstr>
      <vt:lpstr>I/O Circuits</vt:lpstr>
      <vt:lpstr>7-Segment Display</vt:lpstr>
      <vt:lpstr>7-Segment Display</vt:lpstr>
      <vt:lpstr>Assign Logic ‘1’ and Logic ‘0’</vt:lpstr>
      <vt:lpstr>Guide to Lab 2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 Cheng</dc:creator>
  <cp:lastModifiedBy>Gao, Wei</cp:lastModifiedBy>
  <cp:revision>115</cp:revision>
  <dcterms:created xsi:type="dcterms:W3CDTF">2013-01-22T19:33:29Z</dcterms:created>
  <dcterms:modified xsi:type="dcterms:W3CDTF">2014-02-04T19:11:43Z</dcterms:modified>
</cp:coreProperties>
</file>