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7"/>
  </p:notesMasterIdLst>
  <p:sldIdLst>
    <p:sldId id="256" r:id="rId2"/>
    <p:sldId id="258" r:id="rId3"/>
    <p:sldId id="261" r:id="rId4"/>
    <p:sldId id="259" r:id="rId5"/>
    <p:sldId id="263" r:id="rId6"/>
    <p:sldId id="265" r:id="rId7"/>
    <p:sldId id="267" r:id="rId8"/>
    <p:sldId id="264" r:id="rId9"/>
    <p:sldId id="268" r:id="rId10"/>
    <p:sldId id="278" r:id="rId11"/>
    <p:sldId id="271" r:id="rId12"/>
    <p:sldId id="274" r:id="rId13"/>
    <p:sldId id="279" r:id="rId14"/>
    <p:sldId id="282" r:id="rId15"/>
    <p:sldId id="285" r:id="rId16"/>
    <p:sldId id="272" r:id="rId17"/>
    <p:sldId id="275" r:id="rId18"/>
    <p:sldId id="287" r:id="rId19"/>
    <p:sldId id="288" r:id="rId20"/>
    <p:sldId id="302" r:id="rId21"/>
    <p:sldId id="289" r:id="rId22"/>
    <p:sldId id="295" r:id="rId23"/>
    <p:sldId id="294" r:id="rId24"/>
    <p:sldId id="292" r:id="rId25"/>
    <p:sldId id="273" r:id="rId26"/>
    <p:sldId id="300" r:id="rId27"/>
    <p:sldId id="298" r:id="rId28"/>
    <p:sldId id="299" r:id="rId29"/>
    <p:sldId id="301" r:id="rId30"/>
    <p:sldId id="291" r:id="rId31"/>
    <p:sldId id="303" r:id="rId32"/>
    <p:sldId id="286" r:id="rId33"/>
    <p:sldId id="284" r:id="rId34"/>
    <p:sldId id="304" r:id="rId35"/>
    <p:sldId id="30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00FF"/>
    <a:srgbClr val="009644"/>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81679" autoAdjust="0"/>
  </p:normalViewPr>
  <p:slideViewPr>
    <p:cSldViewPr>
      <p:cViewPr varScale="1">
        <p:scale>
          <a:sx n="56" d="100"/>
          <a:sy n="56" d="100"/>
        </p:scale>
        <p:origin x="-691"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image" Target="../media/image15.emf"/><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 Id="rId4"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09730-529E-4E14-B7A8-DC0BBFE86BDD}" type="datetimeFigureOut">
              <a:rPr lang="en-US" smtClean="0"/>
              <a:pPr/>
              <a:t>6/21/2011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263A3-3C49-4331-9F56-1D22C300CD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NCL selection means to choose</a:t>
            </a:r>
            <a:r>
              <a:rPr lang="en-US" baseline="0" dirty="0" smtClean="0"/>
              <a:t> the central nodes representing the NCLs</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Opportunistic</a:t>
            </a:r>
            <a:r>
              <a:rPr lang="en-US" baseline="0" dirty="0" smtClean="0"/>
              <a:t> path is the path from node I to j on the network contact graph, and its weight evaluates the data transmission delay between the two nodes.</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case, we validate the existence of heterogeneity of node metric values in practice, which is necessary for our selection scheme to work. We ensure that the few selected central nodes have much better contact capability than the other nodes in the network, so that we ensure that they can be effectively used for caching.</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lvl="1" indent="-228600" algn="l" defTabSz="914400" rtl="0" eaLnBrk="1" fontAlgn="auto" latinLnBrk="0" hangingPunct="1">
              <a:lnSpc>
                <a:spcPct val="100000"/>
              </a:lnSpc>
              <a:spcBef>
                <a:spcPts val="0"/>
              </a:spcBef>
              <a:spcAft>
                <a:spcPts val="0"/>
              </a:spcAft>
              <a:buClrTx/>
              <a:buSzTx/>
              <a:buFontTx/>
              <a:buNone/>
              <a:tabLst/>
              <a:defRPr/>
            </a:pPr>
            <a:r>
              <a:rPr lang="en-US" dirty="0" smtClean="0"/>
              <a:t>The caching scheme consists of three</a:t>
            </a:r>
            <a:r>
              <a:rPr lang="en-US" baseline="0" dirty="0" smtClean="0"/>
              <a:t> components:</a:t>
            </a:r>
            <a:endParaRPr lang="en-US" dirty="0" smtClean="0"/>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Initial caching locations are determined during pushing process</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Queries: how queries are forwarded to the</a:t>
            </a:r>
            <a:r>
              <a:rPr lang="en-US" baseline="0" dirty="0" smtClean="0"/>
              <a:t> caching nodes </a:t>
            </a:r>
            <a:r>
              <a:rPr lang="en-US" baseline="0" smtClean="0"/>
              <a:t>and </a:t>
            </a:r>
            <a:endParaRPr lang="en-US" dirty="0" smtClean="0"/>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Cache replacement. The data access pattern</a:t>
            </a:r>
            <a:r>
              <a:rPr lang="en-US" baseline="0" dirty="0" smtClean="0"/>
              <a:t> in the network is dynamic and ever changing. Therefore, we perform real-time cache replacement, to ensure that popular data are always cached near the central nodes, so as the minimize the cumulative delay.</a:t>
            </a:r>
            <a:endParaRPr lang="en-US" dirty="0" smtClean="0"/>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Push the data to the</a:t>
            </a:r>
            <a:r>
              <a:rPr lang="en-US" baseline="0" dirty="0" smtClean="0"/>
              <a:t> central nodes by initiating a multicast process</a:t>
            </a:r>
            <a:endParaRPr lang="en-US" dirty="0" smtClean="0"/>
          </a:p>
          <a:p>
            <a:endParaRPr lang="en-US" dirty="0" smtClean="0"/>
          </a:p>
          <a:p>
            <a:r>
              <a:rPr lang="en-US" dirty="0" smtClean="0"/>
              <a:t>C2: cache is full, so cached at R4_2</a:t>
            </a:r>
          </a:p>
          <a:p>
            <a:r>
              <a:rPr lang="en-US" dirty="0" smtClean="0"/>
              <a:t>C3:</a:t>
            </a:r>
            <a:r>
              <a:rPr lang="en-US" baseline="0" dirty="0" smtClean="0"/>
              <a:t> even R4_3 is full, so cached at R3_3</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general, you have only one data copy at each NCL.</a:t>
            </a:r>
            <a:r>
              <a:rPr lang="en-US" baseline="0" dirty="0" smtClean="0"/>
              <a:t> So when K is small, the amount of data being cached is also smaller, so you have higher chance to cache data nearer to the central node.</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replacement is necessary because the network</a:t>
            </a:r>
            <a:r>
              <a:rPr lang="en-US" baseline="0" dirty="0" smtClean="0"/>
              <a:t> query pattern is dynamic, and the popularity of different data items in the network is also changing. SO that, we have to adaptively adjust the caching locations, to ensure that popular data is always cached near central nodes to minimize the delay</a:t>
            </a:r>
            <a:endParaRPr lang="en-US" dirty="0" smtClean="0"/>
          </a:p>
          <a:p>
            <a:endParaRPr lang="en-US" dirty="0" smtClean="0"/>
          </a:p>
          <a:p>
            <a:r>
              <a:rPr lang="en-US" dirty="0" smtClean="0"/>
              <a:t>When</a:t>
            </a:r>
            <a:r>
              <a:rPr lang="en-US" baseline="0" dirty="0" smtClean="0"/>
              <a:t> two nodes A and B contact each other, we put the data they cache into a common selection pool S, and formulate their cache replacement decision as a knapsack problem.</a:t>
            </a:r>
          </a:p>
          <a:p>
            <a:endParaRPr lang="en-US" baseline="0" dirty="0" smtClean="0"/>
          </a:p>
          <a:p>
            <a:r>
              <a:rPr lang="en-US" baseline="0" dirty="0" smtClean="0"/>
              <a:t>Note that, a data item has different utility at different caching nodes.</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data 2 and 3 was moved from A to B. since both 2 and 3 have higher utility than 6, 6 was removed from B’s buffer.</a:t>
            </a:r>
            <a:br>
              <a:rPr lang="en-US" dirty="0" smtClean="0"/>
            </a:br>
            <a:endParaRPr lang="en-US" dirty="0" smtClean="0"/>
          </a:p>
          <a:p>
            <a:r>
              <a:rPr lang="en-US" dirty="0" smtClean="0"/>
              <a:t>In this case, our scheme prioritize</a:t>
            </a:r>
            <a:r>
              <a:rPr lang="en-US" baseline="0" dirty="0" smtClean="0"/>
              <a:t> to cache popular data in the network, so that the cumulative data access delay is minimized.</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of all, I would</a:t>
            </a:r>
            <a:r>
              <a:rPr lang="en-US" baseline="0" dirty="0" smtClean="0"/>
              <a:t> like to give you an overview about our motivation and the major challenges of supporting cooperative caching in DTNs, and also give you a big picture about our proposed caching scheme.</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K=5: highest successful ratio</a:t>
            </a:r>
          </a:p>
          <a:p>
            <a:endParaRPr lang="en-US" dirty="0" smtClean="0"/>
          </a:p>
          <a:p>
            <a:r>
              <a:rPr lang="en-US" dirty="0" smtClean="0"/>
              <a:t>K=5: </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two traces differ in their scale, contact detection period, as well as the contact density and duration.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Note that the average contact duration in the MIT Reality trace is much shorter than that in the UCSD trace, and this difference will lead to significant difference in the later pattern formulation.</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F263A3-3C49-4331-9F56-1D22C300CD89}"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possible that</a:t>
            </a:r>
            <a:r>
              <a:rPr lang="en-US" baseline="0" dirty="0" smtClean="0"/>
              <a:t> popular data is cached at every node, but other data is simply ignored.</a:t>
            </a:r>
          </a:p>
          <a:p>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this basic methodology, a lot of work has been</a:t>
            </a:r>
            <a:r>
              <a:rPr lang="en-US" baseline="0" dirty="0" smtClean="0"/>
              <a:t> done on developing effective relay selection methods for forwarding data to a pre-specified set of destinations in DTNs. However, in this paper, we target a different, more general but also more challenging problem: data dissemination in DTNs.</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a:t>
            </a:r>
            <a:r>
              <a:rPr lang="en-US" baseline="0" dirty="0" smtClean="0"/>
              <a:t> on such opportunistic communication paradigm, our focus in this paper is to provide effective data access to users. i.e., there are some data in the networks, and we make it easy and prompt for the users to have access to them. Actually, there are several ways of providing data access.</a:t>
            </a:r>
            <a:endParaRPr lang="en-US" dirty="0" smtClean="0"/>
          </a:p>
          <a:p>
            <a:endParaRPr lang="en-US" dirty="0" smtClean="0"/>
          </a:p>
          <a:p>
            <a:r>
              <a:rPr lang="en-US" dirty="0" smtClean="0"/>
              <a:t>Active dissemination:</a:t>
            </a:r>
            <a:r>
              <a:rPr lang="en-US" baseline="0" dirty="0" smtClean="0"/>
              <a:t> in this case, nodes are used as relays to carry and forward data to the nodes interested in the data</a:t>
            </a:r>
            <a:endParaRPr lang="en-US" dirty="0" smtClean="0"/>
          </a:p>
          <a:p>
            <a:endParaRPr lang="en-US" dirty="0" smtClean="0"/>
          </a:p>
          <a:p>
            <a:r>
              <a:rPr lang="en-US" dirty="0" smtClean="0"/>
              <a:t>The first one is expensive, and second one </a:t>
            </a:r>
            <a:r>
              <a:rPr lang="en-US" baseline="0" dirty="0" smtClean="0"/>
              <a:t>needs to additionally maintain network structure, which is expensive in DTNs without end-to-end network connectivity.</a:t>
            </a:r>
          </a:p>
          <a:p>
            <a:endParaRPr lang="en-US" baseline="0" dirty="0" smtClean="0"/>
          </a:p>
          <a:p>
            <a:r>
              <a:rPr lang="en-US" baseline="0" dirty="0" smtClean="0"/>
              <a:t>So, we focus on caching.</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sz="1200" kern="1200" baseline="0" dirty="0" smtClean="0">
                <a:solidFill>
                  <a:schemeClr val="tx1"/>
                </a:solidFill>
                <a:latin typeface="+mn-lt"/>
                <a:ea typeface="+mn-ea"/>
                <a:cs typeface="+mn-cs"/>
              </a:rPr>
              <a:t>Cache data at appropriate network </a:t>
            </a:r>
            <a:r>
              <a:rPr lang="en-US" sz="1200" kern="1200" baseline="0" dirty="0" smtClean="0">
                <a:solidFill>
                  <a:schemeClr val="tx1"/>
                </a:solidFill>
                <a:latin typeface="+mn-lt"/>
                <a:ea typeface="+mn-ea"/>
                <a:cs typeface="+mn-cs"/>
              </a:rPr>
              <a:t>locations based on the query history, so that queries in the future can be responded with less delay.</a:t>
            </a:r>
          </a:p>
          <a:p>
            <a:endParaRPr lang="en-US" sz="1200" kern="1200" baseline="0" dirty="0" smtClean="0">
              <a:solidFill>
                <a:schemeClr val="tx1"/>
              </a:solidFill>
              <a:latin typeface="+mn-lt"/>
              <a:ea typeface="+mn-ea"/>
              <a:cs typeface="+mn-cs"/>
            </a:endParaRPr>
          </a:p>
          <a:p>
            <a:r>
              <a:rPr lang="en-US" sz="1200" b="1" i="1" u="sng" kern="1200" baseline="0" dirty="0" smtClean="0">
                <a:solidFill>
                  <a:schemeClr val="tx1"/>
                </a:solidFill>
                <a:latin typeface="+mn-lt"/>
                <a:ea typeface="+mn-ea"/>
                <a:cs typeface="+mn-cs"/>
              </a:rPr>
              <a:t>The caching location should minimize the data access delay: delay minimization is the basic goal of caching.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general, when designing a caching scheme, we need to solve the problems of “where to cache”. But in DTNs, due to the opportunistic network </a:t>
            </a:r>
            <a:r>
              <a:rPr lang="en-US" sz="1200" kern="1200" baseline="0" dirty="0" err="1" smtClean="0">
                <a:solidFill>
                  <a:schemeClr val="tx1"/>
                </a:solidFill>
                <a:latin typeface="+mn-lt"/>
                <a:ea typeface="+mn-ea"/>
                <a:cs typeface="+mn-cs"/>
              </a:rPr>
              <a:t>connectvitiy</a:t>
            </a:r>
            <a:r>
              <a:rPr lang="en-US" sz="1200" kern="1200" baseline="0" dirty="0" smtClean="0">
                <a:solidFill>
                  <a:schemeClr val="tx1"/>
                </a:solidFill>
                <a:latin typeface="+mn-lt"/>
                <a:ea typeface="+mn-ea"/>
                <a:cs typeface="+mn-cs"/>
              </a:rPr>
              <a:t>, this is more challenging.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Uncertainty of transmission: you cannot ensure that a data copy can be transmitted to the request on time, so you need multiple data copies to ensure delivery.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due to the uncertainty of data transmission, multiple data copies need to be cached at different locations</a:t>
            </a:r>
          </a:p>
          <a:p>
            <a:r>
              <a:rPr lang="en-US" sz="1200" kern="1200" baseline="0" dirty="0" smtClean="0">
                <a:solidFill>
                  <a:schemeClr val="tx1"/>
                </a:solidFill>
                <a:latin typeface="+mn-lt"/>
                <a:ea typeface="+mn-ea"/>
                <a:cs typeface="+mn-cs"/>
              </a:rPr>
              <a:t>to ensure data accessibility. The difficulty in coordinating multiple caching nodes makes it hard to optimize the tradeoff between data accessibility and caching overhead.</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specifically,</a:t>
            </a:r>
            <a:r>
              <a:rPr lang="en-US" baseline="0" dirty="0" smtClean="0"/>
              <a:t> let me use the difference of caching schemes in traditional wireless ad-hoc networks and DTNs to furthermore illustrate these challenges.</a:t>
            </a:r>
            <a:endParaRPr lang="en-US" dirty="0" smtClean="0"/>
          </a:p>
          <a:p>
            <a:endParaRPr lang="en-US" dirty="0" smtClean="0"/>
          </a:p>
          <a:p>
            <a:r>
              <a:rPr lang="en-US" dirty="0" smtClean="0"/>
              <a:t>In</a:t>
            </a:r>
            <a:r>
              <a:rPr lang="en-US" baseline="0" dirty="0" smtClean="0"/>
              <a:t> traditional caching schemes, because we always have end-to-end network connectivity, the query and response will take the same way. So any node on the path is able to monitor the complete query history, and make decision on caching the “pass-</a:t>
            </a:r>
            <a:r>
              <a:rPr lang="en-US" baseline="0" dirty="0" err="1" smtClean="0"/>
              <a:t>by”data</a:t>
            </a:r>
            <a:r>
              <a:rPr lang="en-US" baseline="0" dirty="0" smtClean="0"/>
              <a:t>. Such caching is “incidental” because any node can cache the pass-by data.</a:t>
            </a:r>
          </a:p>
        </p:txBody>
      </p:sp>
      <p:sp>
        <p:nvSpPr>
          <p:cNvPr id="4" name="Slide Number Placeholder 3"/>
          <p:cNvSpPr>
            <a:spLocks noGrp="1"/>
          </p:cNvSpPr>
          <p:nvPr>
            <p:ph type="sldNum" sz="quarter" idx="10"/>
          </p:nvPr>
        </p:nvSpPr>
        <p:spPr/>
        <p:txBody>
          <a:bodyPr/>
          <a:lstStyle/>
          <a:p>
            <a:fld id="{AEF263A3-3C49-4331-9F56-1D22C300CD8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Due to the opportunistic network connectivity, the query and response for a data item may take different ways. </a:t>
            </a:r>
            <a:r>
              <a:rPr lang="en-US" baseline="0" dirty="0" smtClean="0"/>
              <a:t> Hence, it is difficult to collect the global information about complete query history, and furthermore determine caching locations.</a:t>
            </a:r>
          </a:p>
          <a:p>
            <a:endParaRPr lang="en-US" baseline="0" dirty="0" smtClean="0"/>
          </a:p>
          <a:p>
            <a:r>
              <a:rPr lang="en-US" baseline="0" dirty="0" smtClean="0"/>
              <a:t>For example, the queries from D and F take the same way back, but the response to E will take node H instead of C, because C is disconnected from G by then. In this case, C cannot cache d1, H cannot cache d1 either because it has not received the query q2 so consider d1 is less popular. and d1 can only be cached at G which is further from the requesters.</a:t>
            </a:r>
            <a:endParaRPr lang="en-US" dirty="0" smtClean="0"/>
          </a:p>
        </p:txBody>
      </p:sp>
      <p:sp>
        <p:nvSpPr>
          <p:cNvPr id="4" name="Slide Number Placeholder 3"/>
          <p:cNvSpPr>
            <a:spLocks noGrp="1"/>
          </p:cNvSpPr>
          <p:nvPr>
            <p:ph type="sldNum" sz="quarter" idx="10"/>
          </p:nvPr>
        </p:nvSpPr>
        <p:spPr/>
        <p:txBody>
          <a:bodyPr/>
          <a:lstStyle/>
          <a:p>
            <a:fld id="{AEF263A3-3C49-4331-9F56-1D22C300CD8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challenges show</a:t>
            </a:r>
            <a:r>
              <a:rPr lang="en-US" baseline="0" dirty="0" smtClean="0"/>
              <a:t> that it is infeasible to cache data incidentally at random network places in DTNs according to the query history.</a:t>
            </a:r>
            <a:endParaRPr lang="en-US" dirty="0" smtClean="0"/>
          </a:p>
          <a:p>
            <a:endParaRPr lang="en-US" dirty="0" smtClean="0"/>
          </a:p>
          <a:p>
            <a:r>
              <a:rPr lang="en-US" dirty="0" smtClean="0"/>
              <a:t>Our way to solve the aforementioned</a:t>
            </a:r>
            <a:r>
              <a:rPr lang="en-US" baseline="0" dirty="0" smtClean="0"/>
              <a:t> challenges is: instead of incidentally cache data at dynamic locations, we intentionally cache data at a set of NCLs, i.e., fixed network locations.</a:t>
            </a:r>
          </a:p>
          <a:p>
            <a:endParaRPr lang="en-US" baseline="0" dirty="0" smtClean="0"/>
          </a:p>
          <a:p>
            <a:r>
              <a:rPr lang="en-US" baseline="0" dirty="0" smtClean="0"/>
              <a:t>Note that: here a NCL does not correspond to some geographical location because the nodes in DTNs are keep moving. They just indicate some good locations for the data to be cached.</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We have two NCLs, each of which corresponds to a set of nodes, and</a:t>
            </a:r>
            <a:r>
              <a:rPr lang="en-US" baseline="0" dirty="0" smtClean="0"/>
              <a:t> indicated by central nodes c1 and c2.</a:t>
            </a:r>
          </a:p>
          <a:p>
            <a:pPr marL="228600" indent="-228600">
              <a:buAutoNum type="arabicPeriod"/>
            </a:pPr>
            <a:r>
              <a:rPr lang="en-US" baseline="0" dirty="0" smtClean="0"/>
              <a:t>Data source S multicasts data to the central nodes</a:t>
            </a:r>
          </a:p>
          <a:p>
            <a:pPr marL="228600" indent="-228600">
              <a:buAutoNum type="arabicPeriod"/>
            </a:pPr>
            <a:r>
              <a:rPr lang="en-US" baseline="0" dirty="0" smtClean="0"/>
              <a:t>Central nodes are prioritized for caching data. Buffer of C1 is full, so cached at A near C1.</a:t>
            </a:r>
          </a:p>
          <a:p>
            <a:pPr marL="228600" indent="-228600">
              <a:buAutoNum type="arabicPeriod"/>
            </a:pPr>
            <a:r>
              <a:rPr lang="en-US" baseline="0" dirty="0" smtClean="0"/>
              <a:t>A requester R sends queries to central nodes, and central nodes are responsible for searching data if it is not cached locally. If C2 is too far, the query may not be able to reach C2 before it expires. So finally only A at NCL 1 replies the data to R.</a:t>
            </a:r>
            <a:endParaRPr lang="en-US" dirty="0"/>
          </a:p>
        </p:txBody>
      </p:sp>
      <p:sp>
        <p:nvSpPr>
          <p:cNvPr id="4" name="Slide Number Placeholder 3"/>
          <p:cNvSpPr>
            <a:spLocks noGrp="1"/>
          </p:cNvSpPr>
          <p:nvPr>
            <p:ph type="sldNum" sz="quarter" idx="10"/>
          </p:nvPr>
        </p:nvSpPr>
        <p:spPr/>
        <p:txBody>
          <a:bodyPr/>
          <a:lstStyle/>
          <a:p>
            <a:fld id="{AEF263A3-3C49-4331-9F56-1D22C300CD8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807999"/>
        </a:solidFill>
        <a:effectLst/>
      </p:bgPr>
    </p:bg>
    <p:spTree>
      <p:nvGrpSpPr>
        <p:cNvPr id="1" name=""/>
        <p:cNvGrpSpPr/>
        <p:nvPr/>
      </p:nvGrpSpPr>
      <p:grpSpPr>
        <a:xfrm>
          <a:off x="0" y="0"/>
          <a:ext cx="0" cy="0"/>
          <a:chOff x="0" y="0"/>
          <a:chExt cx="0" cy="0"/>
        </a:xfrm>
      </p:grpSpPr>
      <p:sp>
        <p:nvSpPr>
          <p:cNvPr id="11292" name="Rectangle 28"/>
          <p:cNvSpPr>
            <a:spLocks noChangeArrowheads="1"/>
          </p:cNvSpPr>
          <p:nvPr/>
        </p:nvSpPr>
        <p:spPr bwMode="auto">
          <a:xfrm>
            <a:off x="0" y="0"/>
            <a:ext cx="1447800" cy="6858000"/>
          </a:xfrm>
          <a:prstGeom prst="rect">
            <a:avLst/>
          </a:prstGeom>
          <a:solidFill>
            <a:schemeClr val="bg1"/>
          </a:solidFill>
          <a:ln w="9525">
            <a:noFill/>
            <a:miter lim="800000"/>
            <a:headEnd/>
            <a:tailEnd/>
          </a:ln>
          <a:effectLst/>
        </p:spPr>
        <p:txBody>
          <a:bodyPr wrap="none" anchor="ctr"/>
          <a:lstStyle/>
          <a:p>
            <a:endParaRPr lang="en-US"/>
          </a:p>
        </p:txBody>
      </p:sp>
      <p:sp>
        <p:nvSpPr>
          <p:cNvPr id="11278" name="Rectangle 14"/>
          <p:cNvSpPr>
            <a:spLocks noGrp="1" noChangeArrowheads="1"/>
          </p:cNvSpPr>
          <p:nvPr>
            <p:ph type="ctrTitle" sz="quarter"/>
          </p:nvPr>
        </p:nvSpPr>
        <p:spPr>
          <a:xfrm>
            <a:off x="1828800" y="1749425"/>
            <a:ext cx="5715000" cy="1527175"/>
          </a:xfrm>
        </p:spPr>
        <p:txBody>
          <a:bodyPr rIns="0" anchor="t"/>
          <a:lstStyle>
            <a:lvl1pPr>
              <a:defRPr sz="3200">
                <a:solidFill>
                  <a:schemeClr val="bg2"/>
                </a:solidFill>
              </a:defRPr>
            </a:lvl1pPr>
          </a:lstStyle>
          <a:p>
            <a:r>
              <a:rPr lang="en-US" dirty="0" smtClean="0"/>
              <a:t>Click to edit Master title style</a:t>
            </a:r>
            <a:endParaRPr lang="de-DE" dirty="0"/>
          </a:p>
        </p:txBody>
      </p:sp>
      <p:sp>
        <p:nvSpPr>
          <p:cNvPr id="11279" name="Rectangle 15"/>
          <p:cNvSpPr>
            <a:spLocks noGrp="1" noChangeArrowheads="1"/>
          </p:cNvSpPr>
          <p:nvPr>
            <p:ph type="subTitle" sz="quarter" idx="1"/>
          </p:nvPr>
        </p:nvSpPr>
        <p:spPr>
          <a:xfrm>
            <a:off x="1828800" y="3581400"/>
            <a:ext cx="5791200" cy="2895600"/>
          </a:xfrm>
        </p:spPr>
        <p:txBody>
          <a:bodyPr rIns="0" anchor="b"/>
          <a:lstStyle>
            <a:lvl1pPr marL="0" indent="0" algn="l">
              <a:lnSpc>
                <a:spcPct val="100000"/>
              </a:lnSpc>
              <a:spcAft>
                <a:spcPct val="0"/>
              </a:spcAft>
              <a:buFont typeface="Wingdings" pitchFamily="2" charset="2"/>
              <a:buNone/>
              <a:defRPr sz="3600" b="1">
                <a:solidFill>
                  <a:schemeClr val="bg2"/>
                </a:solidFill>
              </a:defRPr>
            </a:lvl1pPr>
          </a:lstStyle>
          <a:p>
            <a:r>
              <a:rPr lang="en-US" dirty="0" smtClean="0"/>
              <a:t>Click to edit Master subtitle style</a:t>
            </a:r>
            <a:endParaRPr lang="de-DE" dirty="0"/>
          </a:p>
        </p:txBody>
      </p:sp>
      <p:sp>
        <p:nvSpPr>
          <p:cNvPr id="11293" name="Line 29"/>
          <p:cNvSpPr>
            <a:spLocks noChangeShapeType="1"/>
          </p:cNvSpPr>
          <p:nvPr/>
        </p:nvSpPr>
        <p:spPr bwMode="auto">
          <a:xfrm>
            <a:off x="1447800" y="3429000"/>
            <a:ext cx="7696200" cy="0"/>
          </a:xfrm>
          <a:prstGeom prst="line">
            <a:avLst/>
          </a:prstGeom>
          <a:noFill/>
          <a:ln w="76200">
            <a:solidFill>
              <a:schemeClr val="accent1"/>
            </a:solidFill>
            <a:round/>
            <a:headEnd/>
            <a:tailEnd/>
          </a:ln>
          <a:effectLst/>
        </p:spPr>
        <p:txBody>
          <a:bodyPr wrap="none" anchor="ctr"/>
          <a:lstStyle/>
          <a:p>
            <a:endParaRPr lang="en-US"/>
          </a:p>
        </p:txBody>
      </p:sp>
      <p:pic>
        <p:nvPicPr>
          <p:cNvPr id="11312" name="Picture 48" descr="psu"/>
          <p:cNvPicPr>
            <a:picLocks noChangeAspect="1" noChangeArrowheads="1"/>
          </p:cNvPicPr>
          <p:nvPr/>
        </p:nvPicPr>
        <p:blipFill>
          <a:blip r:embed="rId2" cstate="print"/>
          <a:srcRect/>
          <a:stretch>
            <a:fillRect/>
          </a:stretch>
        </p:blipFill>
        <p:spPr bwMode="auto">
          <a:xfrm>
            <a:off x="0" y="166688"/>
            <a:ext cx="1447800" cy="671512"/>
          </a:xfrm>
          <a:prstGeom prst="rect">
            <a:avLst/>
          </a:prstGeom>
          <a:noFill/>
        </p:spPr>
      </p:pic>
      <p:pic>
        <p:nvPicPr>
          <p:cNvPr id="11320" name="Picture 56" descr="frame1副本"/>
          <p:cNvPicPr>
            <a:picLocks noChangeAspect="1" noChangeArrowheads="1"/>
          </p:cNvPicPr>
          <p:nvPr/>
        </p:nvPicPr>
        <p:blipFill>
          <a:blip r:embed="rId3" cstate="print"/>
          <a:srcRect/>
          <a:stretch>
            <a:fillRect/>
          </a:stretch>
        </p:blipFill>
        <p:spPr bwMode="auto">
          <a:xfrm>
            <a:off x="0" y="928688"/>
            <a:ext cx="1447800" cy="442912"/>
          </a:xfrm>
          <a:prstGeom prst="rect">
            <a:avLst/>
          </a:prstGeom>
          <a:noFill/>
        </p:spPr>
      </p:pic>
      <p:pic>
        <p:nvPicPr>
          <p:cNvPr id="141313" name="Picture 1" descr="1__=0ABBF221DFE514CB8f9e8a93df938@us"/>
          <p:cNvPicPr>
            <a:picLocks noChangeAspect="1" noChangeArrowheads="1"/>
          </p:cNvPicPr>
          <p:nvPr userDrawn="1"/>
        </p:nvPicPr>
        <p:blipFill>
          <a:blip r:embed="rId4" cstate="print"/>
          <a:srcRect/>
          <a:stretch>
            <a:fillRect/>
          </a:stretch>
        </p:blipFill>
        <p:spPr bwMode="auto">
          <a:xfrm>
            <a:off x="-22225" y="1600200"/>
            <a:ext cx="1470025" cy="70935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04800"/>
            <a:ext cx="2171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3627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813675"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2672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19200"/>
            <a:ext cx="42672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6858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219200"/>
            <a:ext cx="8686800" cy="4953000"/>
          </a:xfrm>
        </p:spPr>
        <p:txBody>
          <a:bodyPr/>
          <a:lstStyle>
            <a:lvl1pPr>
              <a:defRPr sz="3200">
                <a:latin typeface="Times New Roman" pitchFamily="18" charset="0"/>
                <a:cs typeface="Times New Roman" pitchFamily="18" charset="0"/>
              </a:defRPr>
            </a:lvl1pPr>
            <a:lvl2pPr>
              <a:defRPr sz="2800">
                <a:latin typeface="Times New Roman" pitchFamily="18" charset="0"/>
                <a:cs typeface="Times New Roman" pitchFamily="18" charset="0"/>
              </a:defRPr>
            </a:lvl2pPr>
            <a:lvl3pPr>
              <a:defRPr sz="2400">
                <a:latin typeface="Times New Roman" pitchFamily="18" charset="0"/>
                <a:cs typeface="Times New Roman" pitchFamily="18" charset="0"/>
              </a:defRPr>
            </a:lvl3pPr>
            <a:lvl4pPr>
              <a:defRPr sz="2000">
                <a:latin typeface="Times New Roman" pitchFamily="18" charset="0"/>
                <a:cs typeface="Times New Roman" pitchFamily="18" charset="0"/>
              </a:defRPr>
            </a:lvl4pPr>
            <a:lvl5pPr>
              <a:defRPr sz="2000">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2192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gif"/><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7" name="Rectangle 83"/>
          <p:cNvSpPr>
            <a:spLocks noChangeArrowheads="1"/>
          </p:cNvSpPr>
          <p:nvPr/>
        </p:nvSpPr>
        <p:spPr bwMode="auto">
          <a:xfrm>
            <a:off x="0" y="0"/>
            <a:ext cx="9144000" cy="228600"/>
          </a:xfrm>
          <a:prstGeom prst="rect">
            <a:avLst/>
          </a:prstGeom>
          <a:solidFill>
            <a:srgbClr val="807999"/>
          </a:solidFill>
          <a:ln w="9525">
            <a:noFill/>
            <a:miter lim="800000"/>
            <a:headEnd/>
            <a:tailEnd/>
          </a:ln>
          <a:effectLst/>
        </p:spPr>
        <p:txBody>
          <a:bodyPr wrap="none" anchor="ctr"/>
          <a:lstStyle/>
          <a:p>
            <a:endParaRPr lang="en-US"/>
          </a:p>
        </p:txBody>
      </p:sp>
      <p:sp>
        <p:nvSpPr>
          <p:cNvPr id="1087" name="Rectangle 63"/>
          <p:cNvSpPr>
            <a:spLocks noChangeArrowheads="1"/>
          </p:cNvSpPr>
          <p:nvPr/>
        </p:nvSpPr>
        <p:spPr bwMode="auto">
          <a:xfrm>
            <a:off x="8451850" y="-31750"/>
            <a:ext cx="615950" cy="260350"/>
          </a:xfrm>
          <a:prstGeom prst="rect">
            <a:avLst/>
          </a:prstGeom>
          <a:noFill/>
          <a:ln w="9525">
            <a:noFill/>
            <a:miter lim="800000"/>
            <a:headEnd/>
            <a:tailEnd/>
          </a:ln>
          <a:effectLst/>
        </p:spPr>
        <p:txBody>
          <a:bodyPr wrap="none" lIns="76264" tIns="38131" rIns="76264" bIns="38131" anchor="ctr"/>
          <a:lstStyle/>
          <a:p>
            <a:pPr algn="r" eaLnBrk="0" hangingPunct="0"/>
            <a:endParaRPr lang="de-DE" sz="1000" dirty="0">
              <a:solidFill>
                <a:schemeClr val="bg1"/>
              </a:solidFill>
              <a:latin typeface="Arial" pitchFamily="34" charset="0"/>
            </a:endParaRPr>
          </a:p>
        </p:txBody>
      </p:sp>
      <p:sp>
        <p:nvSpPr>
          <p:cNvPr id="1089" name="Rectangle 65"/>
          <p:cNvSpPr>
            <a:spLocks noGrp="1" noChangeArrowheads="1"/>
          </p:cNvSpPr>
          <p:nvPr>
            <p:ph type="body" idx="1"/>
          </p:nvPr>
        </p:nvSpPr>
        <p:spPr bwMode="auto">
          <a:xfrm>
            <a:off x="304800" y="1219200"/>
            <a:ext cx="8686800" cy="4953000"/>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smtClean="0"/>
          </a:p>
        </p:txBody>
      </p:sp>
      <p:sp>
        <p:nvSpPr>
          <p:cNvPr id="1102" name="Rectangle 78"/>
          <p:cNvSpPr>
            <a:spLocks noChangeArrowheads="1"/>
          </p:cNvSpPr>
          <p:nvPr/>
        </p:nvSpPr>
        <p:spPr bwMode="auto">
          <a:xfrm>
            <a:off x="0" y="228600"/>
            <a:ext cx="9144000" cy="838200"/>
          </a:xfrm>
          <a:prstGeom prst="rect">
            <a:avLst/>
          </a:prstGeom>
          <a:solidFill>
            <a:srgbClr val="80AC99"/>
          </a:solidFill>
          <a:ln w="9525">
            <a:noFill/>
            <a:miter lim="800000"/>
            <a:headEnd/>
            <a:tailEnd/>
          </a:ln>
          <a:effectLst/>
        </p:spPr>
        <p:txBody>
          <a:bodyPr wrap="none" anchor="ctr"/>
          <a:lstStyle/>
          <a:p>
            <a:endParaRPr lang="en-US"/>
          </a:p>
        </p:txBody>
      </p:sp>
      <p:sp>
        <p:nvSpPr>
          <p:cNvPr id="1085" name="Rectangle 61"/>
          <p:cNvSpPr>
            <a:spLocks noGrp="1" noChangeArrowheads="1"/>
          </p:cNvSpPr>
          <p:nvPr>
            <p:ph type="title"/>
          </p:nvPr>
        </p:nvSpPr>
        <p:spPr bwMode="auto">
          <a:xfrm>
            <a:off x="533400" y="304800"/>
            <a:ext cx="8458200" cy="685800"/>
          </a:xfrm>
          <a:prstGeom prst="rect">
            <a:avLst/>
          </a:prstGeom>
          <a:noFill/>
          <a:ln w="9525">
            <a:noFill/>
            <a:miter lim="800000"/>
            <a:headEnd/>
            <a:tailEnd/>
          </a:ln>
          <a:effectLst/>
        </p:spPr>
        <p:txBody>
          <a:bodyPr vert="horz" wrap="square" lIns="0" tIns="0" rIns="91440" bIns="45720" numCol="1" anchor="ctr" anchorCtr="0" compatLnSpc="1">
            <a:prstTxWarp prst="textNoShape">
              <a:avLst/>
            </a:prstTxWarp>
          </a:bodyPr>
          <a:lstStyle/>
          <a:p>
            <a:pPr lvl="0"/>
            <a:r>
              <a:rPr lang="en-US" dirty="0" smtClean="0"/>
              <a:t>Click to edit Master title style</a:t>
            </a:r>
            <a:endParaRPr lang="de-DE" dirty="0" smtClean="0"/>
          </a:p>
        </p:txBody>
      </p:sp>
      <p:sp>
        <p:nvSpPr>
          <p:cNvPr id="1115" name="Rectangle 91"/>
          <p:cNvSpPr>
            <a:spLocks noChangeArrowheads="1"/>
          </p:cNvSpPr>
          <p:nvPr/>
        </p:nvSpPr>
        <p:spPr bwMode="auto">
          <a:xfrm>
            <a:off x="0" y="6477000"/>
            <a:ext cx="9144000" cy="381000"/>
          </a:xfrm>
          <a:prstGeom prst="rect">
            <a:avLst/>
          </a:prstGeom>
          <a:solidFill>
            <a:srgbClr val="82799E"/>
          </a:solidFill>
          <a:ln w="9525">
            <a:noFill/>
            <a:miter lim="800000"/>
            <a:headEnd/>
            <a:tailEnd/>
          </a:ln>
          <a:effectLst/>
        </p:spPr>
        <p:txBody>
          <a:bodyPr wrap="none" anchor="ctr"/>
          <a:lstStyle/>
          <a:p>
            <a:endParaRPr lang="en-US"/>
          </a:p>
        </p:txBody>
      </p:sp>
      <p:pic>
        <p:nvPicPr>
          <p:cNvPr id="1121" name="Picture 97"/>
          <p:cNvPicPr>
            <a:picLocks noChangeAspect="1" noChangeArrowheads="1"/>
          </p:cNvPicPr>
          <p:nvPr/>
        </p:nvPicPr>
        <p:blipFill>
          <a:blip r:embed="rId14" cstate="print"/>
          <a:srcRect/>
          <a:stretch>
            <a:fillRect/>
          </a:stretch>
        </p:blipFill>
        <p:spPr bwMode="auto">
          <a:xfrm>
            <a:off x="8153400" y="6484938"/>
            <a:ext cx="990600" cy="373062"/>
          </a:xfrm>
          <a:prstGeom prst="rect">
            <a:avLst/>
          </a:prstGeom>
          <a:noFill/>
          <a:ln w="9525">
            <a:noFill/>
            <a:miter lim="800000"/>
            <a:headEnd/>
            <a:tailEnd/>
          </a:ln>
          <a:effectLst/>
        </p:spPr>
      </p:pic>
      <p:pic>
        <p:nvPicPr>
          <p:cNvPr id="1122" name="Picture 98"/>
          <p:cNvPicPr>
            <a:picLocks noChangeAspect="1" noChangeArrowheads="1"/>
          </p:cNvPicPr>
          <p:nvPr/>
        </p:nvPicPr>
        <p:blipFill>
          <a:blip r:embed="rId15" cstate="print"/>
          <a:srcRect/>
          <a:stretch>
            <a:fillRect/>
          </a:stretch>
        </p:blipFill>
        <p:spPr bwMode="auto">
          <a:xfrm>
            <a:off x="0" y="6477000"/>
            <a:ext cx="8153400" cy="381000"/>
          </a:xfrm>
          <a:prstGeom prst="rect">
            <a:avLst/>
          </a:prstGeom>
          <a:noFill/>
          <a:ln w="9525">
            <a:noFill/>
            <a:miter lim="800000"/>
            <a:headEnd/>
            <a:tailEnd/>
          </a:ln>
          <a:effectLst/>
        </p:spPr>
      </p:pic>
      <p:pic>
        <p:nvPicPr>
          <p:cNvPr id="1126" name="Picture 102" descr="frame1副本"/>
          <p:cNvPicPr>
            <a:picLocks noChangeAspect="1" noChangeArrowheads="1"/>
          </p:cNvPicPr>
          <p:nvPr/>
        </p:nvPicPr>
        <p:blipFill>
          <a:blip r:embed="rId16" cstate="print"/>
          <a:srcRect/>
          <a:stretch>
            <a:fillRect/>
          </a:stretch>
        </p:blipFill>
        <p:spPr bwMode="auto">
          <a:xfrm>
            <a:off x="7086600" y="6508750"/>
            <a:ext cx="1143000" cy="349250"/>
          </a:xfrm>
          <a:prstGeom prst="rect">
            <a:avLst/>
          </a:prstGeom>
          <a:noFill/>
        </p:spPr>
      </p:pic>
      <p:pic>
        <p:nvPicPr>
          <p:cNvPr id="14" name="Picture 1" descr="1__=0ABBF221DFE514CB8f9e8a93df938@us"/>
          <p:cNvPicPr>
            <a:picLocks noChangeAspect="1" noChangeArrowheads="1"/>
          </p:cNvPicPr>
          <p:nvPr userDrawn="1"/>
        </p:nvPicPr>
        <p:blipFill>
          <a:blip r:embed="rId17" cstate="print"/>
          <a:srcRect/>
          <a:stretch>
            <a:fillRect/>
          </a:stretch>
        </p:blipFill>
        <p:spPr bwMode="auto">
          <a:xfrm>
            <a:off x="6297039" y="6477000"/>
            <a:ext cx="789561" cy="381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3600" b="1">
          <a:solidFill>
            <a:schemeClr val="bg1"/>
          </a:solidFill>
          <a:latin typeface="+mj-lt"/>
          <a:ea typeface="+mj-ea"/>
          <a:cs typeface="+mj-cs"/>
        </a:defRPr>
      </a:lvl1pPr>
      <a:lvl2pPr algn="l" rtl="0" eaLnBrk="1" fontAlgn="base" hangingPunct="1">
        <a:lnSpc>
          <a:spcPct val="90000"/>
        </a:lnSpc>
        <a:spcBef>
          <a:spcPct val="0"/>
        </a:spcBef>
        <a:spcAft>
          <a:spcPct val="0"/>
        </a:spcAft>
        <a:defRPr sz="2800" b="1">
          <a:solidFill>
            <a:schemeClr val="bg1"/>
          </a:solidFill>
          <a:latin typeface="Arial" pitchFamily="34" charset="0"/>
        </a:defRPr>
      </a:lvl2pPr>
      <a:lvl3pPr algn="l" rtl="0" eaLnBrk="1" fontAlgn="base" hangingPunct="1">
        <a:lnSpc>
          <a:spcPct val="90000"/>
        </a:lnSpc>
        <a:spcBef>
          <a:spcPct val="0"/>
        </a:spcBef>
        <a:spcAft>
          <a:spcPct val="0"/>
        </a:spcAft>
        <a:defRPr sz="2800" b="1">
          <a:solidFill>
            <a:schemeClr val="bg1"/>
          </a:solidFill>
          <a:latin typeface="Arial" pitchFamily="34" charset="0"/>
        </a:defRPr>
      </a:lvl3pPr>
      <a:lvl4pPr algn="l" rtl="0" eaLnBrk="1" fontAlgn="base" hangingPunct="1">
        <a:lnSpc>
          <a:spcPct val="90000"/>
        </a:lnSpc>
        <a:spcBef>
          <a:spcPct val="0"/>
        </a:spcBef>
        <a:spcAft>
          <a:spcPct val="0"/>
        </a:spcAft>
        <a:defRPr sz="2800" b="1">
          <a:solidFill>
            <a:schemeClr val="bg1"/>
          </a:solidFill>
          <a:latin typeface="Arial" pitchFamily="34" charset="0"/>
        </a:defRPr>
      </a:lvl4pPr>
      <a:lvl5pPr algn="l" rtl="0" eaLnBrk="1" fontAlgn="base" hangingPunct="1">
        <a:lnSpc>
          <a:spcPct val="90000"/>
        </a:lnSpc>
        <a:spcBef>
          <a:spcPct val="0"/>
        </a:spcBef>
        <a:spcAft>
          <a:spcPct val="0"/>
        </a:spcAft>
        <a:defRPr sz="2800" b="1">
          <a:solidFill>
            <a:schemeClr val="bg1"/>
          </a:solidFill>
          <a:latin typeface="Arial" pitchFamily="34" charset="0"/>
        </a:defRPr>
      </a:lvl5pPr>
      <a:lvl6pPr marL="457200" algn="l" rtl="0" eaLnBrk="1" fontAlgn="base" hangingPunct="1">
        <a:lnSpc>
          <a:spcPct val="90000"/>
        </a:lnSpc>
        <a:spcBef>
          <a:spcPct val="0"/>
        </a:spcBef>
        <a:spcAft>
          <a:spcPct val="0"/>
        </a:spcAft>
        <a:defRPr sz="2800" b="1">
          <a:solidFill>
            <a:schemeClr val="bg1"/>
          </a:solidFill>
          <a:latin typeface="Arial" pitchFamily="34" charset="0"/>
        </a:defRPr>
      </a:lvl6pPr>
      <a:lvl7pPr marL="914400" algn="l" rtl="0" eaLnBrk="1" fontAlgn="base" hangingPunct="1">
        <a:lnSpc>
          <a:spcPct val="90000"/>
        </a:lnSpc>
        <a:spcBef>
          <a:spcPct val="0"/>
        </a:spcBef>
        <a:spcAft>
          <a:spcPct val="0"/>
        </a:spcAft>
        <a:defRPr sz="2800" b="1">
          <a:solidFill>
            <a:schemeClr val="bg1"/>
          </a:solidFill>
          <a:latin typeface="Arial" pitchFamily="34" charset="0"/>
        </a:defRPr>
      </a:lvl7pPr>
      <a:lvl8pPr marL="1371600" algn="l" rtl="0" eaLnBrk="1" fontAlgn="base" hangingPunct="1">
        <a:lnSpc>
          <a:spcPct val="90000"/>
        </a:lnSpc>
        <a:spcBef>
          <a:spcPct val="0"/>
        </a:spcBef>
        <a:spcAft>
          <a:spcPct val="0"/>
        </a:spcAft>
        <a:defRPr sz="2800" b="1">
          <a:solidFill>
            <a:schemeClr val="bg1"/>
          </a:solidFill>
          <a:latin typeface="Arial" pitchFamily="34" charset="0"/>
        </a:defRPr>
      </a:lvl8pPr>
      <a:lvl9pPr marL="1828800" algn="l" rtl="0" eaLnBrk="1" fontAlgn="base" hangingPunct="1">
        <a:lnSpc>
          <a:spcPct val="90000"/>
        </a:lnSpc>
        <a:spcBef>
          <a:spcPct val="0"/>
        </a:spcBef>
        <a:spcAft>
          <a:spcPct val="0"/>
        </a:spcAft>
        <a:defRPr sz="2800" b="1">
          <a:solidFill>
            <a:schemeClr val="bg1"/>
          </a:solidFill>
          <a:latin typeface="Arial" pitchFamily="34" charset="0"/>
        </a:defRPr>
      </a:lvl9pPr>
    </p:titleStyle>
    <p:bodyStyle>
      <a:lvl1pPr marL="352425" indent="-352425" algn="l" rtl="0" eaLnBrk="1" fontAlgn="base" hangingPunct="1">
        <a:lnSpc>
          <a:spcPct val="95000"/>
        </a:lnSpc>
        <a:spcBef>
          <a:spcPct val="0"/>
        </a:spcBef>
        <a:spcAft>
          <a:spcPct val="30000"/>
        </a:spcAft>
        <a:buClr>
          <a:srgbClr val="807999"/>
        </a:buClr>
        <a:buFont typeface="Wingdings" pitchFamily="2" charset="2"/>
        <a:buChar char="n"/>
        <a:defRPr sz="3200">
          <a:solidFill>
            <a:srgbClr val="000000"/>
          </a:solidFill>
          <a:latin typeface="Times New Roman" pitchFamily="18" charset="0"/>
          <a:ea typeface="+mn-ea"/>
          <a:cs typeface="Times New Roman" pitchFamily="18" charset="0"/>
        </a:defRPr>
      </a:lvl1pPr>
      <a:lvl2pPr marL="757238" indent="-290513" algn="l" rtl="0" eaLnBrk="1" fontAlgn="base" hangingPunct="1">
        <a:lnSpc>
          <a:spcPct val="95000"/>
        </a:lnSpc>
        <a:spcBef>
          <a:spcPct val="0"/>
        </a:spcBef>
        <a:spcAft>
          <a:spcPct val="30000"/>
        </a:spcAft>
        <a:buClr>
          <a:srgbClr val="80AC99"/>
        </a:buClr>
        <a:buFont typeface="Wingdings" pitchFamily="2" charset="2"/>
        <a:buChar char="n"/>
        <a:defRPr sz="2800">
          <a:solidFill>
            <a:srgbClr val="000000"/>
          </a:solidFill>
          <a:latin typeface="Times New Roman" pitchFamily="18" charset="0"/>
          <a:cs typeface="Times New Roman" pitchFamily="18" charset="0"/>
        </a:defRPr>
      </a:lvl2pPr>
      <a:lvl3pPr marL="1089025" indent="-217488" algn="l" rtl="0" eaLnBrk="1" fontAlgn="base" hangingPunct="1">
        <a:lnSpc>
          <a:spcPct val="95000"/>
        </a:lnSpc>
        <a:spcBef>
          <a:spcPct val="0"/>
        </a:spcBef>
        <a:spcAft>
          <a:spcPct val="30000"/>
        </a:spcAft>
        <a:buClr>
          <a:schemeClr val="accent1"/>
        </a:buClr>
        <a:buSzPct val="75000"/>
        <a:buFont typeface="Wingdings" pitchFamily="2" charset="2"/>
        <a:buChar char="n"/>
        <a:defRPr sz="2400">
          <a:solidFill>
            <a:srgbClr val="002B5D"/>
          </a:solidFill>
          <a:latin typeface="Times New Roman" pitchFamily="18" charset="0"/>
          <a:cs typeface="Times New Roman" pitchFamily="18" charset="0"/>
        </a:defRPr>
      </a:lvl3pPr>
      <a:lvl4pPr marL="1797050" indent="-228600" algn="l" rtl="0" eaLnBrk="1" fontAlgn="base" hangingPunct="1">
        <a:lnSpc>
          <a:spcPts val="2200"/>
        </a:lnSpc>
        <a:spcBef>
          <a:spcPct val="0"/>
        </a:spcBef>
        <a:spcAft>
          <a:spcPts val="400"/>
        </a:spcAft>
        <a:buChar char="–"/>
        <a:defRPr sz="2000">
          <a:solidFill>
            <a:srgbClr val="002B5D"/>
          </a:solidFill>
          <a:latin typeface="Times New Roman" pitchFamily="18" charset="0"/>
          <a:cs typeface="Times New Roman" pitchFamily="18" charset="0"/>
        </a:defRPr>
      </a:lvl4pPr>
      <a:lvl5pPr marL="2216150" indent="-228600" algn="l" rtl="0" eaLnBrk="1" fontAlgn="base" hangingPunct="1">
        <a:lnSpc>
          <a:spcPts val="2200"/>
        </a:lnSpc>
        <a:spcBef>
          <a:spcPct val="0"/>
        </a:spcBef>
        <a:spcAft>
          <a:spcPts val="400"/>
        </a:spcAft>
        <a:buChar char="»"/>
        <a:defRPr sz="2000">
          <a:solidFill>
            <a:srgbClr val="002B5D"/>
          </a:solidFill>
          <a:latin typeface="Times New Roman" pitchFamily="18" charset="0"/>
          <a:cs typeface="Times New Roman" pitchFamily="18" charset="0"/>
        </a:defRPr>
      </a:lvl5pPr>
      <a:lvl6pPr marL="2673350" indent="-228600" algn="l" rtl="0" eaLnBrk="1" fontAlgn="base" hangingPunct="1">
        <a:lnSpc>
          <a:spcPts val="2200"/>
        </a:lnSpc>
        <a:spcBef>
          <a:spcPct val="0"/>
        </a:spcBef>
        <a:spcAft>
          <a:spcPts val="400"/>
        </a:spcAft>
        <a:buChar char="»"/>
        <a:defRPr sz="1600">
          <a:solidFill>
            <a:srgbClr val="002B5D"/>
          </a:solidFill>
          <a:latin typeface="+mn-lt"/>
        </a:defRPr>
      </a:lvl6pPr>
      <a:lvl7pPr marL="3130550" indent="-228600" algn="l" rtl="0" eaLnBrk="1" fontAlgn="base" hangingPunct="1">
        <a:lnSpc>
          <a:spcPts val="2200"/>
        </a:lnSpc>
        <a:spcBef>
          <a:spcPct val="0"/>
        </a:spcBef>
        <a:spcAft>
          <a:spcPts val="400"/>
        </a:spcAft>
        <a:buChar char="»"/>
        <a:defRPr sz="1600">
          <a:solidFill>
            <a:srgbClr val="002B5D"/>
          </a:solidFill>
          <a:latin typeface="+mn-lt"/>
        </a:defRPr>
      </a:lvl7pPr>
      <a:lvl8pPr marL="3587750" indent="-228600" algn="l" rtl="0" eaLnBrk="1" fontAlgn="base" hangingPunct="1">
        <a:lnSpc>
          <a:spcPts val="2200"/>
        </a:lnSpc>
        <a:spcBef>
          <a:spcPct val="0"/>
        </a:spcBef>
        <a:spcAft>
          <a:spcPts val="400"/>
        </a:spcAft>
        <a:buChar char="»"/>
        <a:defRPr sz="1600">
          <a:solidFill>
            <a:srgbClr val="002B5D"/>
          </a:solidFill>
          <a:latin typeface="+mn-lt"/>
        </a:defRPr>
      </a:lvl8pPr>
      <a:lvl9pPr marL="4044950" indent="-228600" algn="l" rtl="0" eaLnBrk="1" fontAlgn="base" hangingPunct="1">
        <a:lnSpc>
          <a:spcPts val="2200"/>
        </a:lnSpc>
        <a:spcBef>
          <a:spcPct val="0"/>
        </a:spcBef>
        <a:spcAft>
          <a:spcPts val="400"/>
        </a:spcAft>
        <a:buChar char="»"/>
        <a:defRPr sz="1600">
          <a:solidFill>
            <a:srgbClr val="002B5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27.bin"/></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7.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oleObject" Target="../embeddings/oleObject12.bin"/><Relationship Id="rId5" Type="http://schemas.openxmlformats.org/officeDocument/2006/relationships/oleObject" Target="../embeddings/oleObject8.bin"/><Relationship Id="rId10" Type="http://schemas.openxmlformats.org/officeDocument/2006/relationships/oleObject" Target="drawings/motivation.vsd/Drawing/~Page-1/Sheet.72" TargetMode="External"/><Relationship Id="rId4" Type="http://schemas.openxmlformats.org/officeDocument/2006/relationships/oleObject" Target="../embeddings/oleObject7.bin"/><Relationship Id="rId9" Type="http://schemas.openxmlformats.org/officeDocument/2006/relationships/oleObject" Target="drawings/motivation.vsd/Drawing/~Page-1/Sheet.7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00200" y="2133600"/>
            <a:ext cx="7162800" cy="1143001"/>
          </a:xfrm>
        </p:spPr>
        <p:txBody>
          <a:bodyPr>
            <a:noAutofit/>
          </a:bodyPr>
          <a:lstStyle/>
          <a:p>
            <a:r>
              <a:rPr lang="en-US" sz="3600" dirty="0" smtClean="0"/>
              <a:t>Supporting Cooperative Caching in Disruption Tolerant Networks</a:t>
            </a:r>
            <a:endParaRPr lang="en-US" sz="3600" dirty="0"/>
          </a:p>
        </p:txBody>
      </p:sp>
      <p:sp>
        <p:nvSpPr>
          <p:cNvPr id="3" name="Subtitle 2"/>
          <p:cNvSpPr>
            <a:spLocks noGrp="1"/>
          </p:cNvSpPr>
          <p:nvPr>
            <p:ph type="subTitle" sz="quarter" idx="1"/>
          </p:nvPr>
        </p:nvSpPr>
        <p:spPr>
          <a:xfrm>
            <a:off x="1600200" y="3581400"/>
            <a:ext cx="7543800" cy="2590800"/>
          </a:xfrm>
        </p:spPr>
        <p:txBody>
          <a:bodyPr/>
          <a:lstStyle/>
          <a:p>
            <a:r>
              <a:rPr lang="en-US" sz="2800" b="0" dirty="0" smtClean="0"/>
              <a:t>Wei </a:t>
            </a:r>
            <a:r>
              <a:rPr lang="en-US" sz="2800" b="0" dirty="0" err="1" smtClean="0"/>
              <a:t>Gao</a:t>
            </a:r>
            <a:r>
              <a:rPr lang="en-US" sz="2800" b="0" dirty="0" smtClean="0"/>
              <a:t> and </a:t>
            </a:r>
            <a:r>
              <a:rPr lang="en-US" sz="2800" b="0" dirty="0" err="1" smtClean="0"/>
              <a:t>Guohong</a:t>
            </a:r>
            <a:r>
              <a:rPr lang="en-US" sz="2800" b="0" dirty="0" smtClean="0"/>
              <a:t> Cao</a:t>
            </a:r>
          </a:p>
          <a:p>
            <a:r>
              <a:rPr lang="en-US" sz="2400" b="0" dirty="0" smtClean="0"/>
              <a:t>Dept. of Computer Science and Engineering</a:t>
            </a:r>
          </a:p>
          <a:p>
            <a:r>
              <a:rPr lang="en-US" sz="2400" b="0" dirty="0" smtClean="0"/>
              <a:t>Pennsylvania State University</a:t>
            </a:r>
          </a:p>
          <a:p>
            <a:endParaRPr lang="en-US" sz="2400" b="0" dirty="0" smtClean="0"/>
          </a:p>
          <a:p>
            <a:r>
              <a:rPr lang="en-US" sz="2800" b="0" dirty="0" err="1" smtClean="0"/>
              <a:t>Arun</a:t>
            </a:r>
            <a:r>
              <a:rPr lang="en-US" sz="2800" b="0" dirty="0" smtClean="0"/>
              <a:t> </a:t>
            </a:r>
            <a:r>
              <a:rPr lang="en-US" sz="2800" b="0" dirty="0" err="1" smtClean="0"/>
              <a:t>Iyengar</a:t>
            </a:r>
            <a:r>
              <a:rPr lang="en-US" sz="2800" b="0" dirty="0" smtClean="0"/>
              <a:t> and </a:t>
            </a:r>
            <a:r>
              <a:rPr lang="en-US" sz="2800" b="0" dirty="0" err="1" smtClean="0"/>
              <a:t>Mudhakar</a:t>
            </a:r>
            <a:r>
              <a:rPr lang="en-US" sz="2800" b="0" dirty="0" smtClean="0"/>
              <a:t> </a:t>
            </a:r>
            <a:r>
              <a:rPr lang="en-US" sz="2800" b="0" dirty="0" err="1" smtClean="0"/>
              <a:t>Srivatsa</a:t>
            </a:r>
            <a:endParaRPr lang="en-US" sz="2800" b="0" dirty="0" smtClean="0"/>
          </a:p>
          <a:p>
            <a:r>
              <a:rPr lang="en-US" sz="2400" b="0" dirty="0" smtClean="0"/>
              <a:t>IBM T. J. Watson Research Center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a:t>
            </a:r>
            <a:endParaRPr lang="en-US" dirty="0"/>
          </a:p>
        </p:txBody>
      </p:sp>
      <p:graphicFrame>
        <p:nvGraphicFramePr>
          <p:cNvPr id="4" name="Content Placeholder 3"/>
          <p:cNvGraphicFramePr>
            <a:graphicFrameLocks noChangeAspect="1"/>
          </p:cNvGraphicFramePr>
          <p:nvPr>
            <p:ph idx="1"/>
          </p:nvPr>
        </p:nvGraphicFramePr>
        <p:xfrm>
          <a:off x="76200" y="1524000"/>
          <a:ext cx="8673883" cy="5255301"/>
        </p:xfrm>
        <a:graphic>
          <a:graphicData uri="http://schemas.openxmlformats.org/presentationml/2006/ole">
            <p:oleObj spid="_x0000_s208898" name="Visio" r:id="rId4" imgW="11078756" imgH="6708153" progId="Visio.Drawing.11">
              <p:embed/>
            </p:oleObj>
          </a:graphicData>
        </a:graphic>
      </p:graphicFrame>
      <p:graphicFrame>
        <p:nvGraphicFramePr>
          <p:cNvPr id="5" name="Object 4"/>
          <p:cNvGraphicFramePr>
            <a:graphicFrameLocks noChangeAspect="1"/>
          </p:cNvGraphicFramePr>
          <p:nvPr/>
        </p:nvGraphicFramePr>
        <p:xfrm>
          <a:off x="2667000" y="1066800"/>
          <a:ext cx="4876800" cy="3258785"/>
        </p:xfrm>
        <a:graphic>
          <a:graphicData uri="http://schemas.openxmlformats.org/presentationml/2006/ole">
            <p:oleObj spid="_x0000_s208899" name="Visio" r:id="rId5" imgW="6124537" imgH="4092511" progId="Visio.Drawing.11">
              <p:embed/>
            </p:oleObj>
          </a:graphicData>
        </a:graphic>
      </p:graphicFrame>
      <p:graphicFrame>
        <p:nvGraphicFramePr>
          <p:cNvPr id="6" name="Object 5"/>
          <p:cNvGraphicFramePr>
            <a:graphicFrameLocks noChangeAspect="1"/>
          </p:cNvGraphicFramePr>
          <p:nvPr/>
        </p:nvGraphicFramePr>
        <p:xfrm>
          <a:off x="2488471" y="2590800"/>
          <a:ext cx="5131529" cy="3429000"/>
        </p:xfrm>
        <a:graphic>
          <a:graphicData uri="http://schemas.openxmlformats.org/presentationml/2006/ole">
            <p:oleObj spid="_x0000_s208900" name="Visio" r:id="rId6" imgW="6124537" imgH="4092511" progId="Visio.Drawing.11">
              <p:embed/>
            </p:oleObj>
          </a:graphicData>
        </a:graphic>
      </p:graphicFrame>
      <p:graphicFrame>
        <p:nvGraphicFramePr>
          <p:cNvPr id="7" name="Object 6"/>
          <p:cNvGraphicFramePr>
            <a:graphicFrameLocks noChangeAspect="1"/>
          </p:cNvGraphicFramePr>
          <p:nvPr/>
        </p:nvGraphicFramePr>
        <p:xfrm>
          <a:off x="1400468" y="2373313"/>
          <a:ext cx="5228932" cy="3494087"/>
        </p:xfrm>
        <a:graphic>
          <a:graphicData uri="http://schemas.openxmlformats.org/presentationml/2006/ole">
            <p:oleObj spid="_x0000_s208901" name="Visio" r:id="rId7" imgW="6124537" imgH="4092511" progId="Visio.Drawing.11">
              <p:embed/>
            </p:oleObj>
          </a:graphicData>
        </a:graphic>
      </p:graphicFrame>
      <p:sp>
        <p:nvSpPr>
          <p:cNvPr id="8" name="TextBox 7"/>
          <p:cNvSpPr txBox="1"/>
          <p:nvPr/>
        </p:nvSpPr>
        <p:spPr>
          <a:xfrm>
            <a:off x="152400" y="5181600"/>
            <a:ext cx="1158779"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NCL 1</a:t>
            </a:r>
            <a:endParaRPr lang="en-US" sz="2800" dirty="0">
              <a:latin typeface="Times New Roman" pitchFamily="18" charset="0"/>
              <a:cs typeface="Times New Roman" pitchFamily="18" charset="0"/>
            </a:endParaRPr>
          </a:p>
        </p:txBody>
      </p:sp>
      <p:sp>
        <p:nvSpPr>
          <p:cNvPr id="9" name="TextBox 8"/>
          <p:cNvSpPr txBox="1"/>
          <p:nvPr/>
        </p:nvSpPr>
        <p:spPr>
          <a:xfrm>
            <a:off x="7620000" y="1981200"/>
            <a:ext cx="1158779"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NCL 2</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Introduction</a:t>
            </a:r>
          </a:p>
          <a:p>
            <a:r>
              <a:rPr lang="en-US" b="1" dirty="0" smtClean="0">
                <a:solidFill>
                  <a:srgbClr val="FF0000"/>
                </a:solidFill>
              </a:rPr>
              <a:t>Network Central Locations (NCLs)</a:t>
            </a:r>
          </a:p>
          <a:p>
            <a:r>
              <a:rPr lang="en-US" dirty="0" smtClean="0"/>
              <a:t>Caching Scheme</a:t>
            </a:r>
          </a:p>
          <a:p>
            <a:r>
              <a:rPr lang="en-US" dirty="0" smtClean="0"/>
              <a:t>Performance Evaluation</a:t>
            </a:r>
          </a:p>
          <a:p>
            <a:r>
              <a:rPr lang="en-US" dirty="0" smtClean="0"/>
              <a:t>Summary &amp; Future Work</a:t>
            </a:r>
            <a:endParaRPr lang="en-US"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Modeling</a:t>
            </a:r>
            <a:endParaRPr lang="en-US" dirty="0"/>
          </a:p>
        </p:txBody>
      </p:sp>
      <p:sp>
        <p:nvSpPr>
          <p:cNvPr id="3" name="Content Placeholder 2"/>
          <p:cNvSpPr>
            <a:spLocks noGrp="1"/>
          </p:cNvSpPr>
          <p:nvPr>
            <p:ph idx="1"/>
          </p:nvPr>
        </p:nvSpPr>
        <p:spPr/>
        <p:txBody>
          <a:bodyPr/>
          <a:lstStyle/>
          <a:p>
            <a:r>
              <a:rPr lang="en-US" dirty="0" smtClean="0"/>
              <a:t>Contacts in DTNs are described by network contact graph </a:t>
            </a:r>
            <a:r>
              <a:rPr lang="en-US" i="1" dirty="0" smtClean="0"/>
              <a:t>G(V, E)</a:t>
            </a:r>
          </a:p>
          <a:p>
            <a:pPr lvl="1"/>
            <a:r>
              <a:rPr lang="en-US" dirty="0" smtClean="0"/>
              <a:t>Contact process between nodes </a:t>
            </a:r>
            <a:r>
              <a:rPr lang="en-US" i="1" dirty="0" err="1" smtClean="0"/>
              <a:t>i</a:t>
            </a:r>
            <a:r>
              <a:rPr lang="en-US" dirty="0" smtClean="0"/>
              <a:t> and </a:t>
            </a:r>
            <a:r>
              <a:rPr lang="en-US" i="1" dirty="0" smtClean="0"/>
              <a:t>j</a:t>
            </a:r>
            <a:r>
              <a:rPr lang="en-US" dirty="0" smtClean="0"/>
              <a:t> is modeled as an edge </a:t>
            </a:r>
            <a:r>
              <a:rPr lang="en-US" i="1" dirty="0" err="1" smtClean="0"/>
              <a:t>e</a:t>
            </a:r>
            <a:r>
              <a:rPr lang="en-US" i="1" baseline="-25000" dirty="0" err="1" smtClean="0"/>
              <a:t>ij</a:t>
            </a:r>
            <a:r>
              <a:rPr lang="en-US" i="1" baseline="-25000" dirty="0" smtClean="0"/>
              <a:t>  </a:t>
            </a:r>
            <a:r>
              <a:rPr lang="en-US" dirty="0" smtClean="0"/>
              <a:t>on network contact graph</a:t>
            </a:r>
            <a:endParaRPr lang="en-US" i="1" baseline="-25000" dirty="0" smtClean="0"/>
          </a:p>
          <a:p>
            <a:pPr lvl="1"/>
            <a:r>
              <a:rPr lang="en-US" dirty="0" smtClean="0"/>
              <a:t>The contacts between nodes </a:t>
            </a:r>
            <a:r>
              <a:rPr lang="en-US" i="1" dirty="0" err="1" smtClean="0"/>
              <a:t>i</a:t>
            </a:r>
            <a:r>
              <a:rPr lang="en-US" dirty="0" smtClean="0"/>
              <a:t> and </a:t>
            </a:r>
            <a:r>
              <a:rPr lang="en-US" i="1" dirty="0" smtClean="0"/>
              <a:t>j</a:t>
            </a:r>
            <a:r>
              <a:rPr lang="en-US" dirty="0" smtClean="0"/>
              <a:t> are modeled as a Poisson process with contact rate</a:t>
            </a:r>
          </a:p>
          <a:p>
            <a:endParaRPr lang="en-US" dirty="0"/>
          </a:p>
        </p:txBody>
      </p:sp>
      <p:pic>
        <p:nvPicPr>
          <p:cNvPr id="4" name="Picture 6"/>
          <p:cNvPicPr>
            <a:picLocks noChangeAspect="1" noChangeArrowheads="1"/>
          </p:cNvPicPr>
          <p:nvPr/>
        </p:nvPicPr>
        <p:blipFill>
          <a:blip r:embed="rId2" cstate="print"/>
          <a:srcRect/>
          <a:stretch>
            <a:fillRect/>
          </a:stretch>
        </p:blipFill>
        <p:spPr bwMode="auto">
          <a:xfrm>
            <a:off x="5791200" y="3657600"/>
            <a:ext cx="501162"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NCL Selection</a:t>
            </a:r>
            <a:endParaRPr lang="en-US" dirty="0"/>
          </a:p>
        </p:txBody>
      </p:sp>
      <p:sp>
        <p:nvSpPr>
          <p:cNvPr id="3" name="Content Placeholder 2"/>
          <p:cNvSpPr>
            <a:spLocks noGrp="1"/>
          </p:cNvSpPr>
          <p:nvPr>
            <p:ph idx="1"/>
          </p:nvPr>
        </p:nvSpPr>
        <p:spPr/>
        <p:txBody>
          <a:bodyPr/>
          <a:lstStyle/>
          <a:p>
            <a:r>
              <a:rPr lang="en-US" dirty="0" smtClean="0"/>
              <a:t>Central nodes representing NCLs are selected based on a probabilistic metric</a:t>
            </a:r>
          </a:p>
          <a:p>
            <a:pPr lvl="1"/>
            <a:r>
              <a:rPr lang="en-US" dirty="0" smtClean="0"/>
              <a:t>Central nodes can be easily accessed by other nodes</a:t>
            </a:r>
          </a:p>
          <a:p>
            <a:pPr lvl="1"/>
            <a:r>
              <a:rPr lang="en-US" dirty="0" smtClean="0"/>
              <a:t>Number (</a:t>
            </a:r>
            <a:r>
              <a:rPr lang="en-US" i="1" dirty="0" smtClean="0"/>
              <a:t>K</a:t>
            </a:r>
            <a:r>
              <a:rPr lang="en-US" dirty="0" smtClean="0"/>
              <a:t>) of NCLs is a pre-defined parameter</a:t>
            </a:r>
          </a:p>
          <a:p>
            <a:r>
              <a:rPr lang="en-US" dirty="0" smtClean="0"/>
              <a:t>Central nodes are selected in a centralized manner based on global network knowledge</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NCL Selection Metric</a:t>
            </a:r>
            <a:endParaRPr lang="en-US" dirty="0"/>
          </a:p>
        </p:txBody>
      </p:sp>
      <p:sp>
        <p:nvSpPr>
          <p:cNvPr id="3" name="Content Placeholder 2"/>
          <p:cNvSpPr>
            <a:spLocks noGrp="1"/>
          </p:cNvSpPr>
          <p:nvPr>
            <p:ph idx="1"/>
          </p:nvPr>
        </p:nvSpPr>
        <p:spPr/>
        <p:txBody>
          <a:bodyPr/>
          <a:lstStyle/>
          <a:p>
            <a:r>
              <a:rPr lang="en-US" dirty="0" smtClean="0"/>
              <a:t>Metric of node </a:t>
            </a:r>
            <a:r>
              <a:rPr lang="en-US" i="1" dirty="0" err="1" smtClean="0"/>
              <a:t>i</a:t>
            </a:r>
            <a:r>
              <a:rPr lang="en-US" dirty="0" smtClean="0"/>
              <a:t> to be selected as central node</a:t>
            </a:r>
          </a:p>
          <a:p>
            <a:pPr lvl="2"/>
            <a:endParaRPr lang="en-US" dirty="0" smtClean="0"/>
          </a:p>
          <a:p>
            <a:pPr lvl="2"/>
            <a:endParaRPr lang="en-US" dirty="0" smtClean="0"/>
          </a:p>
          <a:p>
            <a:endParaRPr lang="en-US" dirty="0" smtClean="0"/>
          </a:p>
          <a:p>
            <a:pPr lvl="1"/>
            <a:r>
              <a:rPr lang="en-US" dirty="0" smtClean="0"/>
              <a:t>Opportunistic path:</a:t>
            </a:r>
          </a:p>
          <a:p>
            <a:pPr lvl="1"/>
            <a:endParaRPr lang="en-US" dirty="0" smtClean="0"/>
          </a:p>
          <a:p>
            <a:pPr lvl="1"/>
            <a:endParaRPr lang="en-US" dirty="0" smtClean="0"/>
          </a:p>
          <a:p>
            <a:pPr lvl="1"/>
            <a:endParaRPr lang="en-US" dirty="0" smtClean="0"/>
          </a:p>
          <a:p>
            <a:pPr lvl="1"/>
            <a:r>
              <a:rPr lang="en-US" dirty="0" smtClean="0"/>
              <a:t>Average probability that data can be transmitted from a random non-central node to </a:t>
            </a:r>
            <a:r>
              <a:rPr lang="en-US" i="1" dirty="0" err="1" smtClean="0"/>
              <a:t>i</a:t>
            </a:r>
            <a:r>
              <a:rPr lang="en-US" i="1" dirty="0" smtClean="0"/>
              <a:t> </a:t>
            </a:r>
            <a:r>
              <a:rPr lang="en-US" dirty="0" smtClean="0"/>
              <a:t>within time </a:t>
            </a:r>
            <a:r>
              <a:rPr lang="en-US" i="1" dirty="0" smtClean="0"/>
              <a:t>T</a:t>
            </a:r>
            <a:r>
              <a:rPr lang="en-US" dirty="0" smtClean="0"/>
              <a:t> </a:t>
            </a:r>
            <a:endParaRPr lang="en-US" dirty="0"/>
          </a:p>
        </p:txBody>
      </p:sp>
      <p:graphicFrame>
        <p:nvGraphicFramePr>
          <p:cNvPr id="4" name="Object 3"/>
          <p:cNvGraphicFramePr>
            <a:graphicFrameLocks noChangeAspect="1"/>
          </p:cNvGraphicFramePr>
          <p:nvPr/>
        </p:nvGraphicFramePr>
        <p:xfrm>
          <a:off x="533400" y="1750085"/>
          <a:ext cx="4724400" cy="1092645"/>
        </p:xfrm>
        <a:graphic>
          <a:graphicData uri="http://schemas.openxmlformats.org/presentationml/2006/ole">
            <p:oleObj spid="_x0000_s211970" name="Formula" r:id="rId4" imgW="2790360" imgH="646560" progId="Equation.Ribbit">
              <p:embed/>
            </p:oleObj>
          </a:graphicData>
        </a:graphic>
      </p:graphicFrame>
      <p:sp>
        <p:nvSpPr>
          <p:cNvPr id="5" name="TextBox 4"/>
          <p:cNvSpPr txBox="1"/>
          <p:nvPr/>
        </p:nvSpPr>
        <p:spPr>
          <a:xfrm>
            <a:off x="5257800" y="2286000"/>
            <a:ext cx="3810000" cy="461665"/>
          </a:xfrm>
          <a:prstGeom prst="rect">
            <a:avLst/>
          </a:prstGeom>
          <a:noFill/>
          <a:ln w="0">
            <a:noFill/>
          </a:ln>
        </p:spPr>
        <p:txBody>
          <a:bodyPr wrap="square" rtlCol="0">
            <a:spAutoFit/>
          </a:bodyPr>
          <a:lstStyle/>
          <a:p>
            <a:r>
              <a:rPr lang="en-US" sz="2400" dirty="0" smtClean="0">
                <a:solidFill>
                  <a:srgbClr val="FF0000"/>
                </a:solidFill>
                <a:latin typeface="Times New Roman" pitchFamily="18" charset="0"/>
                <a:cs typeface="Times New Roman" pitchFamily="18" charset="0"/>
              </a:rPr>
              <a:t>Set of existing central nodes</a:t>
            </a:r>
            <a:endParaRPr lang="en-US" sz="2400" i="1" baseline="-25000" dirty="0">
              <a:solidFill>
                <a:srgbClr val="FF0000"/>
              </a:solidFill>
              <a:latin typeface="Times New Roman" pitchFamily="18" charset="0"/>
              <a:cs typeface="Times New Roman" pitchFamily="18" charset="0"/>
            </a:endParaRPr>
          </a:p>
        </p:txBody>
      </p:sp>
      <p:sp>
        <p:nvSpPr>
          <p:cNvPr id="6" name="圆角矩形 6"/>
          <p:cNvSpPr/>
          <p:nvPr/>
        </p:nvSpPr>
        <p:spPr>
          <a:xfrm>
            <a:off x="2209800" y="2209800"/>
            <a:ext cx="838200" cy="4572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29"/>
          <p:cNvCxnSpPr>
            <a:stCxn id="5" idx="1"/>
            <a:endCxn id="6" idx="3"/>
          </p:cNvCxnSpPr>
          <p:nvPr/>
        </p:nvCxnSpPr>
        <p:spPr bwMode="auto">
          <a:xfrm rot="10800000">
            <a:off x="3048000" y="2438401"/>
            <a:ext cx="2209800" cy="78433"/>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aphicFrame>
        <p:nvGraphicFramePr>
          <p:cNvPr id="211971" name="Object 3"/>
          <p:cNvGraphicFramePr>
            <a:graphicFrameLocks noChangeAspect="1"/>
          </p:cNvGraphicFramePr>
          <p:nvPr/>
        </p:nvGraphicFramePr>
        <p:xfrm>
          <a:off x="3962400" y="2935709"/>
          <a:ext cx="4724400" cy="1102891"/>
        </p:xfrm>
        <a:graphic>
          <a:graphicData uri="http://schemas.openxmlformats.org/presentationml/2006/ole">
            <p:oleObj spid="_x0000_s211971" name="Formula" r:id="rId5" imgW="2818440" imgH="659160" progId="Equation.Ribbit">
              <p:embed/>
            </p:oleObj>
          </a:graphicData>
        </a:graphic>
      </p:graphicFrame>
      <p:graphicFrame>
        <p:nvGraphicFramePr>
          <p:cNvPr id="211972" name="Object 4"/>
          <p:cNvGraphicFramePr>
            <a:graphicFrameLocks noChangeAspect="1"/>
          </p:cNvGraphicFramePr>
          <p:nvPr/>
        </p:nvGraphicFramePr>
        <p:xfrm>
          <a:off x="3962400" y="4191000"/>
          <a:ext cx="3086501" cy="990600"/>
        </p:xfrm>
        <a:graphic>
          <a:graphicData uri="http://schemas.openxmlformats.org/presentationml/2006/ole">
            <p:oleObj spid="_x0000_s211972" name="Formula" r:id="rId6" imgW="2133720" imgH="684720" progId="Equation.Ribbit">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11971"/>
                                        </p:tgtEl>
                                        <p:attrNameLst>
                                          <p:attrName>style.visibility</p:attrName>
                                        </p:attrNameLst>
                                      </p:cBhvr>
                                      <p:to>
                                        <p:strVal val="visible"/>
                                      </p:to>
                                    </p:set>
                                    <p:animEffect transition="in" filter="blinds(horizontal)">
                                      <p:cBhvr>
                                        <p:cTn id="21" dur="500"/>
                                        <p:tgtEl>
                                          <p:spTgt spid="211971"/>
                                        </p:tgtEl>
                                      </p:cBhvr>
                                    </p:animEffect>
                                  </p:childTnLst>
                                </p:cTn>
                              </p:par>
                              <p:par>
                                <p:cTn id="22" presetID="3" presetClass="entr" presetSubtype="10" fill="hold" nodeType="withEffect">
                                  <p:stCondLst>
                                    <p:cond delay="0"/>
                                  </p:stCondLst>
                                  <p:childTnLst>
                                    <p:set>
                                      <p:cBhvr>
                                        <p:cTn id="23" dur="1" fill="hold">
                                          <p:stCondLst>
                                            <p:cond delay="0"/>
                                          </p:stCondLst>
                                        </p:cTn>
                                        <p:tgtEl>
                                          <p:spTgt spid="211972"/>
                                        </p:tgtEl>
                                        <p:attrNameLst>
                                          <p:attrName>style.visibility</p:attrName>
                                        </p:attrNameLst>
                                      </p:cBhvr>
                                      <p:to>
                                        <p:strVal val="visible"/>
                                      </p:to>
                                    </p:set>
                                    <p:animEffect transition="in" filter="blinds(horizontal)">
                                      <p:cBhvr>
                                        <p:cTn id="24" dur="500"/>
                                        <p:tgtEl>
                                          <p:spTgt spid="21197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Trace-based Validation</a:t>
            </a:r>
            <a:endParaRPr lang="en-US" dirty="0"/>
          </a:p>
        </p:txBody>
      </p:sp>
      <p:sp>
        <p:nvSpPr>
          <p:cNvPr id="3" name="Content Placeholder 2"/>
          <p:cNvSpPr>
            <a:spLocks noGrp="1"/>
          </p:cNvSpPr>
          <p:nvPr>
            <p:ph idx="1"/>
          </p:nvPr>
        </p:nvSpPr>
        <p:spPr/>
        <p:txBody>
          <a:bodyPr/>
          <a:lstStyle/>
          <a:p>
            <a:r>
              <a:rPr lang="en-US" dirty="0" smtClean="0"/>
              <a:t>The applicability of NCL selection in realistic DTN traces</a:t>
            </a:r>
          </a:p>
          <a:p>
            <a:pPr lvl="1"/>
            <a:r>
              <a:rPr lang="en-US" dirty="0" smtClean="0"/>
              <a:t>Only few nodes have high metric values</a:t>
            </a:r>
          </a:p>
          <a:p>
            <a:pPr lvl="1"/>
            <a:r>
              <a:rPr lang="en-US" dirty="0" smtClean="0"/>
              <a:t>Our metric reflects the heterogeneity of node contact pattern</a:t>
            </a:r>
          </a:p>
          <a:p>
            <a:endParaRPr lang="en-US" dirty="0"/>
          </a:p>
        </p:txBody>
      </p:sp>
      <p:pic>
        <p:nvPicPr>
          <p:cNvPr id="4" name="Picture 4"/>
          <p:cNvPicPr>
            <a:picLocks noChangeAspect="1" noChangeArrowheads="1"/>
          </p:cNvPicPr>
          <p:nvPr/>
        </p:nvPicPr>
        <p:blipFill>
          <a:blip r:embed="rId3" cstate="print"/>
          <a:srcRect/>
          <a:stretch>
            <a:fillRect/>
          </a:stretch>
        </p:blipFill>
        <p:spPr bwMode="auto">
          <a:xfrm>
            <a:off x="0" y="3886200"/>
            <a:ext cx="918972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Introduction</a:t>
            </a:r>
          </a:p>
          <a:p>
            <a:r>
              <a:rPr lang="en-US" dirty="0" smtClean="0">
                <a:solidFill>
                  <a:schemeClr val="tx1"/>
                </a:solidFill>
              </a:rPr>
              <a:t>Network Central Locations (NCLs)</a:t>
            </a:r>
          </a:p>
          <a:p>
            <a:r>
              <a:rPr lang="en-US" b="1" dirty="0" smtClean="0">
                <a:solidFill>
                  <a:srgbClr val="FF0000"/>
                </a:solidFill>
              </a:rPr>
              <a:t>Caching Scheme</a:t>
            </a:r>
          </a:p>
          <a:p>
            <a:r>
              <a:rPr lang="en-US" dirty="0" smtClean="0"/>
              <a:t>Performance Evaluation</a:t>
            </a:r>
          </a:p>
          <a:p>
            <a:r>
              <a:rPr lang="en-US" dirty="0" smtClean="0"/>
              <a:t>Summary &amp; Future Work</a:t>
            </a:r>
            <a:endParaRPr lang="en-US"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Caching Scheme Overview</a:t>
            </a:r>
            <a:endParaRPr lang="en-US" dirty="0"/>
          </a:p>
        </p:txBody>
      </p:sp>
      <p:sp>
        <p:nvSpPr>
          <p:cNvPr id="3" name="Content Placeholder 2"/>
          <p:cNvSpPr>
            <a:spLocks noGrp="1"/>
          </p:cNvSpPr>
          <p:nvPr>
            <p:ph idx="1"/>
          </p:nvPr>
        </p:nvSpPr>
        <p:spPr/>
        <p:txBody>
          <a:bodyPr/>
          <a:lstStyle/>
          <a:p>
            <a:r>
              <a:rPr lang="en-US" dirty="0" smtClean="0"/>
              <a:t>Initial caching locations</a:t>
            </a:r>
          </a:p>
          <a:p>
            <a:pPr lvl="1"/>
            <a:r>
              <a:rPr lang="en-US" dirty="0" smtClean="0"/>
              <a:t>Data source pushes data to NCLs</a:t>
            </a:r>
          </a:p>
          <a:p>
            <a:r>
              <a:rPr lang="en-US" dirty="0" smtClean="0"/>
              <a:t>Querying data</a:t>
            </a:r>
          </a:p>
          <a:p>
            <a:pPr lvl="1"/>
            <a:r>
              <a:rPr lang="en-US" dirty="0" smtClean="0"/>
              <a:t>Requesters pulls data from NCLs by multicasting queries to NCLs</a:t>
            </a:r>
          </a:p>
          <a:p>
            <a:r>
              <a:rPr lang="en-US" dirty="0" smtClean="0"/>
              <a:t>Utility-based cache replacement</a:t>
            </a:r>
          </a:p>
          <a:p>
            <a:pPr lvl="1"/>
            <a:r>
              <a:rPr lang="en-US" dirty="0" smtClean="0"/>
              <a:t>When caching nodes contact each other</a:t>
            </a:r>
          </a:p>
          <a:p>
            <a:pPr lvl="1"/>
            <a:r>
              <a:rPr lang="en-US" dirty="0" smtClean="0"/>
              <a:t>More popular data is cached nearer to central nodes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Caching Locations</a:t>
            </a:r>
            <a:endParaRPr lang="en-US" dirty="0"/>
          </a:p>
        </p:txBody>
      </p:sp>
      <p:sp>
        <p:nvSpPr>
          <p:cNvPr id="3" name="Content Placeholder 2"/>
          <p:cNvSpPr>
            <a:spLocks noGrp="1"/>
          </p:cNvSpPr>
          <p:nvPr>
            <p:ph idx="1"/>
          </p:nvPr>
        </p:nvSpPr>
        <p:spPr/>
        <p:txBody>
          <a:bodyPr/>
          <a:lstStyle/>
          <a:p>
            <a:r>
              <a:rPr lang="en-US" dirty="0" smtClean="0"/>
              <a:t>Central nodes are prioritized to cache data</a:t>
            </a:r>
          </a:p>
          <a:p>
            <a:r>
              <a:rPr lang="en-US" dirty="0" smtClean="0"/>
              <a:t>Data is cached at nodes near central nodes if their buffer are full</a:t>
            </a:r>
          </a:p>
          <a:p>
            <a:endParaRPr lang="en-US" dirty="0"/>
          </a:p>
        </p:txBody>
      </p:sp>
      <p:graphicFrame>
        <p:nvGraphicFramePr>
          <p:cNvPr id="6" name="Object 5"/>
          <p:cNvGraphicFramePr>
            <a:graphicFrameLocks noChangeAspect="1"/>
          </p:cNvGraphicFramePr>
          <p:nvPr/>
        </p:nvGraphicFramePr>
        <p:xfrm>
          <a:off x="5055869" y="2819400"/>
          <a:ext cx="2335531" cy="3276600"/>
        </p:xfrm>
        <a:graphic>
          <a:graphicData uri="http://schemas.openxmlformats.org/presentationml/2006/ole">
            <p:oleObj spid="_x0000_s216068" name="Visio" r:id="rId4" imgW="2924251" imgH="4092511" progId="Visio.Drawing.11">
              <p:embed/>
            </p:oleObj>
          </a:graphicData>
        </a:graphic>
      </p:graphicFrame>
      <p:graphicFrame>
        <p:nvGraphicFramePr>
          <p:cNvPr id="8" name="Object 7"/>
          <p:cNvGraphicFramePr>
            <a:graphicFrameLocks noChangeAspect="1"/>
          </p:cNvGraphicFramePr>
          <p:nvPr/>
        </p:nvGraphicFramePr>
        <p:xfrm>
          <a:off x="1524000" y="2209800"/>
          <a:ext cx="6877354" cy="4281569"/>
        </p:xfrm>
        <a:graphic>
          <a:graphicData uri="http://schemas.openxmlformats.org/presentationml/2006/ole">
            <p:oleObj spid="_x0000_s216070" name="Visio" r:id="rId5" imgW="8865680" imgH="5520004" progId="Visio.Drawing.11">
              <p:embed/>
            </p:oleObj>
          </a:graphicData>
        </a:graphic>
      </p:graphicFrame>
      <p:graphicFrame>
        <p:nvGraphicFramePr>
          <p:cNvPr id="9" name="Object 8"/>
          <p:cNvGraphicFramePr>
            <a:graphicFrameLocks noChangeAspect="1"/>
          </p:cNvGraphicFramePr>
          <p:nvPr/>
        </p:nvGraphicFramePr>
        <p:xfrm>
          <a:off x="1552575" y="2286000"/>
          <a:ext cx="6038850" cy="4259262"/>
        </p:xfrm>
        <a:graphic>
          <a:graphicData uri="http://schemas.openxmlformats.org/presentationml/2006/ole">
            <p:oleObj spid="_x0000_s216071" name="Visio" r:id="rId6" imgW="7780744" imgH="5498059" progId="Visio.Drawing.11">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Querying Data</a:t>
            </a:r>
            <a:endParaRPr lang="en-US" dirty="0"/>
          </a:p>
        </p:txBody>
      </p:sp>
      <p:sp>
        <p:nvSpPr>
          <p:cNvPr id="5" name="Content Placeholder 2"/>
          <p:cNvSpPr>
            <a:spLocks noGrp="1"/>
          </p:cNvSpPr>
          <p:nvPr>
            <p:ph idx="1"/>
          </p:nvPr>
        </p:nvSpPr>
        <p:spPr>
          <a:xfrm>
            <a:off x="228600" y="1219200"/>
            <a:ext cx="8686800" cy="4953000"/>
          </a:xfrm>
        </p:spPr>
        <p:txBody>
          <a:bodyPr/>
          <a:lstStyle/>
          <a:p>
            <a:r>
              <a:rPr lang="en-US" dirty="0" smtClean="0"/>
              <a:t>Requester multicasts query to central nodes</a:t>
            </a:r>
          </a:p>
          <a:p>
            <a:pPr lvl="1"/>
            <a:r>
              <a:rPr lang="en-US" dirty="0" smtClean="0"/>
              <a:t>If data is cached at central nodes</a:t>
            </a:r>
          </a:p>
          <a:p>
            <a:pPr lvl="2"/>
            <a:r>
              <a:rPr lang="en-US" dirty="0" smtClean="0"/>
              <a:t>Respond directly</a:t>
            </a:r>
          </a:p>
          <a:p>
            <a:pPr lvl="1"/>
            <a:r>
              <a:rPr lang="en-US" dirty="0" smtClean="0"/>
              <a:t>Otherwise</a:t>
            </a:r>
          </a:p>
          <a:p>
            <a:pPr lvl="2"/>
            <a:r>
              <a:rPr lang="en-US" dirty="0" smtClean="0"/>
              <a:t>Forward query</a:t>
            </a:r>
          </a:p>
          <a:p>
            <a:pPr lvl="2">
              <a:buNone/>
            </a:pPr>
            <a:r>
              <a:rPr lang="en-US" dirty="0" smtClean="0"/>
              <a:t>	to caching nodes</a:t>
            </a:r>
            <a:endParaRPr lang="en-US" dirty="0"/>
          </a:p>
        </p:txBody>
      </p:sp>
      <p:graphicFrame>
        <p:nvGraphicFramePr>
          <p:cNvPr id="217091" name="Content Placeholder 3"/>
          <p:cNvGraphicFramePr>
            <a:graphicFrameLocks noChangeAspect="1"/>
          </p:cNvGraphicFramePr>
          <p:nvPr/>
        </p:nvGraphicFramePr>
        <p:xfrm>
          <a:off x="3124200" y="2205532"/>
          <a:ext cx="5638800" cy="4421539"/>
        </p:xfrm>
        <a:graphic>
          <a:graphicData uri="http://schemas.openxmlformats.org/presentationml/2006/ole">
            <p:oleObj spid="_x0000_s217091" name="Visio" r:id="rId3" imgW="7475906" imgH="5861190" progId="Visio.Drawing.11">
              <p:embed/>
            </p:oleObj>
          </a:graphicData>
        </a:graphic>
      </p:graphicFrame>
      <p:graphicFrame>
        <p:nvGraphicFramePr>
          <p:cNvPr id="7" name="Object 6"/>
          <p:cNvGraphicFramePr>
            <a:graphicFrameLocks noChangeAspect="1"/>
          </p:cNvGraphicFramePr>
          <p:nvPr/>
        </p:nvGraphicFramePr>
        <p:xfrm>
          <a:off x="3730111" y="2438400"/>
          <a:ext cx="4575689" cy="3276600"/>
        </p:xfrm>
        <a:graphic>
          <a:graphicData uri="http://schemas.openxmlformats.org/presentationml/2006/ole">
            <p:oleObj spid="_x0000_s217092" name="Visio" r:id="rId4" imgW="5909882" imgH="4231729" progId="Visio.Drawing.11">
              <p:embed/>
            </p:oleObj>
          </a:graphicData>
        </a:graphic>
      </p:graphicFrame>
      <p:graphicFrame>
        <p:nvGraphicFramePr>
          <p:cNvPr id="12" name="Object 11"/>
          <p:cNvGraphicFramePr>
            <a:graphicFrameLocks noChangeAspect="1"/>
          </p:cNvGraphicFramePr>
          <p:nvPr/>
        </p:nvGraphicFramePr>
        <p:xfrm>
          <a:off x="2286000" y="2133600"/>
          <a:ext cx="5029200" cy="3360622"/>
        </p:xfrm>
        <a:graphic>
          <a:graphicData uri="http://schemas.openxmlformats.org/presentationml/2006/ole">
            <p:oleObj spid="_x0000_s217097" name="Visio" r:id="rId5" imgW="6124537" imgH="4092511" progId="Visio.Drawing.11">
              <p:embed/>
            </p:oleObj>
          </a:graphicData>
        </a:graphic>
      </p:graphicFrame>
      <p:graphicFrame>
        <p:nvGraphicFramePr>
          <p:cNvPr id="13" name="Object 12"/>
          <p:cNvGraphicFramePr>
            <a:graphicFrameLocks noChangeAspect="1"/>
          </p:cNvGraphicFramePr>
          <p:nvPr/>
        </p:nvGraphicFramePr>
        <p:xfrm>
          <a:off x="4724400" y="1676400"/>
          <a:ext cx="4695930" cy="4349029"/>
        </p:xfrm>
        <a:graphic>
          <a:graphicData uri="http://schemas.openxmlformats.org/presentationml/2006/ole">
            <p:oleObj spid="_x0000_s217098" name="Visio" r:id="rId6" imgW="6124537" imgH="5671566" progId="Visio.Drawing.11">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linds(horizontal)">
                                      <p:cBhvr>
                                        <p:cTn id="24" dur="500"/>
                                        <p:tgtEl>
                                          <p:spTgt spid="5">
                                            <p:txEl>
                                              <p:pRg st="3" end="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blinds(horizontal)">
                                      <p:cBhvr>
                                        <p:cTn id="30" dur="500"/>
                                        <p:tgtEl>
                                          <p:spTgt spid="5">
                                            <p:txEl>
                                              <p:pRg st="5" end="5"/>
                                            </p:txEl>
                                          </p:spTgt>
                                        </p:tgtEl>
                                      </p:cBhvr>
                                    </p:animEffect>
                                  </p:childTnLst>
                                </p:cTn>
                              </p:par>
                            </p:childTnLst>
                          </p:cTn>
                        </p:par>
                        <p:par>
                          <p:cTn id="31" fill="hold">
                            <p:stCondLst>
                              <p:cond delay="500"/>
                            </p:stCondLst>
                            <p:childTnLst>
                              <p:par>
                                <p:cTn id="32" presetID="6"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Introduction</a:t>
            </a:r>
          </a:p>
          <a:p>
            <a:r>
              <a:rPr lang="en-US" dirty="0" smtClean="0"/>
              <a:t>Network Central Locations (NCLs)</a:t>
            </a:r>
          </a:p>
          <a:p>
            <a:r>
              <a:rPr lang="en-US" dirty="0" smtClean="0"/>
              <a:t>Caching Scheme</a:t>
            </a:r>
          </a:p>
          <a:p>
            <a:r>
              <a:rPr lang="en-US" dirty="0" smtClean="0"/>
              <a:t>Performance Evaluation</a:t>
            </a:r>
          </a:p>
          <a:p>
            <a:r>
              <a:rPr lang="en-US" dirty="0" smtClean="0"/>
              <a:t>Summary &amp; Future Work</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1" end="1"/>
                                            </p:txEl>
                                          </p:spTgt>
                                        </p:tgtEl>
                                        <p:attrNameLst>
                                          <p:attrName>style.fontStyle</p:attrName>
                                        </p:attrNameLst>
                                      </p:cBhvr>
                                      <p:to>
                                        <p:strVal val="normal"/>
                                      </p:to>
                                    </p:set>
                                    <p:set>
                                      <p:cBhvr override="childStyle">
                                        <p:cTn id="7" dur="indefinite"/>
                                        <p:tgtEl>
                                          <p:spTgt spid="3">
                                            <p:txEl>
                                              <p:pRg st="1" end="1"/>
                                            </p:txEl>
                                          </p:spTgt>
                                        </p:tgtEl>
                                        <p:attrNameLst>
                                          <p:attrName>style.fontWeight</p:attrName>
                                        </p:attrNameLst>
                                      </p:cBhvr>
                                      <p:to>
                                        <p:strVal val="bold"/>
                                      </p:to>
                                    </p:set>
                                    <p:set>
                                      <p:cBhvr override="childStyle">
                                        <p:cTn id="8" dur="indefinite"/>
                                        <p:tgtEl>
                                          <p:spTgt spid="3">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p:cBhvr override="childStyle">
                                        <p:cTn id="10" dur="5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Data Access Delay</a:t>
            </a:r>
            <a:endParaRPr lang="en-US" dirty="0"/>
          </a:p>
        </p:txBody>
      </p:sp>
      <p:sp>
        <p:nvSpPr>
          <p:cNvPr id="3" name="Content Placeholder 2"/>
          <p:cNvSpPr>
            <a:spLocks noGrp="1"/>
          </p:cNvSpPr>
          <p:nvPr>
            <p:ph idx="1"/>
          </p:nvPr>
        </p:nvSpPr>
        <p:spPr/>
        <p:txBody>
          <a:bodyPr/>
          <a:lstStyle/>
          <a:p>
            <a:r>
              <a:rPr lang="en-US" dirty="0" smtClean="0"/>
              <a:t>Related to the number (K) of NCLs</a:t>
            </a:r>
          </a:p>
          <a:p>
            <a:r>
              <a:rPr lang="en-US" dirty="0" smtClean="0"/>
              <a:t>K is small</a:t>
            </a:r>
          </a:p>
          <a:p>
            <a:pPr lvl="1"/>
            <a:r>
              <a:rPr lang="en-US" b="1" dirty="0" smtClean="0">
                <a:solidFill>
                  <a:srgbClr val="FF0000"/>
                </a:solidFill>
              </a:rPr>
              <a:t>1.</a:t>
            </a:r>
            <a:r>
              <a:rPr lang="en-US" dirty="0" smtClean="0"/>
              <a:t>/</a:t>
            </a:r>
            <a:r>
              <a:rPr lang="en-US" b="1" dirty="0" smtClean="0">
                <a:solidFill>
                  <a:srgbClr val="FF0000"/>
                </a:solidFill>
              </a:rPr>
              <a:t>3.</a:t>
            </a:r>
            <a:r>
              <a:rPr lang="en-US" dirty="0" smtClean="0"/>
              <a:t>: Data transmission delay between requester and NCLs is longer</a:t>
            </a:r>
          </a:p>
          <a:p>
            <a:pPr lvl="1"/>
            <a:r>
              <a:rPr lang="en-US" b="1" dirty="0" smtClean="0">
                <a:solidFill>
                  <a:srgbClr val="FF0000"/>
                </a:solidFill>
              </a:rPr>
              <a:t>2.</a:t>
            </a:r>
            <a:r>
              <a:rPr lang="en-US" dirty="0" smtClean="0"/>
              <a:t>: Data can be cached nearer </a:t>
            </a:r>
          </a:p>
          <a:p>
            <a:pPr lvl="1">
              <a:buNone/>
            </a:pPr>
            <a:r>
              <a:rPr lang="en-US" dirty="0" smtClean="0"/>
              <a:t>	to the central node</a:t>
            </a:r>
          </a:p>
          <a:p>
            <a:r>
              <a:rPr lang="en-US" dirty="0" smtClean="0"/>
              <a:t>K is large</a:t>
            </a:r>
          </a:p>
          <a:p>
            <a:pPr lvl="1"/>
            <a:r>
              <a:rPr lang="en-US" dirty="0" smtClean="0"/>
              <a:t>Metric values of some central</a:t>
            </a:r>
          </a:p>
          <a:p>
            <a:pPr lvl="1">
              <a:buNone/>
            </a:pPr>
            <a:r>
              <a:rPr lang="en-US" dirty="0" smtClean="0"/>
              <a:t>	nodes may not be high</a:t>
            </a:r>
          </a:p>
          <a:p>
            <a:endParaRPr lang="en-US" dirty="0"/>
          </a:p>
        </p:txBody>
      </p:sp>
      <p:pic>
        <p:nvPicPr>
          <p:cNvPr id="222212" name="Picture 4"/>
          <p:cNvPicPr>
            <a:picLocks noChangeAspect="1" noChangeArrowheads="1"/>
          </p:cNvPicPr>
          <p:nvPr/>
        </p:nvPicPr>
        <p:blipFill>
          <a:blip r:embed="rId3" cstate="print"/>
          <a:srcRect/>
          <a:stretch>
            <a:fillRect/>
          </a:stretch>
        </p:blipFill>
        <p:spPr bwMode="auto">
          <a:xfrm>
            <a:off x="5257800" y="3505200"/>
            <a:ext cx="3371850" cy="2559853"/>
          </a:xfrm>
          <a:prstGeom prst="rect">
            <a:avLst/>
          </a:prstGeom>
          <a:noFill/>
          <a:ln w="9525">
            <a:noFill/>
            <a:miter lim="800000"/>
            <a:headEnd/>
            <a:tailEnd/>
          </a:ln>
          <a:effectLst/>
        </p:spPr>
      </p:pic>
      <p:sp>
        <p:nvSpPr>
          <p:cNvPr id="7" name="TextBox 6"/>
          <p:cNvSpPr txBox="1"/>
          <p:nvPr/>
        </p:nvSpPr>
        <p:spPr>
          <a:xfrm>
            <a:off x="6858000" y="5115580"/>
            <a:ext cx="484428" cy="523220"/>
          </a:xfrm>
          <a:prstGeom prst="rect">
            <a:avLst/>
          </a:prstGeom>
          <a:noFill/>
        </p:spPr>
        <p:txBody>
          <a:bodyPr wrap="none" rtlCol="0">
            <a:spAutoFit/>
          </a:bodyPr>
          <a:lstStyle/>
          <a:p>
            <a:r>
              <a:rPr lang="en-US" sz="2800" b="1" dirty="0" smtClean="0">
                <a:solidFill>
                  <a:srgbClr val="FF0000"/>
                </a:solidFill>
              </a:rPr>
              <a:t>1.</a:t>
            </a:r>
            <a:endParaRPr lang="en-US" sz="2800" b="1" dirty="0">
              <a:solidFill>
                <a:srgbClr val="FF0000"/>
              </a:solidFill>
            </a:endParaRPr>
          </a:p>
        </p:txBody>
      </p:sp>
      <p:sp>
        <p:nvSpPr>
          <p:cNvPr id="8" name="TextBox 7"/>
          <p:cNvSpPr txBox="1"/>
          <p:nvPr/>
        </p:nvSpPr>
        <p:spPr>
          <a:xfrm>
            <a:off x="7391400" y="3505200"/>
            <a:ext cx="484428" cy="523220"/>
          </a:xfrm>
          <a:prstGeom prst="rect">
            <a:avLst/>
          </a:prstGeom>
          <a:noFill/>
        </p:spPr>
        <p:txBody>
          <a:bodyPr wrap="none" rtlCol="0">
            <a:spAutoFit/>
          </a:bodyPr>
          <a:lstStyle/>
          <a:p>
            <a:r>
              <a:rPr lang="en-US" sz="2800" b="1" dirty="0" smtClean="0">
                <a:solidFill>
                  <a:srgbClr val="FF0000"/>
                </a:solidFill>
              </a:rPr>
              <a:t>2.</a:t>
            </a:r>
            <a:endParaRPr lang="en-US" sz="2800" b="1" dirty="0">
              <a:solidFill>
                <a:srgbClr val="FF0000"/>
              </a:solidFill>
            </a:endParaRPr>
          </a:p>
        </p:txBody>
      </p:sp>
      <p:sp>
        <p:nvSpPr>
          <p:cNvPr id="9" name="TextBox 8"/>
          <p:cNvSpPr txBox="1"/>
          <p:nvPr/>
        </p:nvSpPr>
        <p:spPr>
          <a:xfrm>
            <a:off x="5791200" y="4191000"/>
            <a:ext cx="484428" cy="523220"/>
          </a:xfrm>
          <a:prstGeom prst="rect">
            <a:avLst/>
          </a:prstGeom>
          <a:noFill/>
        </p:spPr>
        <p:txBody>
          <a:bodyPr wrap="none" rtlCol="0">
            <a:spAutoFit/>
          </a:bodyPr>
          <a:lstStyle/>
          <a:p>
            <a:r>
              <a:rPr lang="en-US" sz="2800" b="1" dirty="0" smtClean="0">
                <a:solidFill>
                  <a:srgbClr val="FF0000"/>
                </a:solidFill>
              </a:rPr>
              <a:t>3.</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Utility-based Cache Replacement</a:t>
            </a:r>
            <a:endParaRPr lang="en-US" dirty="0"/>
          </a:p>
        </p:txBody>
      </p:sp>
      <p:sp>
        <p:nvSpPr>
          <p:cNvPr id="3" name="Content Placeholder 2"/>
          <p:cNvSpPr>
            <a:spLocks noGrp="1"/>
          </p:cNvSpPr>
          <p:nvPr>
            <p:ph idx="1"/>
          </p:nvPr>
        </p:nvSpPr>
        <p:spPr/>
        <p:txBody>
          <a:bodyPr/>
          <a:lstStyle/>
          <a:p>
            <a:r>
              <a:rPr lang="en-US" dirty="0" smtClean="0"/>
              <a:t>Two caching nodes exchange their cached data when they contact each other</a:t>
            </a:r>
          </a:p>
          <a:p>
            <a:pPr lvl="1"/>
            <a:r>
              <a:rPr lang="en-US" dirty="0" smtClean="0"/>
              <a:t>Cache popular data near central nodes to minimize the cumulative data access delay</a:t>
            </a:r>
          </a:p>
          <a:p>
            <a:r>
              <a:rPr lang="en-US" dirty="0" smtClean="0"/>
              <a:t>Data utility</a:t>
            </a:r>
          </a:p>
          <a:p>
            <a:pPr lvl="1"/>
            <a:r>
              <a:rPr lang="en-US" dirty="0" smtClean="0"/>
              <a:t>The popularity of data in the network</a:t>
            </a:r>
          </a:p>
          <a:p>
            <a:pPr lvl="1"/>
            <a:r>
              <a:rPr lang="en-US" dirty="0" smtClean="0"/>
              <a:t>The distance from the caching node to the corresponding central node</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Utility-based Cache Replacement</a:t>
            </a:r>
            <a:endParaRPr lang="en-US" dirty="0"/>
          </a:p>
        </p:txBody>
      </p:sp>
      <p:sp>
        <p:nvSpPr>
          <p:cNvPr id="3" name="Content Placeholder 2"/>
          <p:cNvSpPr>
            <a:spLocks noGrp="1"/>
          </p:cNvSpPr>
          <p:nvPr>
            <p:ph idx="1"/>
          </p:nvPr>
        </p:nvSpPr>
        <p:spPr/>
        <p:txBody>
          <a:bodyPr/>
          <a:lstStyle/>
          <a:p>
            <a:pPr marL="352425" lvl="1" indent="-352425">
              <a:buClr>
                <a:srgbClr val="807999"/>
              </a:buClr>
            </a:pPr>
            <a:r>
              <a:rPr lang="en-US" sz="3200" dirty="0" smtClean="0"/>
              <a:t>Knapsack formulation </a:t>
            </a:r>
          </a:p>
          <a:p>
            <a:pPr lvl="1"/>
            <a:r>
              <a:rPr lang="en-US" dirty="0" smtClean="0"/>
              <a:t>Data at nodes A and B: </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533400" y="2285999"/>
            <a:ext cx="4800600" cy="2627141"/>
          </a:xfrm>
          <a:prstGeom prst="rect">
            <a:avLst/>
          </a:prstGeom>
          <a:noFill/>
          <a:ln w="9525">
            <a:noFill/>
            <a:miter lim="800000"/>
            <a:headEnd/>
            <a:tailEnd/>
          </a:ln>
          <a:effectLst/>
        </p:spPr>
      </p:pic>
      <p:sp>
        <p:nvSpPr>
          <p:cNvPr id="5" name="TextBox 4"/>
          <p:cNvSpPr txBox="1"/>
          <p:nvPr/>
        </p:nvSpPr>
        <p:spPr>
          <a:xfrm>
            <a:off x="5334000" y="2590800"/>
            <a:ext cx="2133600" cy="523220"/>
          </a:xfrm>
          <a:prstGeom prst="rect">
            <a:avLst/>
          </a:prstGeom>
          <a:noFill/>
          <a:ln w="0">
            <a:noFill/>
          </a:ln>
        </p:spPr>
        <p:txBody>
          <a:bodyPr wrap="square" rtlCol="0">
            <a:spAutoFit/>
          </a:bodyPr>
          <a:lstStyle/>
          <a:p>
            <a:r>
              <a:rPr lang="en-US" sz="2800" dirty="0" smtClean="0">
                <a:solidFill>
                  <a:srgbClr val="FF0000"/>
                </a:solidFill>
                <a:latin typeface="Times New Roman" pitchFamily="18" charset="0"/>
                <a:cs typeface="Times New Roman" pitchFamily="18" charset="0"/>
              </a:rPr>
              <a:t>Data utilities</a:t>
            </a:r>
            <a:endParaRPr lang="en-US" sz="2800" i="1" baseline="-25000" dirty="0">
              <a:solidFill>
                <a:srgbClr val="FF0000"/>
              </a:solidFill>
              <a:latin typeface="Times New Roman" pitchFamily="18" charset="0"/>
              <a:cs typeface="Times New Roman" pitchFamily="18" charset="0"/>
            </a:endParaRPr>
          </a:p>
        </p:txBody>
      </p:sp>
      <p:sp>
        <p:nvSpPr>
          <p:cNvPr id="6" name="圆角矩形 6"/>
          <p:cNvSpPr/>
          <p:nvPr/>
        </p:nvSpPr>
        <p:spPr>
          <a:xfrm>
            <a:off x="2057400" y="2590800"/>
            <a:ext cx="304800" cy="533400"/>
          </a:xfrm>
          <a:prstGeom prst="roundRect">
            <a:avLst>
              <a:gd name="adj" fmla="val 9072"/>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圆角矩形 6"/>
          <p:cNvSpPr/>
          <p:nvPr/>
        </p:nvSpPr>
        <p:spPr>
          <a:xfrm>
            <a:off x="3581400" y="2590800"/>
            <a:ext cx="304800" cy="533400"/>
          </a:xfrm>
          <a:prstGeom prst="roundRect">
            <a:avLst>
              <a:gd name="adj" fmla="val 9072"/>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圆角矩形 6"/>
          <p:cNvSpPr/>
          <p:nvPr/>
        </p:nvSpPr>
        <p:spPr>
          <a:xfrm>
            <a:off x="2057400" y="3657600"/>
            <a:ext cx="304800" cy="533400"/>
          </a:xfrm>
          <a:prstGeom prst="roundRect">
            <a:avLst>
              <a:gd name="adj" fmla="val 9072"/>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9" name="圆角矩形 6"/>
          <p:cNvSpPr/>
          <p:nvPr/>
        </p:nvSpPr>
        <p:spPr>
          <a:xfrm>
            <a:off x="4114800" y="3657600"/>
            <a:ext cx="304800" cy="533400"/>
          </a:xfrm>
          <a:prstGeom prst="roundRect">
            <a:avLst>
              <a:gd name="adj" fmla="val 9072"/>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34000" y="3581400"/>
            <a:ext cx="2133600" cy="523220"/>
          </a:xfrm>
          <a:prstGeom prst="rect">
            <a:avLst/>
          </a:prstGeom>
          <a:noFill/>
          <a:ln w="0">
            <a:noFill/>
          </a:ln>
        </p:spPr>
        <p:txBody>
          <a:bodyPr wrap="square" rtlCol="0">
            <a:spAutoFit/>
          </a:bodyPr>
          <a:lstStyle/>
          <a:p>
            <a:r>
              <a:rPr lang="en-US" sz="2800" dirty="0" smtClean="0">
                <a:solidFill>
                  <a:srgbClr val="FF0000"/>
                </a:solidFill>
                <a:latin typeface="Times New Roman" pitchFamily="18" charset="0"/>
                <a:cs typeface="Times New Roman" pitchFamily="18" charset="0"/>
              </a:rPr>
              <a:t>Data sizes</a:t>
            </a:r>
            <a:endParaRPr lang="en-US" sz="2800" i="1" baseline="-25000" dirty="0">
              <a:solidFill>
                <a:srgbClr val="FF0000"/>
              </a:solidFill>
              <a:latin typeface="Times New Roman" pitchFamily="18" charset="0"/>
              <a:cs typeface="Times New Roman" pitchFamily="18" charset="0"/>
            </a:endParaRPr>
          </a:p>
        </p:txBody>
      </p:sp>
      <p:graphicFrame>
        <p:nvGraphicFramePr>
          <p:cNvPr id="220162" name="Object 2"/>
          <p:cNvGraphicFramePr>
            <a:graphicFrameLocks noChangeAspect="1"/>
          </p:cNvGraphicFramePr>
          <p:nvPr/>
        </p:nvGraphicFramePr>
        <p:xfrm>
          <a:off x="4495800" y="1801812"/>
          <a:ext cx="2819400" cy="484188"/>
        </p:xfrm>
        <a:graphic>
          <a:graphicData uri="http://schemas.openxmlformats.org/presentationml/2006/ole">
            <p:oleObj spid="_x0000_s220162" name="Formula" r:id="rId4" imgW="1435320" imgH="246600" progId="Equation.Ribbit">
              <p:embed/>
            </p:oleObj>
          </a:graphicData>
        </a:graphic>
      </p:graphicFrame>
      <p:sp>
        <p:nvSpPr>
          <p:cNvPr id="14" name="圆角矩形 6"/>
          <p:cNvSpPr/>
          <p:nvPr/>
        </p:nvSpPr>
        <p:spPr>
          <a:xfrm>
            <a:off x="1219200" y="4419600"/>
            <a:ext cx="1524000" cy="533400"/>
          </a:xfrm>
          <a:prstGeom prst="roundRect">
            <a:avLst>
              <a:gd name="adj" fmla="val 9072"/>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15" name="TextBox 14"/>
          <p:cNvSpPr txBox="1"/>
          <p:nvPr/>
        </p:nvSpPr>
        <p:spPr>
          <a:xfrm>
            <a:off x="1143000" y="5029200"/>
            <a:ext cx="4114800" cy="954107"/>
          </a:xfrm>
          <a:prstGeom prst="rect">
            <a:avLst/>
          </a:prstGeom>
          <a:noFill/>
          <a:ln w="0">
            <a:noFill/>
          </a:ln>
        </p:spPr>
        <p:txBody>
          <a:bodyPr wrap="square" rtlCol="0">
            <a:spAutoFit/>
          </a:bodyPr>
          <a:lstStyle/>
          <a:p>
            <a:r>
              <a:rPr lang="en-US" sz="2800" dirty="0" smtClean="0">
                <a:solidFill>
                  <a:srgbClr val="FF0000"/>
                </a:solidFill>
                <a:latin typeface="Times New Roman" pitchFamily="18" charset="0"/>
                <a:cs typeface="Times New Roman" pitchFamily="18" charset="0"/>
              </a:rPr>
              <a:t>Each data is only cached at one node</a:t>
            </a:r>
            <a:endParaRPr lang="en-US" sz="2800" i="1" baseline="-25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p:bldP spid="14"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Utility-based Cache Replacement</a:t>
            </a:r>
            <a:endParaRPr lang="en-US" dirty="0"/>
          </a:p>
        </p:txBody>
      </p:sp>
      <p:sp>
        <p:nvSpPr>
          <p:cNvPr id="3" name="Content Placeholder 2"/>
          <p:cNvSpPr>
            <a:spLocks noGrp="1"/>
          </p:cNvSpPr>
          <p:nvPr>
            <p:ph idx="1"/>
          </p:nvPr>
        </p:nvSpPr>
        <p:spPr/>
        <p:txBody>
          <a:bodyPr/>
          <a:lstStyle/>
          <a:p>
            <a:r>
              <a:rPr lang="en-US" dirty="0" smtClean="0"/>
              <a:t>Example: A is nearer to the central node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09600" y="2042161"/>
            <a:ext cx="6400800" cy="3291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Utility-based Cache Replacement</a:t>
            </a:r>
            <a:endParaRPr lang="en-US" dirty="0"/>
          </a:p>
        </p:txBody>
      </p:sp>
      <p:sp>
        <p:nvSpPr>
          <p:cNvPr id="3" name="Content Placeholder 2"/>
          <p:cNvSpPr>
            <a:spLocks noGrp="1"/>
          </p:cNvSpPr>
          <p:nvPr>
            <p:ph idx="1"/>
          </p:nvPr>
        </p:nvSpPr>
        <p:spPr/>
        <p:txBody>
          <a:bodyPr/>
          <a:lstStyle/>
          <a:p>
            <a:r>
              <a:rPr lang="en-US" dirty="0" smtClean="0"/>
              <a:t>Less popular data may be removed from cache if caching buffer is very limited</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533400" y="2378766"/>
            <a:ext cx="6248400" cy="32600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Introduction</a:t>
            </a:r>
          </a:p>
          <a:p>
            <a:r>
              <a:rPr lang="en-US" dirty="0" smtClean="0">
                <a:solidFill>
                  <a:schemeClr val="tx1"/>
                </a:solidFill>
              </a:rPr>
              <a:t>Network Central Locations (NCLs)</a:t>
            </a:r>
          </a:p>
          <a:p>
            <a:r>
              <a:rPr lang="en-US" dirty="0" smtClean="0"/>
              <a:t>Caching Scheme</a:t>
            </a:r>
          </a:p>
          <a:p>
            <a:r>
              <a:rPr lang="en-US" b="1" dirty="0" smtClean="0">
                <a:solidFill>
                  <a:srgbClr val="FF0000"/>
                </a:solidFill>
              </a:rPr>
              <a:t>Performance Evaluation</a:t>
            </a:r>
          </a:p>
          <a:p>
            <a:r>
              <a:rPr lang="en-US" dirty="0" smtClean="0"/>
              <a:t>Summary &amp; Future Work</a:t>
            </a:r>
            <a:endParaRPr lang="en-US"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Settings</a:t>
            </a:r>
            <a:endParaRPr lang="en-US" dirty="0"/>
          </a:p>
        </p:txBody>
      </p:sp>
      <p:sp>
        <p:nvSpPr>
          <p:cNvPr id="3" name="Content Placeholder 2"/>
          <p:cNvSpPr>
            <a:spLocks noGrp="1"/>
          </p:cNvSpPr>
          <p:nvPr>
            <p:ph idx="1"/>
          </p:nvPr>
        </p:nvSpPr>
        <p:spPr/>
        <p:txBody>
          <a:bodyPr/>
          <a:lstStyle/>
          <a:p>
            <a:r>
              <a:rPr lang="en-US" dirty="0" smtClean="0"/>
              <a:t>Data generation</a:t>
            </a:r>
          </a:p>
          <a:p>
            <a:pPr lvl="1"/>
            <a:r>
              <a:rPr lang="en-US" dirty="0" smtClean="0"/>
              <a:t>Each node periodically determines whether to generate new data with a fixed probability </a:t>
            </a:r>
            <a:r>
              <a:rPr lang="en-US" i="1" dirty="0" err="1" smtClean="0"/>
              <a:t>p</a:t>
            </a:r>
            <a:r>
              <a:rPr lang="en-US" i="1" baseline="-25000" dirty="0" err="1" smtClean="0"/>
              <a:t>G</a:t>
            </a:r>
            <a:r>
              <a:rPr lang="en-US" dirty="0" smtClean="0"/>
              <a:t>=0.2</a:t>
            </a:r>
          </a:p>
          <a:p>
            <a:pPr lvl="1"/>
            <a:r>
              <a:rPr lang="en-US" dirty="0" smtClean="0"/>
              <a:t>Data lifetime is uniformly distributed in [0.5</a:t>
            </a:r>
            <a:r>
              <a:rPr lang="en-US" i="1" dirty="0" smtClean="0"/>
              <a:t>T</a:t>
            </a:r>
            <a:r>
              <a:rPr lang="en-US" dirty="0" smtClean="0"/>
              <a:t>, 1.5</a:t>
            </a:r>
            <a:r>
              <a:rPr lang="en-US" i="1" dirty="0" smtClean="0"/>
              <a:t>T</a:t>
            </a:r>
            <a:r>
              <a:rPr lang="en-US" dirty="0" smtClean="0"/>
              <a:t>]</a:t>
            </a:r>
          </a:p>
          <a:p>
            <a:r>
              <a:rPr lang="en-US" dirty="0" smtClean="0"/>
              <a:t>Query pattern</a:t>
            </a:r>
          </a:p>
          <a:p>
            <a:pPr lvl="1"/>
            <a:r>
              <a:rPr lang="en-US" dirty="0" smtClean="0"/>
              <a:t>Randomly generated at all nodes periodically</a:t>
            </a:r>
          </a:p>
          <a:p>
            <a:pPr lvl="1"/>
            <a:r>
              <a:rPr lang="en-US" dirty="0" smtClean="0"/>
              <a:t>Query pattern follows </a:t>
            </a:r>
            <a:r>
              <a:rPr lang="en-US" dirty="0" err="1" smtClean="0"/>
              <a:t>Zipf</a:t>
            </a:r>
            <a:r>
              <a:rPr lang="en-US" dirty="0" smtClean="0"/>
              <a:t> distribution</a:t>
            </a:r>
          </a:p>
          <a:p>
            <a:pPr lvl="1"/>
            <a:r>
              <a:rPr lang="en-US" dirty="0" smtClean="0"/>
              <a:t>Time constraint of query: </a:t>
            </a:r>
            <a:r>
              <a:rPr lang="en-US" i="1" dirty="0" smtClean="0"/>
              <a:t>T/2</a:t>
            </a:r>
            <a:endParaRPr lang="en-US"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7" name="Picture 5"/>
          <p:cNvPicPr>
            <a:picLocks noChangeAspect="1" noChangeArrowheads="1"/>
          </p:cNvPicPr>
          <p:nvPr/>
        </p:nvPicPr>
        <p:blipFill>
          <a:blip r:embed="rId2" cstate="print"/>
          <a:srcRect/>
          <a:stretch>
            <a:fillRect/>
          </a:stretch>
        </p:blipFill>
        <p:spPr bwMode="auto">
          <a:xfrm>
            <a:off x="-19890" y="2209800"/>
            <a:ext cx="4570328" cy="3624263"/>
          </a:xfrm>
          <a:prstGeom prst="rect">
            <a:avLst/>
          </a:prstGeom>
          <a:noFill/>
          <a:ln w="9525">
            <a:noFill/>
            <a:miter lim="800000"/>
            <a:headEnd/>
            <a:tailEnd/>
          </a:ln>
          <a:effectLst/>
        </p:spPr>
      </p:pic>
      <p:pic>
        <p:nvPicPr>
          <p:cNvPr id="223238" name="Picture 6"/>
          <p:cNvPicPr>
            <a:picLocks noChangeAspect="1" noChangeArrowheads="1"/>
          </p:cNvPicPr>
          <p:nvPr/>
        </p:nvPicPr>
        <p:blipFill>
          <a:blip r:embed="rId3" cstate="print"/>
          <a:srcRect/>
          <a:stretch>
            <a:fillRect/>
          </a:stretch>
        </p:blipFill>
        <p:spPr bwMode="auto">
          <a:xfrm>
            <a:off x="4554759" y="2209800"/>
            <a:ext cx="4402876" cy="36004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Caching Performance</a:t>
            </a:r>
            <a:endParaRPr lang="en-US" dirty="0"/>
          </a:p>
        </p:txBody>
      </p:sp>
      <p:sp>
        <p:nvSpPr>
          <p:cNvPr id="3" name="Content Placeholder 2"/>
          <p:cNvSpPr>
            <a:spLocks noGrp="1"/>
          </p:cNvSpPr>
          <p:nvPr>
            <p:ph idx="1"/>
          </p:nvPr>
        </p:nvSpPr>
        <p:spPr/>
        <p:txBody>
          <a:bodyPr/>
          <a:lstStyle/>
          <a:p>
            <a:r>
              <a:rPr lang="en-US" dirty="0" smtClean="0"/>
              <a:t>On the MIT Reality trace with different data lifetime (</a:t>
            </a:r>
            <a:r>
              <a:rPr lang="en-US" i="1" dirty="0" smtClean="0"/>
              <a:t>T</a:t>
            </a:r>
            <a:r>
              <a:rPr lang="en-US" dirty="0" smtClean="0"/>
              <a:t>)</a:t>
            </a:r>
            <a:endParaRPr lang="en-US" dirty="0"/>
          </a:p>
        </p:txBody>
      </p:sp>
      <p:cxnSp>
        <p:nvCxnSpPr>
          <p:cNvPr id="7" name="Straight Arrow Connector 6"/>
          <p:cNvCxnSpPr/>
          <p:nvPr/>
        </p:nvCxnSpPr>
        <p:spPr bwMode="auto">
          <a:xfrm rot="5400000">
            <a:off x="7048897" y="3542903"/>
            <a:ext cx="685800" cy="794"/>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8" name="Straight Connector 7"/>
          <p:cNvCxnSpPr>
            <a:endCxn id="9" idx="0"/>
          </p:cNvCxnSpPr>
          <p:nvPr/>
        </p:nvCxnSpPr>
        <p:spPr bwMode="auto">
          <a:xfrm rot="5400000">
            <a:off x="6000750" y="4552950"/>
            <a:ext cx="2286000" cy="3429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9" name="TextBox 8"/>
          <p:cNvSpPr txBox="1"/>
          <p:nvPr/>
        </p:nvSpPr>
        <p:spPr>
          <a:xfrm>
            <a:off x="5029200" y="5867400"/>
            <a:ext cx="38862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Lower caching overhead</a:t>
            </a:r>
            <a:endParaRPr lang="en-US" sz="2800" dirty="0">
              <a:solidFill>
                <a:srgbClr val="FF0000"/>
              </a:solidFill>
              <a:latin typeface="Times New Roman" pitchFamily="18" charset="0"/>
              <a:cs typeface="Times New Roman" pitchFamily="18" charset="0"/>
            </a:endParaRPr>
          </a:p>
        </p:txBody>
      </p:sp>
      <p:cxnSp>
        <p:nvCxnSpPr>
          <p:cNvPr id="15" name="Straight Arrow Connector 14"/>
          <p:cNvCxnSpPr/>
          <p:nvPr/>
        </p:nvCxnSpPr>
        <p:spPr bwMode="auto">
          <a:xfrm rot="5400000">
            <a:off x="3200797" y="3200003"/>
            <a:ext cx="762000" cy="794"/>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16" name="Straight Connector 15"/>
          <p:cNvCxnSpPr>
            <a:endCxn id="17" idx="0"/>
          </p:cNvCxnSpPr>
          <p:nvPr/>
        </p:nvCxnSpPr>
        <p:spPr bwMode="auto">
          <a:xfrm rot="5400000">
            <a:off x="1804660" y="4177040"/>
            <a:ext cx="2677180" cy="7239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7" name="TextBox 16"/>
          <p:cNvSpPr txBox="1"/>
          <p:nvPr/>
        </p:nvSpPr>
        <p:spPr>
          <a:xfrm>
            <a:off x="838200" y="5877580"/>
            <a:ext cx="38862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Higher successful ratio</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of Cache Replacement</a:t>
            </a:r>
            <a:endParaRPr lang="en-US" dirty="0"/>
          </a:p>
        </p:txBody>
      </p:sp>
      <p:sp>
        <p:nvSpPr>
          <p:cNvPr id="3" name="Content Placeholder 2"/>
          <p:cNvSpPr>
            <a:spLocks noGrp="1"/>
          </p:cNvSpPr>
          <p:nvPr>
            <p:ph idx="1"/>
          </p:nvPr>
        </p:nvSpPr>
        <p:spPr/>
        <p:txBody>
          <a:bodyPr/>
          <a:lstStyle/>
          <a:p>
            <a:r>
              <a:rPr lang="en-US" dirty="0" smtClean="0"/>
              <a:t>Different replacement strategies on MIT Reality trace</a:t>
            </a:r>
            <a:endParaRPr lang="en-US" dirty="0"/>
          </a:p>
        </p:txBody>
      </p:sp>
      <p:pic>
        <p:nvPicPr>
          <p:cNvPr id="7" name="Picture 4"/>
          <p:cNvPicPr>
            <a:picLocks noChangeAspect="1" noChangeArrowheads="1"/>
          </p:cNvPicPr>
          <p:nvPr/>
        </p:nvPicPr>
        <p:blipFill>
          <a:blip r:embed="rId2" cstate="print"/>
          <a:srcRect/>
          <a:stretch>
            <a:fillRect/>
          </a:stretch>
        </p:blipFill>
        <p:spPr bwMode="auto">
          <a:xfrm>
            <a:off x="76201" y="2086998"/>
            <a:ext cx="4478403" cy="3646012"/>
          </a:xfrm>
          <a:prstGeom prst="rect">
            <a:avLst/>
          </a:prstGeom>
          <a:noFill/>
          <a:ln w="9525">
            <a:noFill/>
            <a:miter lim="800000"/>
            <a:headEnd/>
            <a:tailEnd/>
          </a:ln>
          <a:effectLst/>
        </p:spPr>
      </p:pic>
      <p:pic>
        <p:nvPicPr>
          <p:cNvPr id="224261" name="Picture 5"/>
          <p:cNvPicPr>
            <a:picLocks noChangeAspect="1" noChangeArrowheads="1"/>
          </p:cNvPicPr>
          <p:nvPr/>
        </p:nvPicPr>
        <p:blipFill>
          <a:blip r:embed="rId3" cstate="print"/>
          <a:srcRect/>
          <a:stretch>
            <a:fillRect/>
          </a:stretch>
        </p:blipFill>
        <p:spPr bwMode="auto">
          <a:xfrm>
            <a:off x="4563162" y="1923010"/>
            <a:ext cx="4504638" cy="3868190"/>
          </a:xfrm>
          <a:prstGeom prst="rect">
            <a:avLst/>
          </a:prstGeom>
          <a:noFill/>
          <a:ln w="9525">
            <a:noFill/>
            <a:miter lim="800000"/>
            <a:headEnd/>
            <a:tailEnd/>
          </a:ln>
          <a:effectLst/>
        </p:spPr>
      </p:pic>
      <p:cxnSp>
        <p:nvCxnSpPr>
          <p:cNvPr id="9" name="Straight Arrow Connector 8"/>
          <p:cNvCxnSpPr/>
          <p:nvPr/>
        </p:nvCxnSpPr>
        <p:spPr bwMode="auto">
          <a:xfrm rot="5400000">
            <a:off x="3657997" y="3581003"/>
            <a:ext cx="609600" cy="794"/>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10" name="Straight Connector 9"/>
          <p:cNvCxnSpPr>
            <a:endCxn id="11" idx="0"/>
          </p:cNvCxnSpPr>
          <p:nvPr/>
        </p:nvCxnSpPr>
        <p:spPr bwMode="auto">
          <a:xfrm rot="5400000">
            <a:off x="2071360" y="4062740"/>
            <a:ext cx="2296180" cy="13335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1" name="TextBox 10"/>
          <p:cNvSpPr txBox="1"/>
          <p:nvPr/>
        </p:nvSpPr>
        <p:spPr>
          <a:xfrm>
            <a:off x="609600" y="5877580"/>
            <a:ext cx="38862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Improves successful ratio</a:t>
            </a:r>
            <a:endParaRPr lang="en-US" sz="2800" dirty="0">
              <a:solidFill>
                <a:srgbClr val="FF0000"/>
              </a:solidFill>
              <a:latin typeface="Times New Roman" pitchFamily="18" charset="0"/>
              <a:cs typeface="Times New Roman" pitchFamily="18" charset="0"/>
            </a:endParaRPr>
          </a:p>
        </p:txBody>
      </p:sp>
      <p:sp>
        <p:nvSpPr>
          <p:cNvPr id="15" name="TextBox 14"/>
          <p:cNvSpPr txBox="1"/>
          <p:nvPr/>
        </p:nvSpPr>
        <p:spPr>
          <a:xfrm>
            <a:off x="4648200" y="5867400"/>
            <a:ext cx="44958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Similar replacement overhead</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the Number of NCLs</a:t>
            </a:r>
            <a:endParaRPr lang="en-US" dirty="0"/>
          </a:p>
        </p:txBody>
      </p:sp>
      <p:sp>
        <p:nvSpPr>
          <p:cNvPr id="3" name="Content Placeholder 2"/>
          <p:cNvSpPr>
            <a:spLocks noGrp="1"/>
          </p:cNvSpPr>
          <p:nvPr>
            <p:ph idx="1"/>
          </p:nvPr>
        </p:nvSpPr>
        <p:spPr/>
        <p:txBody>
          <a:bodyPr/>
          <a:lstStyle/>
          <a:p>
            <a:r>
              <a:rPr lang="en-US" dirty="0" smtClean="0"/>
              <a:t>On Infocom06 trace with </a:t>
            </a:r>
            <a:r>
              <a:rPr lang="en-US" i="1" dirty="0" smtClean="0"/>
              <a:t>T</a:t>
            </a:r>
            <a:r>
              <a:rPr lang="en-US" dirty="0" smtClean="0"/>
              <a:t>=3 hours</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Optimal: </a:t>
            </a:r>
            <a:r>
              <a:rPr lang="en-US" i="1" dirty="0" smtClean="0"/>
              <a:t>K</a:t>
            </a:r>
            <a:r>
              <a:rPr lang="en-US" dirty="0" smtClean="0"/>
              <a:t>=5</a:t>
            </a:r>
            <a:endParaRPr lang="en-US" dirty="0"/>
          </a:p>
        </p:txBody>
      </p:sp>
      <p:pic>
        <p:nvPicPr>
          <p:cNvPr id="225282" name="Picture 2"/>
          <p:cNvPicPr>
            <a:picLocks noChangeAspect="1" noChangeArrowheads="1"/>
          </p:cNvPicPr>
          <p:nvPr/>
        </p:nvPicPr>
        <p:blipFill>
          <a:blip r:embed="rId3" cstate="print"/>
          <a:srcRect/>
          <a:stretch>
            <a:fillRect/>
          </a:stretch>
        </p:blipFill>
        <p:spPr bwMode="auto">
          <a:xfrm>
            <a:off x="0" y="1752600"/>
            <a:ext cx="4524430" cy="3657600"/>
          </a:xfrm>
          <a:prstGeom prst="rect">
            <a:avLst/>
          </a:prstGeom>
          <a:noFill/>
          <a:ln w="9525">
            <a:noFill/>
            <a:miter lim="800000"/>
            <a:headEnd/>
            <a:tailEnd/>
          </a:ln>
          <a:effectLst/>
        </p:spPr>
      </p:pic>
      <p:pic>
        <p:nvPicPr>
          <p:cNvPr id="225284" name="Picture 4"/>
          <p:cNvPicPr>
            <a:picLocks noChangeAspect="1" noChangeArrowheads="1"/>
          </p:cNvPicPr>
          <p:nvPr/>
        </p:nvPicPr>
        <p:blipFill>
          <a:blip r:embed="rId4" cstate="print"/>
          <a:srcRect/>
          <a:stretch>
            <a:fillRect/>
          </a:stretch>
        </p:blipFill>
        <p:spPr bwMode="auto">
          <a:xfrm>
            <a:off x="4548839" y="1676400"/>
            <a:ext cx="4595159" cy="3724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Disruption Tolerant Networks (DTNs)</a:t>
            </a:r>
            <a:endParaRPr lang="en-US" dirty="0"/>
          </a:p>
        </p:txBody>
      </p:sp>
      <p:sp>
        <p:nvSpPr>
          <p:cNvPr id="3" name="Content Placeholder 2"/>
          <p:cNvSpPr>
            <a:spLocks noGrp="1"/>
          </p:cNvSpPr>
          <p:nvPr>
            <p:ph idx="1"/>
          </p:nvPr>
        </p:nvSpPr>
        <p:spPr/>
        <p:txBody>
          <a:bodyPr/>
          <a:lstStyle/>
          <a:p>
            <a:r>
              <a:rPr lang="en-US" dirty="0" smtClean="0"/>
              <a:t>Consist of hand-held personal mobile devices</a:t>
            </a:r>
          </a:p>
          <a:p>
            <a:pPr lvl="1"/>
            <a:r>
              <a:rPr lang="en-US" dirty="0" smtClean="0"/>
              <a:t>Laptops, PDAs, </a:t>
            </a:r>
            <a:r>
              <a:rPr lang="en-US" dirty="0" err="1" smtClean="0"/>
              <a:t>Smartphones</a:t>
            </a:r>
            <a:endParaRPr lang="en-US" dirty="0" smtClean="0"/>
          </a:p>
          <a:p>
            <a:r>
              <a:rPr lang="en-US" dirty="0" smtClean="0"/>
              <a:t>Opportunistic and intermittent network connectivity</a:t>
            </a:r>
          </a:p>
          <a:p>
            <a:pPr lvl="1"/>
            <a:r>
              <a:rPr lang="en-US" dirty="0" smtClean="0"/>
              <a:t>Result of node mobility, device power outage or malicious attacks</a:t>
            </a:r>
          </a:p>
          <a:p>
            <a:pPr lvl="1"/>
            <a:r>
              <a:rPr lang="en-US" dirty="0" smtClean="0"/>
              <a:t>Hard to maintain end-to-end communication links</a:t>
            </a:r>
          </a:p>
          <a:p>
            <a:r>
              <a:rPr lang="en-US" dirty="0" smtClean="0"/>
              <a:t>Data transmission via opportunistic contacts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Cooperative caching in DTNs</a:t>
            </a:r>
          </a:p>
          <a:p>
            <a:pPr lvl="1"/>
            <a:r>
              <a:rPr lang="en-US" dirty="0" smtClean="0"/>
              <a:t>Intentionally cache data at a pre-specified set of NCLs which can be easily accessed by other nodes</a:t>
            </a:r>
          </a:p>
          <a:p>
            <a:pPr lvl="1"/>
            <a:r>
              <a:rPr lang="en-US" dirty="0" smtClean="0"/>
              <a:t>NCL selection based on a probabilistic metric</a:t>
            </a:r>
          </a:p>
          <a:p>
            <a:pPr lvl="1"/>
            <a:r>
              <a:rPr lang="en-US" dirty="0" smtClean="0"/>
              <a:t>Utility-based cache replacement to maximize the cumulative caching performance</a:t>
            </a:r>
          </a:p>
          <a:p>
            <a:r>
              <a:rPr lang="en-US" dirty="0" smtClean="0"/>
              <a:t>Future work</a:t>
            </a:r>
          </a:p>
          <a:p>
            <a:pPr lvl="1"/>
            <a:r>
              <a:rPr lang="en-US" dirty="0" smtClean="0"/>
              <a:t>Distributed NCL selection</a:t>
            </a:r>
          </a:p>
          <a:p>
            <a:pPr lvl="1"/>
            <a:r>
              <a:rPr lang="en-US" dirty="0" smtClean="0"/>
              <a:t>Load balancing on NCLs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buNone/>
            </a:pPr>
            <a:r>
              <a:rPr lang="en-US" dirty="0" smtClean="0"/>
              <a:t> </a:t>
            </a:r>
          </a:p>
          <a:p>
            <a:r>
              <a:rPr lang="en-US" dirty="0" smtClean="0"/>
              <a:t> </a:t>
            </a:r>
          </a:p>
          <a:p>
            <a:pPr marL="352425" lvl="1" indent="-352425">
              <a:buClr>
                <a:srgbClr val="807999"/>
              </a:buClr>
              <a:buNone/>
            </a:pPr>
            <a:endParaRPr lang="en-US" dirty="0" smtClean="0"/>
          </a:p>
          <a:p>
            <a:pPr marL="352425" lvl="1" indent="-352425">
              <a:buClr>
                <a:srgbClr val="807999"/>
              </a:buClr>
              <a:buNone/>
            </a:pPr>
            <a:r>
              <a:rPr lang="en-US" sz="3200" dirty="0" smtClean="0"/>
              <a:t>	http://mcn.cse.psu.edu</a:t>
            </a:r>
          </a:p>
          <a:p>
            <a:pPr marL="352425" lvl="1" indent="-352425">
              <a:buClr>
                <a:srgbClr val="807999"/>
              </a:buClr>
              <a:buNone/>
            </a:pPr>
            <a:endParaRPr lang="en-US" dirty="0" smtClean="0"/>
          </a:p>
          <a:p>
            <a:r>
              <a:rPr lang="en-US" dirty="0" smtClean="0"/>
              <a:t>The paper and slides are also available at:</a:t>
            </a:r>
          </a:p>
          <a:p>
            <a:pPr>
              <a:buNone/>
            </a:pPr>
            <a:r>
              <a:rPr lang="en-US" dirty="0" smtClean="0"/>
              <a:t>	http://www.cse.psu.edu/~wxg139</a:t>
            </a:r>
          </a:p>
          <a:p>
            <a:endParaRPr lang="en-US" dirty="0"/>
          </a:p>
        </p:txBody>
      </p:sp>
      <p:pic>
        <p:nvPicPr>
          <p:cNvPr id="4" name="Picture 2" descr="E:\Work\Socio-based Multicast\mobihoc09\slides\mcn-webhdr.jpg"/>
          <p:cNvPicPr>
            <a:picLocks noChangeAspect="1" noChangeArrowheads="1"/>
          </p:cNvPicPr>
          <p:nvPr/>
        </p:nvPicPr>
        <p:blipFill>
          <a:blip r:embed="rId3" cstate="print"/>
          <a:srcRect/>
          <a:stretch>
            <a:fillRect/>
          </a:stretch>
        </p:blipFill>
        <p:spPr bwMode="auto">
          <a:xfrm>
            <a:off x="609600" y="1905000"/>
            <a:ext cx="5511800" cy="787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Traces</a:t>
            </a:r>
            <a:endParaRPr lang="en-US" dirty="0"/>
          </a:p>
        </p:txBody>
      </p:sp>
      <p:sp>
        <p:nvSpPr>
          <p:cNvPr id="3" name="Content Placeholder 2"/>
          <p:cNvSpPr>
            <a:spLocks noGrp="1"/>
          </p:cNvSpPr>
          <p:nvPr>
            <p:ph idx="1"/>
          </p:nvPr>
        </p:nvSpPr>
        <p:spPr/>
        <p:txBody>
          <a:bodyPr/>
          <a:lstStyle/>
          <a:p>
            <a:r>
              <a:rPr lang="en-US" dirty="0" smtClean="0"/>
              <a:t>Record user contacts at university campus</a:t>
            </a:r>
          </a:p>
          <a:p>
            <a:r>
              <a:rPr lang="en-US" dirty="0" smtClean="0"/>
              <a:t>Various wireless interfaces</a:t>
            </a:r>
          </a:p>
          <a:p>
            <a:pPr lvl="1"/>
            <a:r>
              <a:rPr lang="en-US" dirty="0" smtClean="0"/>
              <a:t>Bluetooth: periodically detect nearby peers</a:t>
            </a:r>
          </a:p>
          <a:p>
            <a:pPr lvl="1"/>
            <a:r>
              <a:rPr lang="en-US" dirty="0" err="1" smtClean="0"/>
              <a:t>WiFi</a:t>
            </a:r>
            <a:r>
              <a:rPr lang="en-US" dirty="0" smtClean="0"/>
              <a:t>: associate to the best Access Point (AP)</a:t>
            </a:r>
            <a:endParaRPr lang="en-US" dirty="0"/>
          </a:p>
        </p:txBody>
      </p:sp>
      <p:pic>
        <p:nvPicPr>
          <p:cNvPr id="215042" name="Picture 2"/>
          <p:cNvPicPr>
            <a:picLocks noChangeAspect="1" noChangeArrowheads="1"/>
          </p:cNvPicPr>
          <p:nvPr/>
        </p:nvPicPr>
        <p:blipFill>
          <a:blip r:embed="rId3" cstate="print"/>
          <a:srcRect/>
          <a:stretch>
            <a:fillRect/>
          </a:stretch>
        </p:blipFill>
        <p:spPr bwMode="auto">
          <a:xfrm>
            <a:off x="0" y="3809999"/>
            <a:ext cx="9144000" cy="20594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Opportunistic Path</a:t>
            </a:r>
            <a:endParaRPr lang="en-US" dirty="0"/>
          </a:p>
        </p:txBody>
      </p:sp>
      <p:sp>
        <p:nvSpPr>
          <p:cNvPr id="3" name="Content Placeholder 2"/>
          <p:cNvSpPr>
            <a:spLocks noGrp="1"/>
          </p:cNvSpPr>
          <p:nvPr>
            <p:ph idx="1"/>
          </p:nvPr>
        </p:nvSpPr>
        <p:spPr/>
        <p:txBody>
          <a:bodyPr/>
          <a:lstStyle/>
          <a:p>
            <a:r>
              <a:rPr lang="en-US" dirty="0" smtClean="0"/>
              <a:t>Each hop corresponds to stochastic contact process with pairwise contact rates</a:t>
            </a:r>
          </a:p>
          <a:p>
            <a:endParaRPr lang="en-US" dirty="0" smtClean="0"/>
          </a:p>
          <a:p>
            <a:endParaRPr lang="en-US" dirty="0" smtClean="0"/>
          </a:p>
          <a:p>
            <a:pPr lvl="1"/>
            <a:r>
              <a:rPr lang="en-US" i="1" dirty="0" err="1" smtClean="0"/>
              <a:t>X</a:t>
            </a:r>
            <a:r>
              <a:rPr lang="en-US" i="1" baseline="-25000" dirty="0" err="1" smtClean="0"/>
              <a:t>k</a:t>
            </a:r>
            <a:r>
              <a:rPr lang="en-US" dirty="0" smtClean="0"/>
              <a:t>: inter-contact time between nodes </a:t>
            </a:r>
            <a:r>
              <a:rPr lang="en-US" i="1" dirty="0" err="1" smtClean="0"/>
              <a:t>N</a:t>
            </a:r>
            <a:r>
              <a:rPr lang="en-US" i="1" baseline="-25000" dirty="0" err="1" smtClean="0"/>
              <a:t>k</a:t>
            </a:r>
            <a:r>
              <a:rPr lang="en-US" dirty="0" smtClean="0"/>
              <a:t> and </a:t>
            </a:r>
            <a:r>
              <a:rPr lang="en-US" i="1" dirty="0" smtClean="0"/>
              <a:t>N</a:t>
            </a:r>
            <a:r>
              <a:rPr lang="en-US" i="1" baseline="-25000" dirty="0" smtClean="0"/>
              <a:t>k+1</a:t>
            </a:r>
          </a:p>
          <a:p>
            <a:pPr lvl="2"/>
            <a:r>
              <a:rPr lang="en-US" dirty="0" smtClean="0"/>
              <a:t>Exponentially distributed</a:t>
            </a:r>
          </a:p>
          <a:p>
            <a:pPr lvl="1"/>
            <a:r>
              <a:rPr lang="en-US" dirty="0" smtClean="0"/>
              <a:t> </a:t>
            </a:r>
            <a:r>
              <a:rPr lang="en-US" i="1" dirty="0" smtClean="0"/>
              <a:t>Y</a:t>
            </a:r>
            <a:r>
              <a:rPr lang="en-US" dirty="0" smtClean="0"/>
              <a:t>: the time needed to transmit data from A to B along the path</a:t>
            </a:r>
          </a:p>
          <a:p>
            <a:pPr lvl="1"/>
            <a:r>
              <a:rPr lang="en-US" dirty="0" smtClean="0"/>
              <a:t>                  follows </a:t>
            </a:r>
            <a:r>
              <a:rPr lang="en-US" dirty="0" err="1" smtClean="0"/>
              <a:t>hypoexponential</a:t>
            </a:r>
            <a:r>
              <a:rPr lang="en-US" dirty="0" smtClean="0"/>
              <a:t> distribution</a:t>
            </a:r>
            <a:endParaRPr lang="en-US" dirty="0"/>
          </a:p>
        </p:txBody>
      </p:sp>
      <p:pic>
        <p:nvPicPr>
          <p:cNvPr id="185346" name="Picture 2"/>
          <p:cNvPicPr>
            <a:picLocks noChangeAspect="1" noChangeArrowheads="1"/>
          </p:cNvPicPr>
          <p:nvPr/>
        </p:nvPicPr>
        <p:blipFill>
          <a:blip r:embed="rId4" cstate="print"/>
          <a:srcRect/>
          <a:stretch>
            <a:fillRect/>
          </a:stretch>
        </p:blipFill>
        <p:spPr bwMode="auto">
          <a:xfrm>
            <a:off x="533400" y="2133600"/>
            <a:ext cx="5181600" cy="1218598"/>
          </a:xfrm>
          <a:prstGeom prst="rect">
            <a:avLst/>
          </a:prstGeom>
          <a:noFill/>
          <a:ln w="9525">
            <a:noFill/>
            <a:miter lim="800000"/>
            <a:headEnd/>
            <a:tailEnd/>
          </a:ln>
        </p:spPr>
      </p:pic>
      <p:graphicFrame>
        <p:nvGraphicFramePr>
          <p:cNvPr id="5" name="Object 4"/>
          <p:cNvGraphicFramePr>
            <a:graphicFrameLocks noChangeAspect="1"/>
          </p:cNvGraphicFramePr>
          <p:nvPr/>
        </p:nvGraphicFramePr>
        <p:xfrm>
          <a:off x="6324600" y="1676400"/>
          <a:ext cx="2082800" cy="441325"/>
        </p:xfrm>
        <a:graphic>
          <a:graphicData uri="http://schemas.openxmlformats.org/presentationml/2006/ole">
            <p:oleObj spid="_x0000_s214018" name="Formula" r:id="rId5" imgW="1050480" imgH="222480" progId="Equation.Ribbit">
              <p:embed/>
            </p:oleObj>
          </a:graphicData>
        </a:graphic>
      </p:graphicFrame>
      <p:graphicFrame>
        <p:nvGraphicFramePr>
          <p:cNvPr id="6" name="Object 5"/>
          <p:cNvGraphicFramePr>
            <a:graphicFrameLocks noChangeAspect="1"/>
          </p:cNvGraphicFramePr>
          <p:nvPr/>
        </p:nvGraphicFramePr>
        <p:xfrm>
          <a:off x="990601" y="5233816"/>
          <a:ext cx="1447800" cy="862184"/>
        </p:xfrm>
        <a:graphic>
          <a:graphicData uri="http://schemas.openxmlformats.org/presentationml/2006/ole">
            <p:oleObj spid="_x0000_s214019" name="Formula" r:id="rId6" imgW="1106280" imgH="659160" progId="Equation.Ribbit">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Probabilistic Data Selection in Cache Replacement</a:t>
            </a:r>
            <a:endParaRPr lang="en-US" sz="3200" dirty="0"/>
          </a:p>
        </p:txBody>
      </p:sp>
      <p:sp>
        <p:nvSpPr>
          <p:cNvPr id="3" name="Content Placeholder 2"/>
          <p:cNvSpPr>
            <a:spLocks noGrp="1"/>
          </p:cNvSpPr>
          <p:nvPr>
            <p:ph idx="1"/>
          </p:nvPr>
        </p:nvSpPr>
        <p:spPr/>
        <p:txBody>
          <a:bodyPr/>
          <a:lstStyle/>
          <a:p>
            <a:r>
              <a:rPr lang="en-US" dirty="0" smtClean="0"/>
              <a:t>Fairness of caching</a:t>
            </a:r>
          </a:p>
          <a:p>
            <a:pPr lvl="1"/>
            <a:r>
              <a:rPr lang="en-US" dirty="0" smtClean="0"/>
              <a:t>Every node caches popular data</a:t>
            </a:r>
          </a:p>
          <a:p>
            <a:pPr lvl="1"/>
            <a:r>
              <a:rPr lang="en-US" dirty="0" smtClean="0"/>
              <a:t>Caching effectiveness is only locally maximized</a:t>
            </a:r>
          </a:p>
          <a:p>
            <a:r>
              <a:rPr lang="en-US" dirty="0" smtClean="0"/>
              <a:t>Probabilistic data selection</a:t>
            </a:r>
          </a:p>
          <a:p>
            <a:pPr lvl="1"/>
            <a:r>
              <a:rPr lang="en-US" dirty="0" smtClean="0"/>
              <a:t>Every caching node probabilistically determine whether to cache the data </a:t>
            </a:r>
          </a:p>
          <a:p>
            <a:pPr lvl="1"/>
            <a:r>
              <a:rPr lang="en-US" dirty="0" smtClean="0"/>
              <a:t>Data utility is used as the probability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	</a:t>
            </a:r>
            <a:endParaRPr lang="en-US" dirty="0"/>
          </a:p>
        </p:txBody>
      </p:sp>
      <p:sp>
        <p:nvSpPr>
          <p:cNvPr id="3" name="Content Placeholder 2"/>
          <p:cNvSpPr>
            <a:spLocks noGrp="1"/>
          </p:cNvSpPr>
          <p:nvPr>
            <p:ph idx="1"/>
          </p:nvPr>
        </p:nvSpPr>
        <p:spPr/>
        <p:txBody>
          <a:bodyPr/>
          <a:lstStyle/>
          <a:p>
            <a:r>
              <a:rPr lang="en-US" b="1" dirty="0" err="1" smtClean="0"/>
              <a:t>NoCache</a:t>
            </a:r>
            <a:r>
              <a:rPr lang="en-US" dirty="0" smtClean="0"/>
              <a:t>, where caching is not used for data access</a:t>
            </a:r>
          </a:p>
          <a:p>
            <a:r>
              <a:rPr lang="en-US" b="1" dirty="0" err="1" smtClean="0"/>
              <a:t>RandomCache</a:t>
            </a:r>
            <a:r>
              <a:rPr lang="en-US" dirty="0" smtClean="0"/>
              <a:t>, where each requester caches the received data randomly</a:t>
            </a:r>
          </a:p>
          <a:p>
            <a:r>
              <a:rPr lang="en-US" b="1" dirty="0" err="1" smtClean="0"/>
              <a:t>CacheData</a:t>
            </a:r>
            <a:r>
              <a:rPr lang="en-US" dirty="0" smtClean="0"/>
              <a:t>, which is proposed for cooperative caching in wireless ad-hoc networks</a:t>
            </a:r>
          </a:p>
          <a:p>
            <a:r>
              <a:rPr lang="en-US" b="1" dirty="0" err="1" smtClean="0"/>
              <a:t>BundleCache</a:t>
            </a:r>
            <a:r>
              <a:rPr lang="en-US" dirty="0" smtClean="0"/>
              <a:t>, which caches network data as bundles</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Transmission in DTNs</a:t>
            </a:r>
            <a:endParaRPr lang="en-US" dirty="0"/>
          </a:p>
        </p:txBody>
      </p:sp>
      <p:sp>
        <p:nvSpPr>
          <p:cNvPr id="3" name="Content Placeholder 2"/>
          <p:cNvSpPr>
            <a:spLocks noGrp="1"/>
          </p:cNvSpPr>
          <p:nvPr>
            <p:ph idx="1"/>
          </p:nvPr>
        </p:nvSpPr>
        <p:spPr/>
        <p:txBody>
          <a:bodyPr/>
          <a:lstStyle/>
          <a:p>
            <a:r>
              <a:rPr lang="en-US" sz="3000" dirty="0" smtClean="0"/>
              <a:t>Carry-and-Forward</a:t>
            </a:r>
          </a:p>
          <a:p>
            <a:pPr lvl="1"/>
            <a:r>
              <a:rPr lang="en-US" sz="2600" dirty="0" smtClean="0"/>
              <a:t>Mobile nodes physically carry data as relays</a:t>
            </a:r>
          </a:p>
          <a:p>
            <a:pPr lvl="1"/>
            <a:r>
              <a:rPr lang="en-US" sz="2600" dirty="0" smtClean="0"/>
              <a:t>Forwarding data opportunistically upon contacts</a:t>
            </a:r>
          </a:p>
          <a:p>
            <a:pPr lvl="1"/>
            <a:r>
              <a:rPr lang="en-US" sz="2600" b="1" i="1" u="sng" dirty="0" smtClean="0"/>
              <a:t>Major problem:</a:t>
            </a:r>
            <a:r>
              <a:rPr lang="en-US" sz="2600" dirty="0" smtClean="0"/>
              <a:t> appropriate relay selection</a:t>
            </a:r>
          </a:p>
          <a:p>
            <a:endParaRPr lang="en-US" dirty="0"/>
          </a:p>
        </p:txBody>
      </p:sp>
      <p:pic>
        <p:nvPicPr>
          <p:cNvPr id="5" name="Picture 7"/>
          <p:cNvPicPr>
            <a:picLocks noChangeAspect="1" noChangeArrowheads="1"/>
          </p:cNvPicPr>
          <p:nvPr/>
        </p:nvPicPr>
        <p:blipFill>
          <a:blip r:embed="rId4" cstate="print"/>
          <a:srcRect/>
          <a:stretch>
            <a:fillRect/>
          </a:stretch>
        </p:blipFill>
        <p:spPr bwMode="auto">
          <a:xfrm>
            <a:off x="1889068" y="3749066"/>
            <a:ext cx="4522796" cy="1332532"/>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5410200" y="5181600"/>
            <a:ext cx="1066800" cy="1066800"/>
          </a:xfrm>
          <a:prstGeom prst="rect">
            <a:avLst/>
          </a:prstGeom>
          <a:noFill/>
          <a:ln w="9525">
            <a:noFill/>
            <a:miter lim="800000"/>
            <a:headEnd/>
            <a:tailEnd/>
          </a:ln>
        </p:spPr>
      </p:pic>
      <p:graphicFrame>
        <p:nvGraphicFramePr>
          <p:cNvPr id="7" name="Object 17"/>
          <p:cNvGraphicFramePr>
            <a:graphicFrameLocks noChangeAspect="1"/>
          </p:cNvGraphicFramePr>
          <p:nvPr/>
        </p:nvGraphicFramePr>
        <p:xfrm>
          <a:off x="2819400" y="3962400"/>
          <a:ext cx="1100138" cy="1100138"/>
        </p:xfrm>
        <a:graphic>
          <a:graphicData uri="http://schemas.openxmlformats.org/presentationml/2006/ole">
            <p:oleObj spid="_x0000_s202754" name="Visio" r:id="rId6" imgW="1861947" imgH="1861947" progId="Visio.Drawing.11">
              <p:embed/>
            </p:oleObj>
          </a:graphicData>
        </a:graphic>
      </p:graphicFrame>
      <p:sp>
        <p:nvSpPr>
          <p:cNvPr id="8" name="Line 19"/>
          <p:cNvSpPr>
            <a:spLocks noChangeShapeType="1"/>
          </p:cNvSpPr>
          <p:nvPr/>
        </p:nvSpPr>
        <p:spPr bwMode="auto">
          <a:xfrm flipV="1">
            <a:off x="2590800" y="4191000"/>
            <a:ext cx="3048000" cy="243866"/>
          </a:xfrm>
          <a:prstGeom prst="line">
            <a:avLst/>
          </a:prstGeom>
          <a:noFill/>
          <a:ln w="38100">
            <a:solidFill>
              <a:srgbClr val="FF0000"/>
            </a:solidFill>
            <a:round/>
            <a:headEnd/>
            <a:tailEnd type="triangle" w="med" len="med"/>
          </a:ln>
          <a:effectLst/>
        </p:spPr>
        <p:txBody>
          <a:bodyPr/>
          <a:lstStyle/>
          <a:p>
            <a:endParaRPr lang="en-US"/>
          </a:p>
        </p:txBody>
      </p:sp>
      <p:sp>
        <p:nvSpPr>
          <p:cNvPr id="9" name="Rectangle 20"/>
          <p:cNvSpPr>
            <a:spLocks noChangeArrowheads="1"/>
          </p:cNvSpPr>
          <p:nvPr/>
        </p:nvSpPr>
        <p:spPr bwMode="auto">
          <a:xfrm>
            <a:off x="2286000" y="4114800"/>
            <a:ext cx="152400" cy="152400"/>
          </a:xfrm>
          <a:prstGeom prst="rect">
            <a:avLst/>
          </a:prstGeom>
          <a:solidFill>
            <a:srgbClr val="FF0000"/>
          </a:solidFill>
          <a:ln w="9525">
            <a:solidFill>
              <a:srgbClr val="FF0000"/>
            </a:solidFill>
            <a:miter lim="800000"/>
            <a:headEnd/>
            <a:tailEnd/>
          </a:ln>
          <a:effectLst/>
        </p:spPr>
        <p:txBody>
          <a:bodyPr wrap="none" anchor="ctr"/>
          <a:lstStyle/>
          <a:p>
            <a:endParaRPr lang="en-US"/>
          </a:p>
        </p:txBody>
      </p:sp>
      <p:graphicFrame>
        <p:nvGraphicFramePr>
          <p:cNvPr id="10" name="Object 29"/>
          <p:cNvGraphicFramePr>
            <a:graphicFrameLocks noChangeAspect="1"/>
          </p:cNvGraphicFramePr>
          <p:nvPr/>
        </p:nvGraphicFramePr>
        <p:xfrm>
          <a:off x="1828800" y="4892066"/>
          <a:ext cx="1143000" cy="1143000"/>
        </p:xfrm>
        <a:graphic>
          <a:graphicData uri="http://schemas.openxmlformats.org/presentationml/2006/ole">
            <p:oleObj spid="_x0000_s202755" name="Visio" r:id="rId7" imgW="1861947" imgH="1861947" progId="Visio.Drawing.11">
              <p:embed/>
            </p:oleObj>
          </a:graphicData>
        </a:graphic>
      </p:graphicFrame>
      <p:sp>
        <p:nvSpPr>
          <p:cNvPr id="11" name="Rectangle 30"/>
          <p:cNvSpPr>
            <a:spLocks noChangeArrowheads="1"/>
          </p:cNvSpPr>
          <p:nvPr/>
        </p:nvSpPr>
        <p:spPr bwMode="auto">
          <a:xfrm>
            <a:off x="2057400" y="4282466"/>
            <a:ext cx="152400" cy="152400"/>
          </a:xfrm>
          <a:prstGeom prst="rect">
            <a:avLst/>
          </a:prstGeom>
          <a:solidFill>
            <a:srgbClr val="0000FF"/>
          </a:solidFill>
          <a:ln w="9525">
            <a:solidFill>
              <a:srgbClr val="0000FF"/>
            </a:solidFill>
            <a:miter lim="800000"/>
            <a:headEnd/>
            <a:tailEnd/>
          </a:ln>
        </p:spPr>
        <p:txBody>
          <a:bodyPr wrap="none" anchor="ctr"/>
          <a:lstStyle/>
          <a:p>
            <a:endParaRPr lang="en-US"/>
          </a:p>
        </p:txBody>
      </p:sp>
      <p:graphicFrame>
        <p:nvGraphicFramePr>
          <p:cNvPr id="12" name="Object 32"/>
          <p:cNvGraphicFramePr>
            <a:graphicFrameLocks noChangeAspect="1"/>
          </p:cNvGraphicFramePr>
          <p:nvPr/>
        </p:nvGraphicFramePr>
        <p:xfrm>
          <a:off x="3886200" y="5044466"/>
          <a:ext cx="1066800" cy="1066800"/>
        </p:xfrm>
        <a:graphic>
          <a:graphicData uri="http://schemas.openxmlformats.org/presentationml/2006/ole">
            <p:oleObj spid="_x0000_s202756" name="Visio" r:id="rId8" imgW="1861947" imgH="1861947" progId="Visio.Drawing.11">
              <p:embed/>
            </p:oleObj>
          </a:graphicData>
        </a:graphic>
      </p:graphicFrame>
      <p:sp>
        <p:nvSpPr>
          <p:cNvPr id="13" name="Line 33"/>
          <p:cNvSpPr>
            <a:spLocks noChangeShapeType="1"/>
          </p:cNvSpPr>
          <p:nvPr/>
        </p:nvSpPr>
        <p:spPr bwMode="auto">
          <a:xfrm>
            <a:off x="2590800" y="4587266"/>
            <a:ext cx="3200400" cy="914400"/>
          </a:xfrm>
          <a:prstGeom prst="line">
            <a:avLst/>
          </a:prstGeom>
          <a:noFill/>
          <a:ln w="38100">
            <a:solidFill>
              <a:srgbClr val="0000FF"/>
            </a:solidFill>
            <a:round/>
            <a:headEnd/>
            <a:tailEnd type="triangle" w="med" len="med"/>
          </a:ln>
        </p:spPr>
        <p:txBody>
          <a:bodyPr/>
          <a:lstStyle/>
          <a:p>
            <a:endParaRPr lang="en-US"/>
          </a:p>
        </p:txBody>
      </p:sp>
      <p:sp>
        <p:nvSpPr>
          <p:cNvPr id="14" name="Line 21"/>
          <p:cNvSpPr>
            <a:spLocks noChangeShapeType="1"/>
          </p:cNvSpPr>
          <p:nvPr/>
        </p:nvSpPr>
        <p:spPr bwMode="auto">
          <a:xfrm>
            <a:off x="2438400" y="4739666"/>
            <a:ext cx="0" cy="533400"/>
          </a:xfrm>
          <a:prstGeom prst="line">
            <a:avLst/>
          </a:prstGeom>
          <a:noFill/>
          <a:ln w="25400">
            <a:solidFill>
              <a:srgbClr val="009644"/>
            </a:solidFill>
            <a:prstDash val="dash"/>
            <a:round/>
            <a:headEnd/>
            <a:tailEnd type="triangle" w="med" len="med"/>
          </a:ln>
          <a:effectLst/>
        </p:spPr>
        <p:txBody>
          <a:bodyPr/>
          <a:lstStyle/>
          <a:p>
            <a:endParaRPr lang="en-US"/>
          </a:p>
        </p:txBody>
      </p:sp>
      <p:sp>
        <p:nvSpPr>
          <p:cNvPr id="15" name="Line 23"/>
          <p:cNvSpPr>
            <a:spLocks noChangeShapeType="1"/>
          </p:cNvSpPr>
          <p:nvPr/>
        </p:nvSpPr>
        <p:spPr bwMode="auto">
          <a:xfrm>
            <a:off x="2667000" y="4511066"/>
            <a:ext cx="533400" cy="0"/>
          </a:xfrm>
          <a:prstGeom prst="line">
            <a:avLst/>
          </a:prstGeom>
          <a:noFill/>
          <a:ln w="25400">
            <a:solidFill>
              <a:srgbClr val="009644"/>
            </a:solidFill>
            <a:prstDash val="dash"/>
            <a:round/>
            <a:headEnd/>
            <a:tailEnd type="triangle" w="med" len="med"/>
          </a:ln>
          <a:effectLst/>
        </p:spPr>
        <p:txBody>
          <a:bodyPr/>
          <a:lstStyle/>
          <a:p>
            <a:endParaRPr lang="en-US"/>
          </a:p>
        </p:txBody>
      </p:sp>
      <p:sp>
        <p:nvSpPr>
          <p:cNvPr id="16" name="Oval 24"/>
          <p:cNvSpPr>
            <a:spLocks noChangeArrowheads="1"/>
          </p:cNvSpPr>
          <p:nvPr/>
        </p:nvSpPr>
        <p:spPr bwMode="auto">
          <a:xfrm>
            <a:off x="3048000" y="4206266"/>
            <a:ext cx="609600" cy="609600"/>
          </a:xfrm>
          <a:prstGeom prst="ellipse">
            <a:avLst/>
          </a:prstGeom>
          <a:solidFill>
            <a:schemeClr val="bg1">
              <a:alpha val="0"/>
            </a:schemeClr>
          </a:solidFill>
          <a:ln w="25400">
            <a:solidFill>
              <a:srgbClr val="009644"/>
            </a:solidFill>
            <a:prstDash val="dash"/>
            <a:round/>
            <a:headEnd/>
            <a:tailEnd/>
          </a:ln>
          <a:effectLst/>
        </p:spPr>
        <p:txBody>
          <a:bodyPr wrap="none" anchor="ctr"/>
          <a:lstStyle/>
          <a:p>
            <a:endParaRPr lang="en-US"/>
          </a:p>
        </p:txBody>
      </p:sp>
      <p:sp>
        <p:nvSpPr>
          <p:cNvPr id="17" name="Line 33"/>
          <p:cNvSpPr>
            <a:spLocks noChangeShapeType="1"/>
          </p:cNvSpPr>
          <p:nvPr/>
        </p:nvSpPr>
        <p:spPr bwMode="auto">
          <a:xfrm flipV="1">
            <a:off x="3505200" y="4358666"/>
            <a:ext cx="2057400" cy="152400"/>
          </a:xfrm>
          <a:prstGeom prst="line">
            <a:avLst/>
          </a:prstGeom>
          <a:noFill/>
          <a:ln w="38100">
            <a:solidFill>
              <a:srgbClr val="009644"/>
            </a:solidFill>
            <a:prstDash val="dash"/>
            <a:round/>
            <a:headEnd/>
            <a:tailEnd type="triangle" w="med" len="med"/>
          </a:ln>
        </p:spPr>
        <p:txBody>
          <a:bodyPr/>
          <a:lstStyle/>
          <a:p>
            <a:endParaRPr lang="en-US"/>
          </a:p>
        </p:txBody>
      </p:sp>
      <p:sp>
        <p:nvSpPr>
          <p:cNvPr id="18" name="TextBox 17"/>
          <p:cNvSpPr txBox="1"/>
          <p:nvPr/>
        </p:nvSpPr>
        <p:spPr>
          <a:xfrm>
            <a:off x="3886200" y="4430401"/>
            <a:ext cx="612668" cy="461665"/>
          </a:xfrm>
          <a:prstGeom prst="rect">
            <a:avLst/>
          </a:prstGeom>
          <a:noFill/>
        </p:spPr>
        <p:txBody>
          <a:bodyPr wrap="none" rtlCol="0">
            <a:spAutoFit/>
          </a:bodyPr>
          <a:lstStyle/>
          <a:p>
            <a:r>
              <a:rPr lang="en-US" sz="2400" dirty="0" smtClean="0">
                <a:solidFill>
                  <a:srgbClr val="009644"/>
                </a:solidFill>
                <a:latin typeface="+mj-lt"/>
                <a:cs typeface="Times New Roman" pitchFamily="18" charset="0"/>
              </a:rPr>
              <a:t>0.7</a:t>
            </a:r>
            <a:endParaRPr lang="en-US" sz="2400" dirty="0">
              <a:solidFill>
                <a:srgbClr val="009644"/>
              </a:solidFill>
              <a:latin typeface="+mj-lt"/>
              <a:cs typeface="Times New Roman" pitchFamily="18" charset="0"/>
            </a:endParaRPr>
          </a:p>
        </p:txBody>
      </p:sp>
      <p:sp>
        <p:nvSpPr>
          <p:cNvPr id="19" name="Line 33"/>
          <p:cNvSpPr>
            <a:spLocks noChangeShapeType="1"/>
          </p:cNvSpPr>
          <p:nvPr/>
        </p:nvSpPr>
        <p:spPr bwMode="auto">
          <a:xfrm flipV="1">
            <a:off x="2590800" y="4434866"/>
            <a:ext cx="2971800" cy="990600"/>
          </a:xfrm>
          <a:prstGeom prst="line">
            <a:avLst/>
          </a:prstGeom>
          <a:noFill/>
          <a:ln w="38100">
            <a:solidFill>
              <a:srgbClr val="009644"/>
            </a:solidFill>
            <a:prstDash val="dash"/>
            <a:round/>
            <a:headEnd/>
            <a:tailEnd type="triangle" w="med" len="med"/>
          </a:ln>
        </p:spPr>
        <p:txBody>
          <a:bodyPr/>
          <a:lstStyle/>
          <a:p>
            <a:endParaRPr lang="en-US"/>
          </a:p>
        </p:txBody>
      </p:sp>
      <p:sp>
        <p:nvSpPr>
          <p:cNvPr id="20" name="TextBox 19"/>
          <p:cNvSpPr txBox="1"/>
          <p:nvPr/>
        </p:nvSpPr>
        <p:spPr>
          <a:xfrm>
            <a:off x="3048000" y="5196866"/>
            <a:ext cx="612668" cy="461665"/>
          </a:xfrm>
          <a:prstGeom prst="rect">
            <a:avLst/>
          </a:prstGeom>
          <a:noFill/>
        </p:spPr>
        <p:txBody>
          <a:bodyPr wrap="none" rtlCol="0">
            <a:spAutoFit/>
          </a:bodyPr>
          <a:lstStyle/>
          <a:p>
            <a:r>
              <a:rPr lang="en-US" sz="2400" dirty="0" smtClean="0">
                <a:solidFill>
                  <a:srgbClr val="009644"/>
                </a:solidFill>
                <a:latin typeface="+mj-lt"/>
                <a:cs typeface="Times New Roman" pitchFamily="18" charset="0"/>
              </a:rPr>
              <a:t>0.5</a:t>
            </a:r>
            <a:endParaRPr lang="en-US" sz="2400" dirty="0">
              <a:solidFill>
                <a:srgbClr val="009644"/>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4"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10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1000"/>
                                        <p:tgtEl>
                                          <p:spTgt spid="19"/>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par>
                                <p:cTn id="50" presetID="3" presetClass="exit" presetSubtype="10" fill="hold" grpId="1" nodeType="withEffect">
                                  <p:stCondLst>
                                    <p:cond delay="0"/>
                                  </p:stCondLst>
                                  <p:childTnLst>
                                    <p:animEffect transition="out" filter="blinds(horizontal)">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3" presetClass="exit" presetSubtype="10" fill="hold" grpId="1" nodeType="withEffect">
                                  <p:stCondLst>
                                    <p:cond delay="0"/>
                                  </p:stCondLst>
                                  <p:childTnLst>
                                    <p:animEffect transition="out" filter="blinds(horizontal)">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par>
                                <p:cTn id="73" presetID="3" presetClass="exit" presetSubtype="10" fill="hold" grpId="2" nodeType="withEffect">
                                  <p:stCondLst>
                                    <p:cond delay="0"/>
                                  </p:stCondLst>
                                  <p:childTnLst>
                                    <p:animEffect transition="out" filter="blinds(horizontal)">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3" presetClass="exit" presetSubtype="10" fill="hold" grpId="2" nodeType="withEffect">
                                  <p:stCondLst>
                                    <p:cond delay="0"/>
                                  </p:stCondLst>
                                  <p:childTnLst>
                                    <p:animEffect transition="out" filter="blinds(horizontal)">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par>
                                <p:cTn id="79" presetID="3" presetClass="exit" presetSubtype="10" fill="hold" grpId="2" nodeType="withEffect">
                                  <p:stCondLst>
                                    <p:cond delay="0"/>
                                  </p:stCondLst>
                                  <p:childTnLst>
                                    <p:animEffect transition="out" filter="blinds(horizontal)">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par>
                                <p:cTn id="82" presetID="0" presetClass="path" presetSubtype="0" accel="50000" decel="50000" fill="hold" grpId="0" nodeType="withEffect">
                                  <p:stCondLst>
                                    <p:cond delay="0"/>
                                  </p:stCondLst>
                                  <p:childTnLst>
                                    <p:animMotion origin="layout" path="M 3.33333E-6 2.22222E-6 L 0.10833 -0.01111 " pathEditMode="relative" ptsTypes="AA">
                                      <p:cBhvr>
                                        <p:cTn id="83" dur="1000" fill="hold"/>
                                        <p:tgtEl>
                                          <p:spTgt spid="9"/>
                                        </p:tgtEl>
                                        <p:attrNameLst>
                                          <p:attrName>ppt_x</p:attrName>
                                          <p:attrName>ppt_y</p:attrName>
                                        </p:attrNameLst>
                                      </p:cBhvr>
                                    </p:animMotion>
                                  </p:childTnLst>
                                </p:cTn>
                              </p:par>
                            </p:childTnLst>
                          </p:cTn>
                        </p:par>
                      </p:childTnLst>
                    </p:cTn>
                  </p:par>
                  <p:par>
                    <p:cTn id="84" fill="hold">
                      <p:stCondLst>
                        <p:cond delay="indefinite"/>
                      </p:stCondLst>
                      <p:childTnLst>
                        <p:par>
                          <p:cTn id="85" fill="hold">
                            <p:stCondLst>
                              <p:cond delay="0"/>
                            </p:stCondLst>
                            <p:childTnLst>
                              <p:par>
                                <p:cTn id="86" presetID="0" presetClass="path" presetSubtype="0" accel="50000" decel="50000" fill="hold" nodeType="clickEffect">
                                  <p:stCondLst>
                                    <p:cond delay="0"/>
                                  </p:stCondLst>
                                  <p:childTnLst>
                                    <p:animMotion origin="layout" path="M 0 0 L 0.10834 -0.02223 " pathEditMode="relative" ptsTypes="AA">
                                      <p:cBhvr>
                                        <p:cTn id="87" dur="1000" fill="hold"/>
                                        <p:tgtEl>
                                          <p:spTgt spid="7"/>
                                        </p:tgtEl>
                                        <p:attrNameLst>
                                          <p:attrName>ppt_x</p:attrName>
                                          <p:attrName>ppt_y</p:attrName>
                                        </p:attrNameLst>
                                      </p:cBhvr>
                                    </p:animMotion>
                                  </p:childTnLst>
                                </p:cTn>
                              </p:par>
                              <p:par>
                                <p:cTn id="88" presetID="0" presetClass="path" presetSubtype="0" accel="50000" decel="50000" fill="hold" grpId="1" nodeType="withEffect">
                                  <p:stCondLst>
                                    <p:cond delay="0"/>
                                  </p:stCondLst>
                                  <p:childTnLst>
                                    <p:animMotion origin="layout" path="M 0.10834 -0.01111 L 0.21667 -0.03334 " pathEditMode="relative" rAng="0" ptsTypes="AA">
                                      <p:cBhvr>
                                        <p:cTn id="89" dur="1000" fill="hold"/>
                                        <p:tgtEl>
                                          <p:spTgt spid="9"/>
                                        </p:tgtEl>
                                        <p:attrNameLst>
                                          <p:attrName>ppt_x</p:attrName>
                                          <p:attrName>ppt_y</p:attrName>
                                        </p:attrNameLst>
                                      </p:cBhvr>
                                      <p:rCtr x="54" y="-11"/>
                                    </p:animMotion>
                                  </p:childTnLst>
                                </p:cTn>
                              </p:par>
                            </p:childTnLst>
                          </p:cTn>
                        </p:par>
                      </p:childTnLst>
                    </p:cTn>
                  </p:par>
                  <p:par>
                    <p:cTn id="90" fill="hold">
                      <p:stCondLst>
                        <p:cond delay="indefinite"/>
                      </p:stCondLst>
                      <p:childTnLst>
                        <p:par>
                          <p:cTn id="91" fill="hold">
                            <p:stCondLst>
                              <p:cond delay="0"/>
                            </p:stCondLst>
                            <p:childTnLst>
                              <p:par>
                                <p:cTn id="92" presetID="0" presetClass="path" presetSubtype="0" accel="50000" decel="50000" fill="hold" nodeType="clickEffect">
                                  <p:stCondLst>
                                    <p:cond delay="0"/>
                                  </p:stCondLst>
                                  <p:childTnLst>
                                    <p:animMotion origin="layout" path="M 0.10833 -0.02223 L 0.18993 -0.04676 " pathEditMode="relative" rAng="0" ptsTypes="AA">
                                      <p:cBhvr>
                                        <p:cTn id="93" dur="1000" fill="hold"/>
                                        <p:tgtEl>
                                          <p:spTgt spid="7"/>
                                        </p:tgtEl>
                                        <p:attrNameLst>
                                          <p:attrName>ppt_x</p:attrName>
                                          <p:attrName>ppt_y</p:attrName>
                                        </p:attrNameLst>
                                      </p:cBhvr>
                                      <p:rCtr x="41" y="-12"/>
                                    </p:animMotion>
                                  </p:childTnLst>
                                </p:cTn>
                              </p:par>
                              <p:par>
                                <p:cTn id="94" presetID="0" presetClass="path" presetSubtype="0" accel="50000" decel="50000" fill="hold" grpId="2" nodeType="withEffect">
                                  <p:stCondLst>
                                    <p:cond delay="0"/>
                                  </p:stCondLst>
                                  <p:childTnLst>
                                    <p:animMotion origin="layout" path="M 0.21666 -0.03334 L 0.3 -0.05556 " pathEditMode="relative" rAng="0" ptsTypes="AA">
                                      <p:cBhvr>
                                        <p:cTn id="95" dur="1000" fill="hold"/>
                                        <p:tgtEl>
                                          <p:spTgt spid="9"/>
                                        </p:tgtEl>
                                        <p:attrNameLst>
                                          <p:attrName>ppt_x</p:attrName>
                                          <p:attrName>ppt_y</p:attrName>
                                        </p:attrNameLst>
                                      </p:cBhvr>
                                      <p:rCtr x="42" y="-11"/>
                                    </p:animMotion>
                                  </p:childTnLst>
                                </p:cTn>
                              </p:par>
                            </p:childTnLst>
                          </p:cTn>
                        </p:par>
                      </p:childTnLst>
                    </p:cTn>
                  </p:par>
                  <p:par>
                    <p:cTn id="96" fill="hold">
                      <p:stCondLst>
                        <p:cond delay="indefinite"/>
                      </p:stCondLst>
                      <p:childTnLst>
                        <p:par>
                          <p:cTn id="97" fill="hold">
                            <p:stCondLst>
                              <p:cond delay="0"/>
                            </p:stCondLst>
                            <p:childTnLst>
                              <p:par>
                                <p:cTn id="98" presetID="0" presetClass="path" presetSubtype="0" accel="50000" decel="50000" fill="hold" grpId="3" nodeType="clickEffect">
                                  <p:stCondLst>
                                    <p:cond delay="0"/>
                                  </p:stCondLst>
                                  <p:childTnLst>
                                    <p:animMotion origin="layout" path="M 0.3 -0.05556 L 0.4 -0.04445 " pathEditMode="relative" rAng="0" ptsTypes="AA">
                                      <p:cBhvr>
                                        <p:cTn id="99" dur="1000" fill="hold"/>
                                        <p:tgtEl>
                                          <p:spTgt spid="9"/>
                                        </p:tgtEl>
                                        <p:attrNameLst>
                                          <p:attrName>ppt_x</p:attrName>
                                          <p:attrName>ppt_y</p:attrName>
                                        </p:attrNameLst>
                                      </p:cBhvr>
                                      <p:rCtr x="50" y="6"/>
                                    </p:animMotion>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blinds(horizontal)">
                                      <p:cBhvr>
                                        <p:cTn id="104" dur="500"/>
                                        <p:tgtEl>
                                          <p:spTgt spid="6"/>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blinds(horizontal)">
                                      <p:cBhvr>
                                        <p:cTn id="107" dur="500"/>
                                        <p:tgtEl>
                                          <p:spTgt spid="11"/>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wipe(up)">
                                      <p:cBhvr>
                                        <p:cTn id="110" dur="500"/>
                                        <p:tgtEl>
                                          <p:spTgt spid="13"/>
                                        </p:tgtEl>
                                      </p:cBhvr>
                                    </p:animEffect>
                                  </p:childTnLst>
                                </p:cTn>
                              </p:par>
                              <p:par>
                                <p:cTn id="111" presetID="3" presetClass="entr" presetSubtype="10" fill="hold" nodeType="with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blinds(horizontal)">
                                      <p:cBhvr>
                                        <p:cTn id="113" dur="500"/>
                                        <p:tgtEl>
                                          <p:spTgt spid="12"/>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path" presetSubtype="0" accel="50000" decel="50000" fill="hold" grpId="1" nodeType="clickEffect">
                                  <p:stCondLst>
                                    <p:cond delay="0"/>
                                  </p:stCondLst>
                                  <p:childTnLst>
                                    <p:animMotion origin="layout" path="M -3.33333E-6 4.44444E-6 L -3.33333E-6 0.13333 " pathEditMode="relative" rAng="0" ptsTypes="AA">
                                      <p:cBhvr>
                                        <p:cTn id="117" dur="1000" fill="hold"/>
                                        <p:tgtEl>
                                          <p:spTgt spid="11"/>
                                        </p:tgtEl>
                                        <p:attrNameLst>
                                          <p:attrName>ppt_x</p:attrName>
                                          <p:attrName>ppt_y</p:attrName>
                                        </p:attrNameLst>
                                      </p:cBhvr>
                                      <p:rCtr x="0" y="67"/>
                                    </p:animMotion>
                                  </p:childTnLst>
                                </p:cTn>
                              </p:par>
                            </p:childTnLst>
                          </p:cTn>
                        </p:par>
                      </p:childTnLst>
                    </p:cTn>
                  </p:par>
                  <p:par>
                    <p:cTn id="118" fill="hold">
                      <p:stCondLst>
                        <p:cond delay="indefinite"/>
                      </p:stCondLst>
                      <p:childTnLst>
                        <p:par>
                          <p:cTn id="119" fill="hold">
                            <p:stCondLst>
                              <p:cond delay="0"/>
                            </p:stCondLst>
                            <p:childTnLst>
                              <p:par>
                                <p:cTn id="120" presetID="63" presetClass="path" presetSubtype="0" accel="50000" decel="50000" fill="hold" grpId="2" nodeType="clickEffect">
                                  <p:stCondLst>
                                    <p:cond delay="0"/>
                                  </p:stCondLst>
                                  <p:childTnLst>
                                    <p:animMotion origin="layout" path="M -3.33333E-6 0.13333 L 0.13334 0.13333 " pathEditMode="relative" rAng="0" ptsTypes="AA">
                                      <p:cBhvr>
                                        <p:cTn id="121" dur="1000" fill="hold"/>
                                        <p:tgtEl>
                                          <p:spTgt spid="11"/>
                                        </p:tgtEl>
                                        <p:attrNameLst>
                                          <p:attrName>ppt_x</p:attrName>
                                          <p:attrName>ppt_y</p:attrName>
                                        </p:attrNameLst>
                                      </p:cBhvr>
                                      <p:rCtr x="67" y="0"/>
                                    </p:animMotion>
                                  </p:childTnLst>
                                </p:cTn>
                              </p:par>
                              <p:par>
                                <p:cTn id="122" presetID="63" presetClass="path" presetSubtype="0" accel="50000" decel="50000" fill="hold" nodeType="withEffect">
                                  <p:stCondLst>
                                    <p:cond delay="0"/>
                                  </p:stCondLst>
                                  <p:childTnLst>
                                    <p:animMotion origin="layout" path="M 5.55112E-17 3.33333E-6 L 0.1375 0.00555 " pathEditMode="relative" rAng="0" ptsTypes="AA">
                                      <p:cBhvr>
                                        <p:cTn id="123" dur="1000" fill="hold"/>
                                        <p:tgtEl>
                                          <p:spTgt spid="10"/>
                                        </p:tgtEl>
                                        <p:attrNameLst>
                                          <p:attrName>ppt_x</p:attrName>
                                          <p:attrName>ppt_y</p:attrName>
                                        </p:attrNameLst>
                                      </p:cBhvr>
                                      <p:rCtr x="69" y="3"/>
                                    </p:animMotion>
                                  </p:childTnLst>
                                </p:cTn>
                              </p:par>
                            </p:childTnLst>
                          </p:cTn>
                        </p:par>
                      </p:childTnLst>
                    </p:cTn>
                  </p:par>
                  <p:par>
                    <p:cTn id="124" fill="hold">
                      <p:stCondLst>
                        <p:cond delay="indefinite"/>
                      </p:stCondLst>
                      <p:childTnLst>
                        <p:par>
                          <p:cTn id="125" fill="hold">
                            <p:stCondLst>
                              <p:cond delay="0"/>
                            </p:stCondLst>
                            <p:childTnLst>
                              <p:par>
                                <p:cTn id="126" presetID="63" presetClass="path" presetSubtype="0" accel="50000" decel="50000" fill="hold" grpId="3" nodeType="clickEffect">
                                  <p:stCondLst>
                                    <p:cond delay="0"/>
                                  </p:stCondLst>
                                  <p:childTnLst>
                                    <p:animMotion origin="layout" path="M 0.13334 0.13333 L 0.23334 0.13333 " pathEditMode="relative" rAng="0" ptsTypes="AA">
                                      <p:cBhvr>
                                        <p:cTn id="127" dur="1000" fill="hold"/>
                                        <p:tgtEl>
                                          <p:spTgt spid="11"/>
                                        </p:tgtEl>
                                        <p:attrNameLst>
                                          <p:attrName>ppt_x</p:attrName>
                                          <p:attrName>ppt_y</p:attrName>
                                        </p:attrNameLst>
                                      </p:cBhvr>
                                      <p:rCtr x="50" y="0"/>
                                    </p:animMotion>
                                  </p:childTnLst>
                                </p:cTn>
                              </p:par>
                            </p:childTnLst>
                          </p:cTn>
                        </p:par>
                      </p:childTnLst>
                    </p:cTn>
                  </p:par>
                  <p:par>
                    <p:cTn id="128" fill="hold">
                      <p:stCondLst>
                        <p:cond delay="indefinite"/>
                      </p:stCondLst>
                      <p:childTnLst>
                        <p:par>
                          <p:cTn id="129" fill="hold">
                            <p:stCondLst>
                              <p:cond delay="0"/>
                            </p:stCondLst>
                            <p:childTnLst>
                              <p:par>
                                <p:cTn id="130" presetID="63" presetClass="path" presetSubtype="0" accel="50000" decel="50000" fill="hold" grpId="4" nodeType="clickEffect">
                                  <p:stCondLst>
                                    <p:cond delay="0"/>
                                  </p:stCondLst>
                                  <p:childTnLst>
                                    <p:animMotion origin="layout" path="M 0.23334 0.13333 L 0.30834 0.13333 " pathEditMode="relative" rAng="0" ptsTypes="AA">
                                      <p:cBhvr>
                                        <p:cTn id="131" dur="1000" fill="hold"/>
                                        <p:tgtEl>
                                          <p:spTgt spid="11"/>
                                        </p:tgtEl>
                                        <p:attrNameLst>
                                          <p:attrName>ppt_x</p:attrName>
                                          <p:attrName>ppt_y</p:attrName>
                                        </p:attrNameLst>
                                      </p:cBhvr>
                                      <p:rCtr x="38" y="0"/>
                                    </p:animMotion>
                                  </p:childTnLst>
                                </p:cTn>
                              </p:par>
                              <p:par>
                                <p:cTn id="132" presetID="63" presetClass="path" presetSubtype="0" accel="50000" decel="50000" fill="hold" nodeType="withEffect">
                                  <p:stCondLst>
                                    <p:cond delay="0"/>
                                  </p:stCondLst>
                                  <p:childTnLst>
                                    <p:animMotion origin="layout" path="M -3.33333E-6 -3.33333E-6 L 0.075 -3.33333E-6 " pathEditMode="relative" rAng="0" ptsTypes="AA">
                                      <p:cBhvr>
                                        <p:cTn id="133" dur="1000" fill="hold"/>
                                        <p:tgtEl>
                                          <p:spTgt spid="12"/>
                                        </p:tgtEl>
                                        <p:attrNameLst>
                                          <p:attrName>ppt_x</p:attrName>
                                          <p:attrName>ppt_y</p:attrName>
                                        </p:attrNameLst>
                                      </p:cBhvr>
                                      <p:rCtr x="38" y="0"/>
                                    </p:animMotion>
                                  </p:childTnLst>
                                </p:cTn>
                              </p:par>
                            </p:childTnLst>
                          </p:cTn>
                        </p:par>
                      </p:childTnLst>
                    </p:cTn>
                  </p:par>
                  <p:par>
                    <p:cTn id="134" fill="hold">
                      <p:stCondLst>
                        <p:cond delay="indefinite"/>
                      </p:stCondLst>
                      <p:childTnLst>
                        <p:par>
                          <p:cTn id="135" fill="hold">
                            <p:stCondLst>
                              <p:cond delay="0"/>
                            </p:stCondLst>
                            <p:childTnLst>
                              <p:par>
                                <p:cTn id="136" presetID="63" presetClass="path" presetSubtype="0" accel="50000" decel="50000" fill="hold" grpId="5" nodeType="clickEffect">
                                  <p:stCondLst>
                                    <p:cond delay="0"/>
                                  </p:stCondLst>
                                  <p:childTnLst>
                                    <p:animMotion origin="layout" path="M 0.30834 0.13333 L 0.40834 0.14444 " pathEditMode="relative" rAng="0" ptsTypes="AA">
                                      <p:cBhvr>
                                        <p:cTn id="137" dur="1000" fill="hold"/>
                                        <p:tgtEl>
                                          <p:spTgt spid="11"/>
                                        </p:tgtEl>
                                        <p:attrNameLst>
                                          <p:attrName>ppt_x</p:attrName>
                                          <p:attrName>ppt_y</p:attrName>
                                        </p:attrNameLst>
                                      </p:cBhvr>
                                      <p:rCtr x="50" y="6"/>
                                    </p:animMotion>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3">
                                            <p:txEl>
                                              <p:pRg st="3" end="3"/>
                                            </p:txEl>
                                          </p:spTgt>
                                        </p:tgtEl>
                                        <p:attrNameLst>
                                          <p:attrName>style.visibility</p:attrName>
                                        </p:attrNameLst>
                                      </p:cBhvr>
                                      <p:to>
                                        <p:strVal val="visible"/>
                                      </p:to>
                                    </p:set>
                                    <p:animEffect transition="in" filter="blinds(horizontal)">
                                      <p:cBhvr>
                                        <p:cTn id="1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9" grpId="2" animBg="1"/>
      <p:bldP spid="9" grpId="3" animBg="1"/>
      <p:bldP spid="9" grpId="4" animBg="1"/>
      <p:bldP spid="11" grpId="0" animBg="1"/>
      <p:bldP spid="11" grpId="1" animBg="1"/>
      <p:bldP spid="11" grpId="2" animBg="1"/>
      <p:bldP spid="11" grpId="3" animBg="1"/>
      <p:bldP spid="11" grpId="4" animBg="1"/>
      <p:bldP spid="11" grpId="5" animBg="1"/>
      <p:bldP spid="13" grpId="0"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8" grpId="0"/>
      <p:bldP spid="18" grpId="1"/>
      <p:bldP spid="19" grpId="0" animBg="1"/>
      <p:bldP spid="19" grpId="1" animBg="1"/>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Data Access in DTNs</a:t>
            </a:r>
            <a:endParaRPr lang="en-US" dirty="0"/>
          </a:p>
        </p:txBody>
      </p:sp>
      <p:sp>
        <p:nvSpPr>
          <p:cNvPr id="3" name="Content Placeholder 2"/>
          <p:cNvSpPr>
            <a:spLocks noGrp="1"/>
          </p:cNvSpPr>
          <p:nvPr>
            <p:ph idx="1"/>
          </p:nvPr>
        </p:nvSpPr>
        <p:spPr/>
        <p:txBody>
          <a:bodyPr/>
          <a:lstStyle/>
          <a:p>
            <a:r>
              <a:rPr lang="en-US" dirty="0" smtClean="0"/>
              <a:t>Active data dissemination</a:t>
            </a:r>
          </a:p>
          <a:p>
            <a:pPr lvl="1"/>
            <a:r>
              <a:rPr lang="en-US" dirty="0" smtClean="0"/>
              <a:t>Data source actively push data to users being interested in the data</a:t>
            </a:r>
          </a:p>
          <a:p>
            <a:r>
              <a:rPr lang="en-US" dirty="0" smtClean="0"/>
              <a:t>Publish/Subscribe</a:t>
            </a:r>
          </a:p>
          <a:p>
            <a:pPr lvl="1"/>
            <a:r>
              <a:rPr lang="en-US" dirty="0" smtClean="0"/>
              <a:t>Brokers forward data to users according to their subscriptions</a:t>
            </a:r>
          </a:p>
          <a:p>
            <a:r>
              <a:rPr lang="en-US" dirty="0" smtClean="0"/>
              <a:t>Caching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nodeType="clickEffect">
                                  <p:stCondLst>
                                    <p:cond delay="0"/>
                                  </p:stCondLst>
                                  <p:childTnLst>
                                    <p:animClr clrSpc="rgb">
                                      <p:cBhvr override="childStyle">
                                        <p:cTn id="27" dur="500" fill="hold"/>
                                        <p:tgtEl>
                                          <p:spTgt spid="3">
                                            <p:txEl>
                                              <p:pRg st="4" end="4"/>
                                            </p:txEl>
                                          </p:spTgt>
                                        </p:tgtEl>
                                        <p:attrNameLst>
                                          <p:attrName>style.color</p:attrName>
                                        </p:attrNameLst>
                                      </p:cBhvr>
                                      <p:to>
                                        <a:srgbClr val="FF0000"/>
                                      </p:to>
                                    </p:animClr>
                                  </p:childTnLst>
                                </p:cTn>
                              </p:par>
                              <p:par>
                                <p:cTn id="28" presetID="5" presetClass="emph" presetSubtype="1" nodeType="withEffect">
                                  <p:stCondLst>
                                    <p:cond delay="0"/>
                                  </p:stCondLst>
                                  <p:childTnLst>
                                    <p:set>
                                      <p:cBhvr override="childStyle">
                                        <p:cTn id="29" dur="indefinite"/>
                                        <p:tgtEl>
                                          <p:spTgt spid="3">
                                            <p:txEl>
                                              <p:pRg st="4" end="4"/>
                                            </p:txEl>
                                          </p:spTgt>
                                        </p:tgtEl>
                                        <p:attrNameLst>
                                          <p:attrName>style.fontStyle</p:attrName>
                                        </p:attrNameLst>
                                      </p:cBhvr>
                                      <p:to>
                                        <p:strVal val="normal"/>
                                      </p:to>
                                    </p:set>
                                    <p:set>
                                      <p:cBhvr override="childStyle">
                                        <p:cTn id="30" dur="indefinite"/>
                                        <p:tgtEl>
                                          <p:spTgt spid="3">
                                            <p:txEl>
                                              <p:pRg st="4" end="4"/>
                                            </p:txEl>
                                          </p:spTgt>
                                        </p:tgtEl>
                                        <p:attrNameLst>
                                          <p:attrName>style.fontWeight</p:attrName>
                                        </p:attrNameLst>
                                      </p:cBhvr>
                                      <p:to>
                                        <p:strVal val="bold"/>
                                      </p:to>
                                    </p:set>
                                    <p:set>
                                      <p:cBhvr override="childStyle">
                                        <p:cTn id="31"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Focus</a:t>
            </a:r>
            <a:endParaRPr lang="en-US" dirty="0"/>
          </a:p>
        </p:txBody>
      </p:sp>
      <p:sp>
        <p:nvSpPr>
          <p:cNvPr id="3" name="Content Placeholder 2"/>
          <p:cNvSpPr>
            <a:spLocks noGrp="1"/>
          </p:cNvSpPr>
          <p:nvPr>
            <p:ph idx="1"/>
          </p:nvPr>
        </p:nvSpPr>
        <p:spPr/>
        <p:txBody>
          <a:bodyPr/>
          <a:lstStyle/>
          <a:p>
            <a:r>
              <a:rPr lang="en-US" dirty="0" smtClean="0"/>
              <a:t>Cooperative caching in DTNs</a:t>
            </a:r>
          </a:p>
          <a:p>
            <a:pPr lvl="1"/>
            <a:r>
              <a:rPr lang="en-US" dirty="0" smtClean="0"/>
              <a:t>Cache data at appropriate network locations</a:t>
            </a:r>
          </a:p>
          <a:p>
            <a:pPr lvl="1"/>
            <a:r>
              <a:rPr lang="en-US" dirty="0" smtClean="0"/>
              <a:t>Queries in the future are responded faster</a:t>
            </a:r>
          </a:p>
          <a:p>
            <a:r>
              <a:rPr lang="en-US" dirty="0" smtClean="0"/>
              <a:t>Major challenges</a:t>
            </a:r>
          </a:p>
          <a:p>
            <a:pPr lvl="1"/>
            <a:r>
              <a:rPr lang="en-US" dirty="0" smtClean="0"/>
              <a:t>Where to cache</a:t>
            </a:r>
          </a:p>
          <a:p>
            <a:pPr lvl="2"/>
            <a:r>
              <a:rPr lang="en-US" dirty="0" smtClean="0"/>
              <a:t>Hard to monitor the network query pattern and determine the caching location for minimizing data access delay</a:t>
            </a:r>
          </a:p>
          <a:p>
            <a:pPr lvl="1"/>
            <a:r>
              <a:rPr lang="en-US" dirty="0" smtClean="0"/>
              <a:t>How many to cache</a:t>
            </a:r>
          </a:p>
          <a:p>
            <a:pPr lvl="2"/>
            <a:r>
              <a:rPr lang="en-US" dirty="0" smtClean="0"/>
              <a:t>Uncertainty of opportunistic data transmission</a:t>
            </a:r>
          </a:p>
          <a:p>
            <a:pPr lvl="2"/>
            <a:r>
              <a:rPr lang="en-US" dirty="0" smtClean="0"/>
              <a:t>Tradeoff between data accessibility and caching overhead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linds(horizontal)">
                                      <p:cBhvr>
                                        <p:cTn id="20" dur="500"/>
                                        <p:tgtEl>
                                          <p:spTgt spid="3">
                                            <p:txEl>
                                              <p:pRg st="6" end="6"/>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Wireless ad-hoc network with end-to-end network connectivity</a:t>
            </a:r>
            <a:endParaRPr lang="en-US" dirty="0"/>
          </a:p>
        </p:txBody>
      </p:sp>
      <p:graphicFrame>
        <p:nvGraphicFramePr>
          <p:cNvPr id="205826" name="Content Placeholder 8"/>
          <p:cNvGraphicFramePr>
            <a:graphicFrameLocks noChangeAspect="1"/>
          </p:cNvGraphicFramePr>
          <p:nvPr/>
        </p:nvGraphicFramePr>
        <p:xfrm>
          <a:off x="682625" y="1752600"/>
          <a:ext cx="7585075" cy="4833938"/>
        </p:xfrm>
        <a:graphic>
          <a:graphicData uri="http://schemas.openxmlformats.org/presentationml/2006/ole">
            <p:oleObj spid="_x0000_s205826" name="Visio" r:id="rId4" imgW="7642555" imgH="4871237" progId="Visio.Drawing.11">
              <p:embed/>
            </p:oleObj>
          </a:graphicData>
        </a:graphic>
      </p:graphicFrame>
      <p:graphicFrame>
        <p:nvGraphicFramePr>
          <p:cNvPr id="205827" name="Object 3"/>
          <p:cNvGraphicFramePr>
            <a:graphicFrameLocks noChangeAspect="1"/>
          </p:cNvGraphicFramePr>
          <p:nvPr/>
        </p:nvGraphicFramePr>
        <p:xfrm>
          <a:off x="1066800" y="2087563"/>
          <a:ext cx="6267450" cy="4286250"/>
        </p:xfrm>
        <a:graphic>
          <a:graphicData uri="http://schemas.openxmlformats.org/presentationml/2006/ole">
            <p:oleObj spid="_x0000_s205827" name="Visio" r:id="rId5" imgW="6266840" imgH="4286936" progId="Visio.Drawing.11">
              <p:embed/>
            </p:oleObj>
          </a:graphicData>
        </a:graphic>
      </p:graphicFrame>
      <p:graphicFrame>
        <p:nvGraphicFramePr>
          <p:cNvPr id="205828" name="Object 4"/>
          <p:cNvGraphicFramePr>
            <a:graphicFrameLocks noChangeAspect="1"/>
          </p:cNvGraphicFramePr>
          <p:nvPr/>
        </p:nvGraphicFramePr>
        <p:xfrm>
          <a:off x="1509713" y="3328988"/>
          <a:ext cx="6124575" cy="4092575"/>
        </p:xfrm>
        <a:graphic>
          <a:graphicData uri="http://schemas.openxmlformats.org/presentationml/2006/ole">
            <p:oleObj spid="_x0000_s205828" name="Visio" r:id="rId6" imgW="6124537" imgH="4092511" progId="Visio.Drawing.11">
              <p:embed/>
            </p:oleObj>
          </a:graphicData>
        </a:graphic>
      </p:graphicFrame>
      <p:sp>
        <p:nvSpPr>
          <p:cNvPr id="7" name="TextBox 6"/>
          <p:cNvSpPr txBox="1"/>
          <p:nvPr/>
        </p:nvSpPr>
        <p:spPr>
          <a:xfrm>
            <a:off x="228600" y="4114800"/>
            <a:ext cx="34290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Incidentally cache pass-by data</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827"/>
                                        </p:tgtEl>
                                        <p:attrNameLst>
                                          <p:attrName>style.visibility</p:attrName>
                                        </p:attrNameLst>
                                      </p:cBhvr>
                                      <p:to>
                                        <p:strVal val="visible"/>
                                      </p:to>
                                    </p:set>
                                    <p:animEffect transition="in" filter="wipe(down)">
                                      <p:cBhvr>
                                        <p:cTn id="7" dur="500"/>
                                        <p:tgtEl>
                                          <p:spTgt spid="2058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828"/>
                                        </p:tgtEl>
                                        <p:attrNameLst>
                                          <p:attrName>style.visibility</p:attrName>
                                        </p:attrNameLst>
                                      </p:cBhvr>
                                      <p:to>
                                        <p:strVal val="visible"/>
                                      </p:to>
                                    </p:set>
                                    <p:animEffect transition="in" filter="blinds(horizontal)">
                                      <p:cBhvr>
                                        <p:cTn id="12" dur="500"/>
                                        <p:tgtEl>
                                          <p:spTgt spid="20582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853" name="Content Placeholder 8"/>
          <p:cNvGraphicFramePr>
            <a:graphicFrameLocks noChangeAspect="1"/>
          </p:cNvGraphicFramePr>
          <p:nvPr/>
        </p:nvGraphicFramePr>
        <p:xfrm>
          <a:off x="682625" y="1752600"/>
          <a:ext cx="7585075" cy="4833938"/>
        </p:xfrm>
        <a:graphic>
          <a:graphicData uri="http://schemas.openxmlformats.org/presentationml/2006/ole">
            <p:oleObj spid="_x0000_s206853" name="Visio" r:id="rId4" imgW="7642555" imgH="4871237" progId="Visio.Drawing.11">
              <p:embed/>
            </p:oleObj>
          </a:graphicData>
        </a:graphic>
      </p:graphicFrame>
      <p:graphicFrame>
        <p:nvGraphicFramePr>
          <p:cNvPr id="6" name="Object 5"/>
          <p:cNvGraphicFramePr>
            <a:graphicFrameLocks noChangeAspect="1"/>
          </p:cNvGraphicFramePr>
          <p:nvPr/>
        </p:nvGraphicFramePr>
        <p:xfrm>
          <a:off x="1038225" y="1828800"/>
          <a:ext cx="6124575" cy="4092575"/>
        </p:xfrm>
        <a:graphic>
          <a:graphicData uri="http://schemas.openxmlformats.org/presentationml/2006/ole">
            <p:oleObj spid="_x0000_s206852" name="Visio" r:id="rId5" imgW="6124537" imgH="4092511" progId="Visio.Drawing.11">
              <p:embed/>
            </p:oleObj>
          </a:graphicData>
        </a:graphic>
      </p:graphicFrame>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Disruption-Tolerant Networks (DTNs)</a:t>
            </a:r>
            <a:endParaRPr lang="en-US" dirty="0"/>
          </a:p>
        </p:txBody>
      </p:sp>
      <p:graphicFrame>
        <p:nvGraphicFramePr>
          <p:cNvPr id="5" name="Object 4"/>
          <p:cNvGraphicFramePr>
            <a:graphicFrameLocks noChangeAspect="1"/>
          </p:cNvGraphicFramePr>
          <p:nvPr/>
        </p:nvGraphicFramePr>
        <p:xfrm>
          <a:off x="1143000" y="1143000"/>
          <a:ext cx="6124575" cy="4092575"/>
        </p:xfrm>
        <a:graphic>
          <a:graphicData uri="http://schemas.openxmlformats.org/presentationml/2006/ole">
            <p:oleObj spid="_x0000_s206851" name="Visio" r:id="rId6" imgW="6124537" imgH="4092511" progId="Visio.Drawing.11">
              <p:embed/>
            </p:oleObj>
          </a:graphicData>
        </a:graphic>
      </p:graphicFrame>
      <p:graphicFrame>
        <p:nvGraphicFramePr>
          <p:cNvPr id="206855" name="Object 7"/>
          <p:cNvGraphicFramePr>
            <a:graphicFrameLocks noChangeAspect="1"/>
          </p:cNvGraphicFramePr>
          <p:nvPr/>
        </p:nvGraphicFramePr>
        <p:xfrm>
          <a:off x="1219200" y="1241425"/>
          <a:ext cx="6124575" cy="4092575"/>
        </p:xfrm>
        <a:graphic>
          <a:graphicData uri="http://schemas.openxmlformats.org/presentationml/2006/ole">
            <p:oleObj spid="_x0000_s206855" name="Visio" r:id="rId7" imgW="6124320" imgH="4092480" progId="Visio.Drawing.11">
              <p:embed/>
            </p:oleObj>
          </a:graphicData>
        </a:graphic>
      </p:graphicFrame>
      <p:graphicFrame>
        <p:nvGraphicFramePr>
          <p:cNvPr id="10" name="Object 9"/>
          <p:cNvGraphicFramePr>
            <a:graphicFrameLocks noChangeAspect="1"/>
          </p:cNvGraphicFramePr>
          <p:nvPr/>
        </p:nvGraphicFramePr>
        <p:xfrm>
          <a:off x="1143000" y="3375025"/>
          <a:ext cx="6124575" cy="4092575"/>
        </p:xfrm>
        <a:graphic>
          <a:graphicData uri="http://schemas.openxmlformats.org/presentationml/2006/ole">
            <p:oleObj spid="_x0000_s206856" name="Visio" r:id="rId8" imgW="6124537" imgH="4092511" progId="Visio.Drawing.11">
              <p:embed/>
            </p:oleObj>
          </a:graphicData>
        </a:graphic>
      </p:graphicFrame>
      <p:graphicFrame>
        <p:nvGraphicFramePr>
          <p:cNvPr id="206857" name="Object 9"/>
          <p:cNvGraphicFramePr>
            <a:graphicFrameLocks noChangeAspect="1"/>
          </p:cNvGraphicFramePr>
          <p:nvPr/>
        </p:nvGraphicFramePr>
        <p:xfrm>
          <a:off x="2209800" y="3505200"/>
          <a:ext cx="401637" cy="590550"/>
        </p:xfrm>
        <a:graphic>
          <a:graphicData uri="http://schemas.openxmlformats.org/presentationml/2006/ole">
            <p:oleObj spid="_x0000_s206857" name="Visio" r:id="rId9" imgW="401536" imgH="590817" progId="Visio.Drawing.11">
              <p:link updateAutomatic="1"/>
            </p:oleObj>
          </a:graphicData>
        </a:graphic>
      </p:graphicFrame>
      <p:graphicFrame>
        <p:nvGraphicFramePr>
          <p:cNvPr id="206858" name="Object 10"/>
          <p:cNvGraphicFramePr>
            <a:graphicFrameLocks noChangeAspect="1"/>
          </p:cNvGraphicFramePr>
          <p:nvPr/>
        </p:nvGraphicFramePr>
        <p:xfrm>
          <a:off x="5694363" y="4667250"/>
          <a:ext cx="401637" cy="590550"/>
        </p:xfrm>
        <a:graphic>
          <a:graphicData uri="http://schemas.openxmlformats.org/presentationml/2006/ole">
            <p:oleObj spid="_x0000_s206858" name="Visio" r:id="rId10" imgW="401536" imgH="590817" progId="Visio.Drawing.11">
              <p:link updateAutomatic="1"/>
            </p:oleObj>
          </a:graphicData>
        </a:graphic>
      </p:graphicFrame>
      <p:graphicFrame>
        <p:nvGraphicFramePr>
          <p:cNvPr id="13" name="Object 12"/>
          <p:cNvGraphicFramePr>
            <a:graphicFrameLocks noChangeAspect="1"/>
          </p:cNvGraphicFramePr>
          <p:nvPr/>
        </p:nvGraphicFramePr>
        <p:xfrm>
          <a:off x="228600" y="1698625"/>
          <a:ext cx="6124575" cy="4092575"/>
        </p:xfrm>
        <a:graphic>
          <a:graphicData uri="http://schemas.openxmlformats.org/presentationml/2006/ole">
            <p:oleObj spid="_x0000_s206859" name="Visio" r:id="rId11" imgW="6124537" imgH="4092511" progId="Visio.Drawing.11">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6855"/>
                                        </p:tgtEl>
                                        <p:attrNameLst>
                                          <p:attrName>style.visibility</p:attrName>
                                        </p:attrNameLst>
                                      </p:cBhvr>
                                      <p:to>
                                        <p:strVal val="visible"/>
                                      </p:to>
                                    </p:set>
                                    <p:animEffect transition="in" filter="wipe(left)">
                                      <p:cBhvr>
                                        <p:cTn id="25" dur="500"/>
                                        <p:tgtEl>
                                          <p:spTgt spid="20685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06857"/>
                                        </p:tgtEl>
                                        <p:attrNameLst>
                                          <p:attrName>style.visibility</p:attrName>
                                        </p:attrNameLst>
                                      </p:cBhvr>
                                      <p:to>
                                        <p:strVal val="visible"/>
                                      </p:to>
                                    </p:set>
                                    <p:animEffect transition="in" filter="blinds(horizontal)">
                                      <p:cBhvr>
                                        <p:cTn id="30" dur="500"/>
                                        <p:tgtEl>
                                          <p:spTgt spid="206857"/>
                                        </p:tgtEl>
                                      </p:cBhvr>
                                    </p:animEffect>
                                  </p:childTnLst>
                                </p:cTn>
                              </p:par>
                              <p:par>
                                <p:cTn id="31" presetID="3" presetClass="entr" presetSubtype="10" fill="hold" nodeType="withEffect">
                                  <p:stCondLst>
                                    <p:cond delay="0"/>
                                  </p:stCondLst>
                                  <p:childTnLst>
                                    <p:set>
                                      <p:cBhvr>
                                        <p:cTn id="32" dur="1" fill="hold">
                                          <p:stCondLst>
                                            <p:cond delay="0"/>
                                          </p:stCondLst>
                                        </p:cTn>
                                        <p:tgtEl>
                                          <p:spTgt spid="206858"/>
                                        </p:tgtEl>
                                        <p:attrNameLst>
                                          <p:attrName>style.visibility</p:attrName>
                                        </p:attrNameLst>
                                      </p:cBhvr>
                                      <p:to>
                                        <p:strVal val="visible"/>
                                      </p:to>
                                    </p:set>
                                    <p:animEffect transition="in" filter="blinds(horizontal)">
                                      <p:cBhvr>
                                        <p:cTn id="33" dur="500"/>
                                        <p:tgtEl>
                                          <p:spTgt spid="206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Ideas</a:t>
            </a:r>
            <a:endParaRPr lang="en-US" dirty="0"/>
          </a:p>
        </p:txBody>
      </p:sp>
      <p:sp>
        <p:nvSpPr>
          <p:cNvPr id="3" name="Content Placeholder 2"/>
          <p:cNvSpPr>
            <a:spLocks noGrp="1"/>
          </p:cNvSpPr>
          <p:nvPr>
            <p:ph idx="1"/>
          </p:nvPr>
        </p:nvSpPr>
        <p:spPr/>
        <p:txBody>
          <a:bodyPr/>
          <a:lstStyle/>
          <a:p>
            <a:r>
              <a:rPr lang="en-US" dirty="0" smtClean="0"/>
              <a:t>Intentionally cache data at a set of </a:t>
            </a:r>
            <a:r>
              <a:rPr lang="en-US" i="1" dirty="0" smtClean="0"/>
              <a:t>Network Central Locations (NCLs)</a:t>
            </a:r>
          </a:p>
          <a:p>
            <a:pPr lvl="1"/>
            <a:r>
              <a:rPr lang="en-US" dirty="0" smtClean="0"/>
              <a:t>A group of mobile nodes represented by a central node</a:t>
            </a:r>
          </a:p>
          <a:p>
            <a:pPr lvl="1"/>
            <a:r>
              <a:rPr lang="en-US" dirty="0" smtClean="0"/>
              <a:t>Being easily accessed by other nodes in the network</a:t>
            </a:r>
          </a:p>
          <a:p>
            <a:r>
              <a:rPr lang="en-US" dirty="0" smtClean="0"/>
              <a:t>Utility-based cache replacement</a:t>
            </a:r>
          </a:p>
          <a:p>
            <a:pPr lvl="1"/>
            <a:r>
              <a:rPr lang="en-US" dirty="0" smtClean="0"/>
              <a:t>Popular data is cached near central nodes</a:t>
            </a:r>
          </a:p>
          <a:p>
            <a:r>
              <a:rPr lang="en-US" dirty="0" smtClean="0"/>
              <a:t>Coordinate multiple caching nodes</a:t>
            </a:r>
          </a:p>
          <a:p>
            <a:pPr lvl="1"/>
            <a:r>
              <a:rPr lang="en-US" dirty="0" smtClean="0"/>
              <a:t>Tradeoff between data accessibility and caching overhead</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0.9"/>
</p:tagLst>
</file>

<file path=ppt/tags/tag4.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Theme1">
  <a:themeElements>
    <a:clrScheme name="">
      <a:dk1>
        <a:srgbClr val="000000"/>
      </a:dk1>
      <a:lt1>
        <a:srgbClr val="FFFFFF"/>
      </a:lt1>
      <a:dk2>
        <a:srgbClr val="000000"/>
      </a:dk2>
      <a:lt2>
        <a:srgbClr val="FFFFFF"/>
      </a:lt2>
      <a:accent1>
        <a:srgbClr val="FF9900"/>
      </a:accent1>
      <a:accent2>
        <a:srgbClr val="6699CC"/>
      </a:accent2>
      <a:accent3>
        <a:srgbClr val="FFFFFF"/>
      </a:accent3>
      <a:accent4>
        <a:srgbClr val="000000"/>
      </a:accent4>
      <a:accent5>
        <a:srgbClr val="FFCAAA"/>
      </a:accent5>
      <a:accent6>
        <a:srgbClr val="5C8AB9"/>
      </a:accent6>
      <a:hlink>
        <a:srgbClr val="336699"/>
      </a:hlink>
      <a:folHlink>
        <a:srgbClr val="E1EBF6"/>
      </a:folHlink>
    </a:clrScheme>
    <a:fontScheme name="UPA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8675"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8675"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UPAtemplate 1">
        <a:dk1>
          <a:srgbClr val="002B5D"/>
        </a:dk1>
        <a:lt1>
          <a:srgbClr val="FFFFFF"/>
        </a:lt1>
        <a:dk2>
          <a:srgbClr val="FF9B06"/>
        </a:dk2>
        <a:lt2>
          <a:srgbClr val="641014"/>
        </a:lt2>
        <a:accent1>
          <a:srgbClr val="ACCF00"/>
        </a:accent1>
        <a:accent2>
          <a:srgbClr val="C8DB57"/>
        </a:accent2>
        <a:accent3>
          <a:srgbClr val="FFFFFF"/>
        </a:accent3>
        <a:accent4>
          <a:srgbClr val="00234E"/>
        </a:accent4>
        <a:accent5>
          <a:srgbClr val="D2E4AA"/>
        </a:accent5>
        <a:accent6>
          <a:srgbClr val="B5C64E"/>
        </a:accent6>
        <a:hlink>
          <a:srgbClr val="D8DE91"/>
        </a:hlink>
        <a:folHlink>
          <a:srgbClr val="E4E8B4"/>
        </a:folHlink>
      </a:clrScheme>
      <a:clrMap bg1="lt1" tx1="dk1" bg2="lt2" tx2="dk2" accent1="accent1" accent2="accent2" accent3="accent3" accent4="accent4" accent5="accent5" accent6="accent6" hlink="hlink" folHlink="folHlink"/>
    </a:extraClrScheme>
    <a:extraClrScheme>
      <a:clrScheme name="UPAtemplate 2">
        <a:dk1>
          <a:srgbClr val="000000"/>
        </a:dk1>
        <a:lt1>
          <a:srgbClr val="FFFFFF"/>
        </a:lt1>
        <a:dk2>
          <a:srgbClr val="000000"/>
        </a:dk2>
        <a:lt2>
          <a:srgbClr val="FFFFFF"/>
        </a:lt2>
        <a:accent1>
          <a:srgbClr val="FF9900"/>
        </a:accent1>
        <a:accent2>
          <a:srgbClr val="FFCC99"/>
        </a:accent2>
        <a:accent3>
          <a:srgbClr val="FFFFFF"/>
        </a:accent3>
        <a:accent4>
          <a:srgbClr val="000000"/>
        </a:accent4>
        <a:accent5>
          <a:srgbClr val="FFCAAA"/>
        </a:accent5>
        <a:accent6>
          <a:srgbClr val="E7B98A"/>
        </a:accent6>
        <a:hlink>
          <a:srgbClr val="336699"/>
        </a:hlink>
        <a:folHlink>
          <a:srgbClr val="99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35174</TotalTime>
  <Words>2288</Words>
  <Application>Microsoft Office PowerPoint</Application>
  <PresentationFormat>On-screen Show (4:3)</PresentationFormat>
  <Paragraphs>302</Paragraphs>
  <Slides>35</Slides>
  <Notes>25</Notes>
  <HiddenSlides>0</HiddenSlides>
  <MMClips>0</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2</vt:i4>
      </vt:variant>
      <vt:variant>
        <vt:lpstr>Slide Titles</vt:lpstr>
      </vt:variant>
      <vt:variant>
        <vt:i4>35</vt:i4>
      </vt:variant>
    </vt:vector>
  </HeadingPairs>
  <TitlesOfParts>
    <vt:vector size="40" baseType="lpstr">
      <vt:lpstr>Theme1</vt:lpstr>
      <vt:lpstr>drawings\motivation.vsd\Drawing\~Page-1\Sheet.71</vt:lpstr>
      <vt:lpstr>drawings\motivation.vsd\Drawing\~Page-1\Sheet.72</vt:lpstr>
      <vt:lpstr>Visio</vt:lpstr>
      <vt:lpstr>Formula</vt:lpstr>
      <vt:lpstr>Supporting Cooperative Caching in Disruption Tolerant Networks</vt:lpstr>
      <vt:lpstr>Outline</vt:lpstr>
      <vt:lpstr>Disruption Tolerant Networks (DTNs)</vt:lpstr>
      <vt:lpstr>Data Transmission in DTNs</vt:lpstr>
      <vt:lpstr>Providing Data Access in DTNs</vt:lpstr>
      <vt:lpstr>Our Focus</vt:lpstr>
      <vt:lpstr>Challenges</vt:lpstr>
      <vt:lpstr>Challenges</vt:lpstr>
      <vt:lpstr>Basic Ideas</vt:lpstr>
      <vt:lpstr>The Big Picture</vt:lpstr>
      <vt:lpstr>Outline</vt:lpstr>
      <vt:lpstr>Network Modeling</vt:lpstr>
      <vt:lpstr>NCL Selection</vt:lpstr>
      <vt:lpstr>NCL Selection Metric</vt:lpstr>
      <vt:lpstr>Trace-based Validation</vt:lpstr>
      <vt:lpstr>Outline</vt:lpstr>
      <vt:lpstr>Caching Scheme Overview</vt:lpstr>
      <vt:lpstr>Initial Caching Locations</vt:lpstr>
      <vt:lpstr>Querying Data</vt:lpstr>
      <vt:lpstr>Analyzing Data Access Delay</vt:lpstr>
      <vt:lpstr>Utility-based Cache Replacement</vt:lpstr>
      <vt:lpstr>Utility-based Cache Replacement</vt:lpstr>
      <vt:lpstr>Utility-based Cache Replacement</vt:lpstr>
      <vt:lpstr>Utility-based Cache Replacement</vt:lpstr>
      <vt:lpstr>Outline</vt:lpstr>
      <vt:lpstr>Experimental Settings</vt:lpstr>
      <vt:lpstr>Caching Performance</vt:lpstr>
      <vt:lpstr>Effectiveness of Cache Replacement</vt:lpstr>
      <vt:lpstr>Impact of the Number of NCLs</vt:lpstr>
      <vt:lpstr>Summary</vt:lpstr>
      <vt:lpstr>Thank you!</vt:lpstr>
      <vt:lpstr>Traces</vt:lpstr>
      <vt:lpstr>Opportunistic Path</vt:lpstr>
      <vt:lpstr>Probabilistic Data Selection in Cache Replacement</vt:lpstr>
      <vt:lpstr>Comparisons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Social-Aware Data Dissemination in Opportunistic Mobile Networks</dc:title>
  <dc:creator/>
  <cp:lastModifiedBy>IBM_USER</cp:lastModifiedBy>
  <cp:revision>1126</cp:revision>
  <dcterms:created xsi:type="dcterms:W3CDTF">2006-08-16T00:00:00Z</dcterms:created>
  <dcterms:modified xsi:type="dcterms:W3CDTF">2011-06-21T19:10:38Z</dcterms:modified>
</cp:coreProperties>
</file>