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9" r:id="rId12"/>
    <p:sldId id="280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8" r:id="rId21"/>
    <p:sldId id="275" r:id="rId22"/>
    <p:sldId id="276" r:id="rId23"/>
    <p:sldId id="258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386"/>
    <a:srgbClr val="00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3" autoAdjust="0"/>
    <p:restoredTop sz="95933" autoAdjust="0"/>
  </p:normalViewPr>
  <p:slideViewPr>
    <p:cSldViewPr>
      <p:cViewPr>
        <p:scale>
          <a:sx n="95" d="100"/>
          <a:sy n="95" d="100"/>
        </p:scale>
        <p:origin x="-1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02305-CAD1-4253-8E0C-54FC2B94E747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5B2E1-8D05-42B5-B4D8-0F5AD18FA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4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5B2E1-8D05-42B5-B4D8-0F5AD18FA1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5B2E1-8D05-42B5-B4D8-0F5AD18FA1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7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002B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7E9D-455D-4040-8408-DDC17C5EF35D}" type="datetime1">
              <a:rPr lang="en-US" smtClean="0"/>
              <a:t>10/21/14</a:t>
            </a:fld>
            <a:endParaRPr lang="en-US"/>
          </a:p>
        </p:txBody>
      </p:sp>
      <p:pic>
        <p:nvPicPr>
          <p:cNvPr id="10" name="Picture 2" descr="https://encrypted-tbn2.google.com/images?q=tbn:ANd9GcSyBrXKkCN63PPilcolS8QLZMnBcUjGgebeawuil71JRvdKJjeBUQ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122120"/>
            <a:ext cx="1600200" cy="480060"/>
          </a:xfrm>
          <a:prstGeom prst="rect">
            <a:avLst/>
          </a:prstGeom>
          <a:noFill/>
        </p:spPr>
      </p:pic>
      <p:pic>
        <p:nvPicPr>
          <p:cNvPr id="1028" name="Picture 4" descr="http://barabasilab.com/success/2013/img/sponsor/ibm_researc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06" y="6118833"/>
            <a:ext cx="1119094" cy="5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tdallas.edu/%7Ekxs117830/Utdalla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5992580"/>
            <a:ext cx="1193800" cy="7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C1BC-7672-4829-AFF3-E75AB4AAF45B}" type="datetime1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E42C-173D-43D4-B85E-10C80D7EBDCD}" type="datetime1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>
            <a:lvl1pPr>
              <a:buClr>
                <a:srgbClr val="F3B50F"/>
              </a:buClr>
              <a:buSzPct val="90000"/>
              <a:buFont typeface="Wingdings" pitchFamily="2" charset="2"/>
              <a:buChar char="§"/>
              <a:defRPr sz="2800"/>
            </a:lvl1pPr>
            <a:lvl2pPr>
              <a:buClr>
                <a:srgbClr val="558ED5"/>
              </a:buClr>
              <a:buSzPct val="90000"/>
              <a:buFont typeface="Wingdings" pitchFamily="2" charset="2"/>
              <a:buChar char="§"/>
              <a:defRPr sz="2400"/>
            </a:lvl2pPr>
            <a:lvl3pPr>
              <a:buClr>
                <a:srgbClr val="E66C7D"/>
              </a:buClr>
              <a:buSzPct val="90000"/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AF21-75A9-41D3-B3F4-247931F4F615}" type="datetime1">
              <a:rPr lang="en-US" smtClean="0"/>
              <a:t>10/21/14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1750">
            <a:solidFill>
              <a:srgbClr val="F3B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855-818B-4E90-8603-B80AD7E371C1}" type="datetime1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F231-494A-4241-A98F-8173597D0CF8}" type="datetime1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750-4125-4D18-88EC-13D8F7A861F2}" type="datetime1">
              <a:rPr lang="en-US" smtClean="0"/>
              <a:t>10/21/14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3298-C069-4C21-9CD5-C2E4217A94B4}" type="datetime1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46F-35D5-447D-BE51-18A5FE89A9C2}" type="datetime1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F804-A8F4-4287-AC50-D231A16D8A65}" type="datetime1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24A6-77A5-4EDE-A3DB-6CC402E97108}" type="datetime1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2E91-035F-4623-B508-9BBD42B95F71}" type="datetime1">
              <a:rPr lang="en-US" smtClean="0"/>
              <a:t>10/21/14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eecs.utk.edu/~weiga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82257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4386"/>
                </a:solidFill>
              </a:rPr>
              <a:t>On Exploiting Dynamic Execution Patterns for Workload Offloading in Mobile Cloud Applications</a:t>
            </a:r>
            <a:endParaRPr lang="en-US" sz="4000" b="1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19200" y="2898775"/>
            <a:ext cx="7010400" cy="3124200"/>
          </a:xfrm>
        </p:spPr>
        <p:txBody>
          <a:bodyPr>
            <a:normAutofit/>
          </a:bodyPr>
          <a:lstStyle/>
          <a:p>
            <a:r>
              <a:rPr lang="en-US" altLang="zh-CN" sz="2400" b="1" u="sng" dirty="0" smtClean="0">
                <a:solidFill>
                  <a:srgbClr val="C00000"/>
                </a:solidFill>
              </a:rPr>
              <a:t>Wei</a:t>
            </a:r>
            <a:r>
              <a:rPr lang="zh-CN" alt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u="sng" dirty="0" smtClean="0">
                <a:solidFill>
                  <a:srgbClr val="C00000"/>
                </a:solidFill>
              </a:rPr>
              <a:t>Gao</a:t>
            </a:r>
            <a:r>
              <a:rPr lang="en-US" altLang="zh-CN" sz="2400" dirty="0" smtClean="0">
                <a:solidFill>
                  <a:srgbClr val="C00000"/>
                </a:solidFill>
              </a:rPr>
              <a:t>, Yong Li, and </a:t>
            </a:r>
            <a:r>
              <a:rPr lang="en-US" altLang="zh-CN" sz="2400" dirty="0" err="1" smtClean="0">
                <a:solidFill>
                  <a:srgbClr val="C00000"/>
                </a:solidFill>
              </a:rPr>
              <a:t>Haoyang</a:t>
            </a:r>
            <a:r>
              <a:rPr lang="en-US" altLang="zh-CN" sz="2400" dirty="0" smtClean="0">
                <a:solidFill>
                  <a:srgbClr val="C00000"/>
                </a:solidFill>
              </a:rPr>
              <a:t> Lu</a:t>
            </a:r>
            <a:r>
              <a:rPr lang="zh-CN" altLang="en-US" sz="2400" dirty="0" smtClean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The University of Tennessee, Knoxville</a:t>
            </a:r>
          </a:p>
          <a:p>
            <a:endParaRPr lang="en-US" sz="8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Ting Wang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IBM T. J. Watson Research Center</a:t>
            </a:r>
          </a:p>
          <a:p>
            <a:endParaRPr lang="en-US" sz="8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Cong Liu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University of Texas at Dallas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Semi-Markov-Based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Markov renewal process </a:t>
            </a:r>
            <a:r>
              <a:rPr lang="en-US" i="1" dirty="0" smtClean="0"/>
              <a:t>{(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), n=1,…N</a:t>
            </a:r>
            <a:r>
              <a:rPr lang="en-US" i="1" dirty="0" smtClean="0"/>
              <a:t>} </a:t>
            </a:r>
          </a:p>
          <a:p>
            <a:pPr lvl="1"/>
            <a:r>
              <a:rPr lang="en-US" i="1" dirty="0" err="1"/>
              <a:t>M</a:t>
            </a:r>
            <a:r>
              <a:rPr lang="en-US" i="1" baseline="-25000" dirty="0" err="1"/>
              <a:t>n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n-</a:t>
            </a:r>
            <a:r>
              <a:rPr lang="en-US" altLang="zh-CN" dirty="0" err="1" smtClean="0"/>
              <a:t>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executed</a:t>
            </a:r>
          </a:p>
          <a:p>
            <a:pPr lvl="1"/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i="1" dirty="0" err="1" smtClean="0"/>
              <a:t>M</a:t>
            </a:r>
            <a:r>
              <a:rPr lang="en-US" altLang="zh-CN" i="1" baseline="-25000" dirty="0" err="1" smtClean="0"/>
              <a:t>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invoked</a:t>
            </a:r>
          </a:p>
          <a:p>
            <a:pPr lvl="2"/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zh-CN" altLang="zh-CN" i="1" baseline="-25000" dirty="0"/>
              <a:t>+</a:t>
            </a:r>
            <a:r>
              <a:rPr lang="en-US" altLang="zh-CN" i="1" baseline="-25000" dirty="0" smtClean="0"/>
              <a:t>1</a:t>
            </a:r>
            <a:r>
              <a:rPr lang="en-US" altLang="zh-CN" i="1" dirty="0" smtClean="0"/>
              <a:t>-</a:t>
            </a:r>
            <a:r>
              <a:rPr lang="en-US" i="1" dirty="0" smtClean="0"/>
              <a:t>T</a:t>
            </a:r>
            <a:r>
              <a:rPr lang="en-US" i="1" baseline="-25000" dirty="0" smtClean="0"/>
              <a:t>n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/>
              <a:t>t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endParaRPr lang="en-US" altLang="zh-CN" i="1" dirty="0" smtClean="0"/>
          </a:p>
          <a:p>
            <a:r>
              <a:rPr lang="en-US" dirty="0" smtClean="0"/>
              <a:t>Invocation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interdependency</a:t>
            </a:r>
          </a:p>
          <a:p>
            <a:pPr lvl="1"/>
            <a:r>
              <a:rPr lang="en-US" dirty="0" smtClean="0"/>
              <a:t>Invocation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r>
              <a:rPr lang="zh-CN" altLang="en-US" baseline="-25000" dirty="0" smtClean="0"/>
              <a:t> </a:t>
            </a:r>
            <a:r>
              <a:rPr lang="en-US" altLang="zh-CN" dirty="0" smtClean="0"/>
              <a:t>determined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previous</a:t>
            </a:r>
            <a:r>
              <a:rPr lang="zh-CN" altLang="en-US" dirty="0" smtClean="0"/>
              <a:t> </a:t>
            </a:r>
            <a:r>
              <a:rPr lang="en-US" altLang="zh-CN" i="1" dirty="0" smtClean="0"/>
              <a:t>k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methods</a:t>
            </a:r>
          </a:p>
          <a:p>
            <a:pPr lvl="1"/>
            <a:r>
              <a:rPr lang="en-US" dirty="0" smtClean="0"/>
              <a:t>Composite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</a:t>
            </a:r>
          </a:p>
          <a:p>
            <a:pPr lvl="1"/>
            <a:r>
              <a:rPr lang="en-US" altLang="zh-CN" dirty="0" smtClean="0"/>
              <a:t>Extended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matrix</a:t>
            </a:r>
            <a:r>
              <a:rPr lang="zh-CN" altLang="en-US" dirty="0" smtClean="0"/>
              <a:t> </a:t>
            </a:r>
            <a:r>
              <a:rPr lang="en-US" altLang="zh-CN" b="1" i="1" dirty="0" smtClean="0"/>
              <a:t>T</a:t>
            </a:r>
            <a:r>
              <a:rPr lang="en-US" altLang="zh-CN" i="1" dirty="0" smtClean="0"/>
              <a:t>=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{</a:t>
            </a:r>
            <a:r>
              <a:rPr lang="zh-CN" altLang="en-US" i="1" dirty="0" smtClean="0"/>
              <a:t> </a:t>
            </a:r>
            <a:r>
              <a:rPr lang="en-US" altLang="zh-CN" i="1" dirty="0" err="1" smtClean="0"/>
              <a:t>p</a:t>
            </a:r>
            <a:r>
              <a:rPr lang="en-US" altLang="zh-CN" i="1" baseline="-25000" dirty="0" err="1" smtClean="0"/>
              <a:t>ij</a:t>
            </a:r>
            <a:r>
              <a:rPr lang="zh-CN" altLang="en-US" i="1" baseline="-25000" dirty="0" smtClean="0"/>
              <a:t> </a:t>
            </a:r>
            <a:r>
              <a:rPr lang="en-US" altLang="zh-CN" i="1" dirty="0" smtClean="0"/>
              <a:t>}</a:t>
            </a:r>
          </a:p>
          <a:p>
            <a:pPr lvl="1"/>
            <a:r>
              <a:rPr lang="en-US" dirty="0" smtClean="0"/>
              <a:t>Sojourn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 distribution: the holding time of a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6" name="Picture 5" descr="Screen Shot 2014-10-21 at 8.1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62400"/>
            <a:ext cx="4343400" cy="420696"/>
          </a:xfrm>
          <a:prstGeom prst="rect">
            <a:avLst/>
          </a:prstGeom>
        </p:spPr>
      </p:pic>
      <p:pic>
        <p:nvPicPr>
          <p:cNvPr id="7" name="Picture 6" descr="Screen Shot 2014-10-21 at 8.1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0"/>
            <a:ext cx="5842000" cy="8741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579120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Offloading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Criteria</a:t>
            </a:r>
            <a:r>
              <a:rPr lang="en-US" dirty="0" smtClean="0"/>
              <a:t>: whether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’s</a:t>
            </a:r>
            <a:r>
              <a:rPr lang="en-US" dirty="0" smtClean="0"/>
              <a:t> remote execution could save local energy</a:t>
            </a:r>
          </a:p>
          <a:p>
            <a:pPr lvl="1"/>
            <a:r>
              <a:rPr lang="en-US" dirty="0" smtClean="0"/>
              <a:t>What methods are executed before and after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1"/>
            <a:r>
              <a:rPr lang="en-US" dirty="0" smtClean="0"/>
              <a:t>Affecting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’s</a:t>
            </a:r>
            <a:r>
              <a:rPr lang="en-US" dirty="0" smtClean="0"/>
              <a:t> execution time and energy consumption</a:t>
            </a:r>
          </a:p>
          <a:p>
            <a:r>
              <a:rPr lang="en-US" i="1" u="sng" dirty="0" smtClean="0"/>
              <a:t>Approach</a:t>
            </a:r>
            <a:r>
              <a:rPr lang="en-US" dirty="0" smtClean="0"/>
              <a:t>: Local Invocation Graph (LIG) of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r>
              <a:rPr lang="en-US" dirty="0" smtClean="0"/>
              <a:t>Not predicting too far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into the future</a:t>
            </a:r>
          </a:p>
          <a:p>
            <a:pPr lvl="1"/>
            <a:r>
              <a:rPr lang="en-US" dirty="0" smtClean="0"/>
              <a:t>Aim to avoid the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“</a:t>
            </a:r>
            <a:r>
              <a:rPr lang="en-US" dirty="0" err="1" smtClean="0"/>
              <a:t>ping-pong</a:t>
            </a:r>
            <a:r>
              <a:rPr lang="en-US" dirty="0" smtClean="0"/>
              <a:t>”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phenomenon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/24</a:t>
            </a:r>
            <a:endParaRPr lang="en-US" dirty="0"/>
          </a:p>
        </p:txBody>
      </p:sp>
      <p:pic>
        <p:nvPicPr>
          <p:cNvPr id="5" name="Content Placeholder 4" descr="Screen Shot 2014-10-21 at 8.18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xfrm>
            <a:off x="4454236" y="3505200"/>
            <a:ext cx="461356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8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Offloading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G</a:t>
            </a:r>
            <a:r>
              <a:rPr lang="en-US" i="1" baseline="-25000" dirty="0" err="1" smtClean="0"/>
              <a:t>Mn</a:t>
            </a:r>
            <a:r>
              <a:rPr lang="en-US" dirty="0" smtClean="0"/>
              <a:t>: amount of energy saved by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’s</a:t>
            </a:r>
            <a:r>
              <a:rPr lang="en-US" dirty="0" smtClean="0"/>
              <a:t> remote execution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i="1" dirty="0" err="1" smtClean="0"/>
              <a:t>E</a:t>
            </a:r>
            <a:r>
              <a:rPr lang="en-US" i="1" baseline="-25000" dirty="0" err="1" smtClean="0"/>
              <a:t>Mn</a:t>
            </a:r>
            <a:r>
              <a:rPr lang="en-US" i="1" dirty="0" smtClean="0"/>
              <a:t>(t)</a:t>
            </a:r>
            <a:r>
              <a:rPr lang="en-US" dirty="0" smtClean="0"/>
              <a:t>: energy consumed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by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’s</a:t>
            </a:r>
            <a:r>
              <a:rPr lang="en-US" dirty="0" smtClean="0"/>
              <a:t> local execution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Mn</a:t>
            </a:r>
            <a:r>
              <a:rPr lang="en-US" i="1" dirty="0"/>
              <a:t>(t)</a:t>
            </a:r>
            <a:r>
              <a:rPr lang="en-US" dirty="0" smtClean="0"/>
              <a:t>: energy consumed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by transmitting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program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/24</a:t>
            </a:r>
            <a:endParaRPr lang="en-US" dirty="0"/>
          </a:p>
        </p:txBody>
      </p:sp>
      <p:pic>
        <p:nvPicPr>
          <p:cNvPr id="5" name="Content Placeholder 4" descr="Screen Shot 2014-10-21 at 8.18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xfrm>
            <a:off x="4454236" y="3505200"/>
            <a:ext cx="4613564" cy="2819400"/>
          </a:xfrm>
          <a:prstGeom prst="rect">
            <a:avLst/>
          </a:prstGeom>
        </p:spPr>
      </p:pic>
      <p:pic>
        <p:nvPicPr>
          <p:cNvPr id="6" name="Picture 5" descr="Screen Shot 2014-10-21 at 8.46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6781800" cy="8841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24384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124200"/>
            <a:ext cx="184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Prob</a:t>
            </a:r>
            <a:r>
              <a:rPr lang="en-US" dirty="0" smtClean="0">
                <a:solidFill>
                  <a:srgbClr val="FF0000"/>
                </a:solidFill>
              </a:rPr>
              <a:t> to invoke </a:t>
            </a:r>
            <a:r>
              <a:rPr lang="en-US" i="1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j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24384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81753" y="3124200"/>
            <a:ext cx="217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’s</a:t>
            </a:r>
            <a:r>
              <a:rPr lang="en-US" dirty="0" smtClean="0">
                <a:solidFill>
                  <a:srgbClr val="FF0000"/>
                </a:solidFill>
              </a:rPr>
              <a:t> execution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j is executed locally 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24384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0153" y="3124200"/>
            <a:ext cx="1796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Prob</a:t>
            </a:r>
            <a:r>
              <a:rPr lang="en-US" dirty="0" smtClean="0">
                <a:solidFill>
                  <a:srgbClr val="FF0000"/>
                </a:solidFill>
              </a:rPr>
              <a:t> for </a:t>
            </a:r>
            <a:r>
              <a:rPr lang="en-US" i="1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to be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Executed locally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Execution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G</a:t>
            </a:r>
            <a:r>
              <a:rPr lang="en-US" i="1" baseline="-25000" dirty="0" err="1" smtClean="0"/>
              <a:t>Mn</a:t>
            </a:r>
            <a:r>
              <a:rPr lang="en-US" dirty="0" smtClean="0"/>
              <a:t> highly depends on the characteristics </a:t>
            </a:r>
            <a:r>
              <a:rPr lang="en-US" dirty="0"/>
              <a:t>of </a:t>
            </a:r>
            <a:r>
              <a:rPr lang="en-US" i="1" dirty="0" err="1"/>
              <a:t>E</a:t>
            </a:r>
            <a:r>
              <a:rPr lang="en-US" i="1" baseline="-25000" dirty="0" err="1"/>
              <a:t>Mn</a:t>
            </a:r>
            <a:r>
              <a:rPr lang="en-US" i="1" dirty="0"/>
              <a:t>(t</a:t>
            </a:r>
            <a:r>
              <a:rPr lang="en-US" i="1" dirty="0" smtClean="0"/>
              <a:t>)</a:t>
            </a:r>
            <a:r>
              <a:rPr lang="en-US" dirty="0" smtClean="0"/>
              <a:t> and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Mn</a:t>
            </a:r>
            <a:r>
              <a:rPr lang="en-US" i="1" dirty="0" smtClean="0"/>
              <a:t>(t)</a:t>
            </a:r>
          </a:p>
          <a:p>
            <a:pPr lvl="1"/>
            <a:r>
              <a:rPr lang="en-US" dirty="0" smtClean="0"/>
              <a:t>Sojourn time distributions indicating method execution times</a:t>
            </a:r>
          </a:p>
          <a:p>
            <a:pPr lvl="1"/>
            <a:r>
              <a:rPr lang="en-US" dirty="0" smtClean="0"/>
              <a:t>Characteristics of energy consumption</a:t>
            </a:r>
          </a:p>
          <a:p>
            <a:endParaRPr lang="en-US" dirty="0" smtClean="0"/>
          </a:p>
          <a:p>
            <a:r>
              <a:rPr lang="en-US" dirty="0" smtClean="0"/>
              <a:t>Exploiting execution dynamics</a:t>
            </a:r>
          </a:p>
          <a:p>
            <a:pPr lvl="1"/>
            <a:r>
              <a:rPr lang="en-US" dirty="0" smtClean="0"/>
              <a:t>Run-time parameter estimation with profiled information</a:t>
            </a:r>
          </a:p>
          <a:p>
            <a:pPr lvl="1"/>
            <a:r>
              <a:rPr lang="en-US" dirty="0" smtClean="0"/>
              <a:t>Quantified operations of workload offloading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1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Sojourn Time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Formulated as a Gaussian mixture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Parameter re-estimation</a:t>
            </a:r>
          </a:p>
          <a:p>
            <a:pPr lvl="1"/>
            <a:r>
              <a:rPr lang="en-US" dirty="0" smtClean="0"/>
              <a:t>EM algorithm over the profiled</a:t>
            </a:r>
          </a:p>
          <a:p>
            <a:pPr marL="457200" lvl="1" indent="0">
              <a:buNone/>
            </a:pPr>
            <a:r>
              <a:rPr lang="en-US" dirty="0" smtClean="0"/>
              <a:t>    information about past method</a:t>
            </a:r>
          </a:p>
          <a:p>
            <a:pPr marL="457200" lvl="1" indent="0">
              <a:buNone/>
            </a:pPr>
            <a:r>
              <a:rPr lang="en-US" dirty="0" smtClean="0"/>
              <a:t>    executions</a:t>
            </a:r>
          </a:p>
          <a:p>
            <a:pPr lvl="1"/>
            <a:r>
              <a:rPr lang="en-US" dirty="0" smtClean="0"/>
              <a:t>Maximum A Posteriori (MAP)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method for the limited training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5" name="Picture 4" descr="Screen Shot 2014-10-21 at 10.3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38"/>
            <a:ext cx="6195580" cy="982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4209" y="2667000"/>
            <a:ext cx="1995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Local execution</a:t>
            </a:r>
            <a:endParaRPr lang="en-US" sz="2200" i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667000"/>
            <a:ext cx="2311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Remote execution</a:t>
            </a:r>
            <a:endParaRPr lang="en-US" sz="2200" i="1" baseline="-25000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 Shot 2014-10-21 at 10.4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97" y="3276600"/>
            <a:ext cx="376728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the Energy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Energy consumed by method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execution depends on method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execution time</a:t>
            </a:r>
          </a:p>
          <a:p>
            <a:r>
              <a:rPr lang="en-US" dirty="0" smtClean="0"/>
              <a:t>Formulate the relationship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as a </a:t>
            </a:r>
            <a:r>
              <a:rPr lang="en-US" i="1" dirty="0" smtClean="0"/>
              <a:t>m</a:t>
            </a:r>
            <a:r>
              <a:rPr lang="en-US" dirty="0" smtClean="0"/>
              <a:t>-order polynomial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Coefficients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i="1" baseline="30000" dirty="0" err="1" smtClean="0"/>
              <a:t>j</a:t>
            </a:r>
            <a:r>
              <a:rPr lang="en-US" dirty="0" smtClean="0"/>
              <a:t>: real-time linear regression analysis</a:t>
            </a:r>
          </a:p>
          <a:p>
            <a:pPr lvl="1"/>
            <a:r>
              <a:rPr lang="en-US" i="1" dirty="0" err="1" smtClean="0"/>
              <a:t>E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(t)</a:t>
            </a:r>
            <a:r>
              <a:rPr lang="en-US" dirty="0" smtClean="0"/>
              <a:t>: chi-square distribution with </a:t>
            </a:r>
            <a:r>
              <a:rPr lang="en-US" i="1" dirty="0" smtClean="0"/>
              <a:t>m</a:t>
            </a:r>
            <a:r>
              <a:rPr lang="en-US" dirty="0" smtClean="0"/>
              <a:t> degrees of freedom</a:t>
            </a:r>
          </a:p>
          <a:p>
            <a:pPr lvl="2"/>
            <a:r>
              <a:rPr lang="en-US" i="1" dirty="0" smtClean="0"/>
              <a:t>t</a:t>
            </a:r>
            <a:r>
              <a:rPr lang="en-US" dirty="0" smtClean="0"/>
              <a:t>: normally distributed random variable as the method execution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5" name="Picture 4" descr="Screen Shot 2014-10-21 at 10.4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97766"/>
            <a:ext cx="3701715" cy="3526634"/>
          </a:xfrm>
          <a:prstGeom prst="rect">
            <a:avLst/>
          </a:prstGeom>
        </p:spPr>
      </p:pic>
      <p:pic>
        <p:nvPicPr>
          <p:cNvPr id="6" name="Picture 5" descr="Screen Shot 2014-10-21 at 10.47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2260600" cy="10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Quantified Operations of Offloading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Formulations of these system dynamics allow further quantification of offloading decisions: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5" name="Picture 4" descr="Screen Shot 2014-10-21 at 8.4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6781800" cy="884173"/>
          </a:xfrm>
          <a:prstGeom prst="rect">
            <a:avLst/>
          </a:prstGeom>
        </p:spPr>
      </p:pic>
      <p:pic>
        <p:nvPicPr>
          <p:cNvPr id="7" name="Picture 6" descr="Screen Shot 2014-10-21 at 10.47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1879600" cy="8822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911783" y="3048000"/>
            <a:ext cx="489017" cy="778309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410200" y="3048000"/>
            <a:ext cx="457200" cy="762000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4-10-21 at 11.00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86200"/>
            <a:ext cx="1623848" cy="45720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5" idx="0"/>
          </p:cNvCxnSpPr>
          <p:nvPr/>
        </p:nvCxnSpPr>
        <p:spPr>
          <a:xfrm flipV="1">
            <a:off x="4088524" y="3048000"/>
            <a:ext cx="26276" cy="838200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reen Shot 2014-10-21 at 11.02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00"/>
            <a:ext cx="4978400" cy="8890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5400000">
            <a:off x="4610099" y="4686303"/>
            <a:ext cx="914401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</a:p>
          <a:p>
            <a:pPr lvl="1"/>
            <a:r>
              <a:rPr lang="en-US" i="1" u="sng" dirty="0" smtClean="0"/>
              <a:t>MAUI:</a:t>
            </a:r>
            <a:r>
              <a:rPr lang="en-US" dirty="0" smtClean="0"/>
              <a:t> offloading by solving integer optimizations</a:t>
            </a:r>
          </a:p>
          <a:p>
            <a:pPr lvl="1"/>
            <a:r>
              <a:rPr lang="en-US" i="1" u="sng" dirty="0" err="1" smtClean="0"/>
              <a:t>AlfredO</a:t>
            </a:r>
            <a:r>
              <a:rPr lang="en-US" dirty="0" smtClean="0"/>
              <a:t>: offloading by finding the optimal graph cut</a:t>
            </a:r>
          </a:p>
          <a:p>
            <a:pPr lvl="1"/>
            <a:r>
              <a:rPr lang="en-US" i="1" u="sng" dirty="0" err="1" smtClean="0"/>
              <a:t>FuzzyLogic</a:t>
            </a:r>
            <a:r>
              <a:rPr lang="en-US" dirty="0" smtClean="0"/>
              <a:t>: offloading with a fuzzy logic engine</a:t>
            </a:r>
          </a:p>
          <a:p>
            <a:r>
              <a:rPr lang="en-US" dirty="0" smtClean="0"/>
              <a:t>Evaluation metrics:</a:t>
            </a:r>
          </a:p>
          <a:p>
            <a:pPr lvl="1"/>
            <a:r>
              <a:rPr lang="en-US" dirty="0" smtClean="0"/>
              <a:t>Method execution time</a:t>
            </a:r>
          </a:p>
          <a:p>
            <a:pPr lvl="1"/>
            <a:r>
              <a:rPr lang="en-US" dirty="0" smtClean="0"/>
              <a:t>Amount of energy saved</a:t>
            </a:r>
          </a:p>
          <a:p>
            <a:pPr lvl="1"/>
            <a:r>
              <a:rPr lang="en-US" dirty="0" smtClean="0"/>
              <a:t>Computational overhead</a:t>
            </a:r>
          </a:p>
          <a:p>
            <a:pPr lvl="2"/>
            <a:r>
              <a:rPr lang="en-US" dirty="0" smtClean="0"/>
              <a:t>Energy consumed by making decisions of workload offloading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against open-source Android mobile apps</a:t>
            </a:r>
          </a:p>
          <a:p>
            <a:pPr lvl="1"/>
            <a:r>
              <a:rPr lang="en-US" dirty="0" smtClean="0"/>
              <a:t>Firefox, Chess game, Barcode scanner</a:t>
            </a:r>
          </a:p>
          <a:p>
            <a:pPr lvl="1"/>
            <a:r>
              <a:rPr lang="en-US" dirty="0" smtClean="0"/>
              <a:t>Implementing the offloading framework into app codes</a:t>
            </a:r>
          </a:p>
          <a:p>
            <a:r>
              <a:rPr lang="en-US" dirty="0" smtClean="0"/>
              <a:t>Offloading operations</a:t>
            </a:r>
          </a:p>
          <a:p>
            <a:pPr lvl="1"/>
            <a:r>
              <a:rPr lang="en-US" dirty="0" smtClean="0"/>
              <a:t>Adopt the approach of </a:t>
            </a:r>
            <a:r>
              <a:rPr lang="en-US" i="1" dirty="0" err="1" smtClean="0"/>
              <a:t>CloneCloud</a:t>
            </a:r>
            <a:endParaRPr lang="en-US" i="1" dirty="0" smtClean="0"/>
          </a:p>
          <a:p>
            <a:pPr lvl="1"/>
            <a:r>
              <a:rPr lang="en-US" dirty="0" smtClean="0"/>
              <a:t>A clone VM is maintained at the cloud server for each app</a:t>
            </a: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Dalvik</a:t>
            </a:r>
            <a:r>
              <a:rPr lang="en-US" dirty="0" smtClean="0"/>
              <a:t> VM instance compiled for the x86 architecture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10-min app session with different human inputs and operations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1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Offloading Effectiveness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/>
              <a:t>An order-3 semi-Markov model is used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5182"/>
            <a:ext cx="9144000" cy="2696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876800"/>
            <a:ext cx="306243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25%</a:t>
            </a:r>
            <a:r>
              <a:rPr lang="en-US" sz="2000" dirty="0" smtClean="0"/>
              <a:t> shorter execution time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5659" y="4857690"/>
            <a:ext cx="268034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40%</a:t>
            </a:r>
            <a:r>
              <a:rPr lang="en-US" sz="2000" dirty="0" smtClean="0"/>
              <a:t> more energy saved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9775" y="4857690"/>
            <a:ext cx="257802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Less than </a:t>
            </a:r>
            <a:r>
              <a:rPr lang="en-US" sz="2000" b="1" u="sng" dirty="0" smtClean="0">
                <a:solidFill>
                  <a:srgbClr val="FF0000"/>
                </a:solidFill>
              </a:rPr>
              <a:t>5%</a:t>
            </a:r>
            <a:r>
              <a:rPr lang="en-US" sz="2000" dirty="0" smtClean="0"/>
              <a:t> overhead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481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Computing for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Contradiction between limited battery and complex mobile applications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Mobile </a:t>
            </a:r>
            <a:r>
              <a:rPr lang="en-US" dirty="0"/>
              <a:t>C</a:t>
            </a:r>
            <a:r>
              <a:rPr lang="en-US" dirty="0" smtClean="0"/>
              <a:t>loud Computing (MCC)</a:t>
            </a:r>
          </a:p>
          <a:p>
            <a:pPr lvl="1"/>
            <a:r>
              <a:rPr lang="en-US" dirty="0" smtClean="0"/>
              <a:t>Offloading local computations to remote execution</a:t>
            </a:r>
          </a:p>
          <a:p>
            <a:pPr lvl="1"/>
            <a:r>
              <a:rPr lang="en-US" dirty="0" smtClean="0"/>
              <a:t>Virtual Machine (VM) synthesis and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2050" name="Picture 2" descr="http://venturebeat.files.wordpress.com/2011/11/apple-siri-app-icon-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70" y="2209800"/>
            <a:ext cx="860596" cy="8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306.phobos.apple.com/us/r30/Purple4/v4/7c/6b/1b/7c6b1b4b-3a09-60e6-7a0a-4f840c0970bf/mzl.nvkwvrz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184525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iosnews.com/wp-content/uploads/2014/02/MyFitnessPa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42004"/>
            <a:ext cx="896937" cy="8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iles.softicons.com/download/application-icons/bloc-icons-by-lukeedee/png/512x512/Ch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60" y="2209800"/>
            <a:ext cx="818030" cy="8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log.pre-pay-as-you-go.co.uk/wp-content/uploads/2012/05/smartphone-low-battery-300x16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9339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3733800" y="2774950"/>
            <a:ext cx="18288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6" name="Picture 18" descr="http://files.softicons.com/download/internet-icons/web-hosting-icons-by-heart-internet/png/256/data-cent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22" y="2171144"/>
            <a:ext cx="1943656" cy="19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30498" y="2761004"/>
            <a:ext cx="1759788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3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System Workload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dirty="0" smtClean="0"/>
              <a:t>/24</a:t>
            </a:r>
            <a:endParaRPr lang="en-US" dirty="0"/>
          </a:p>
        </p:txBody>
      </p:sp>
      <p:pic>
        <p:nvPicPr>
          <p:cNvPr id="6" name="Picture 5" descr="Screen Shot 2014-10-21 at 7.3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231"/>
            <a:ext cx="9144000" cy="264016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/>
              <a:t>System workload is simulated by articulated dumb computations</a:t>
            </a:r>
          </a:p>
          <a:p>
            <a:r>
              <a:rPr lang="en-US" dirty="0" smtClean="0"/>
              <a:t>Better performance with higher system workload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258" y="5616714"/>
            <a:ext cx="214674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Slower increase of </a:t>
            </a:r>
          </a:p>
          <a:p>
            <a:r>
              <a:rPr lang="en-US" sz="2000" dirty="0" smtClean="0"/>
              <a:t>execution time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5772090"/>
            <a:ext cx="238503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30% of energy saving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73066" y="5791200"/>
            <a:ext cx="194233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Similar overhead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919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Parameter Estimation of Sojourn Time Distribution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dirty="0" smtClean="0"/>
              <a:t>/24</a:t>
            </a:r>
            <a:endParaRPr lang="en-US" dirty="0"/>
          </a:p>
        </p:txBody>
      </p:sp>
      <p:pic>
        <p:nvPicPr>
          <p:cNvPr id="6" name="Picture 5" descr="Screen Shot 2014-10-21 at 7.3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43200"/>
            <a:ext cx="8737600" cy="3657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/>
              <a:t>MAP performs better only when the system workload is high</a:t>
            </a:r>
          </a:p>
          <a:p>
            <a:r>
              <a:rPr lang="en-US" dirty="0" smtClean="0"/>
              <a:t>Higher overhead is incurred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3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Order of Semi-Markov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5" name="Picture 4" descr="Screen Shot 2014-10-21 at 7.3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264962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/>
              <a:t>Using higher value of </a:t>
            </a:r>
            <a:r>
              <a:rPr lang="en-US" i="1" dirty="0" smtClean="0"/>
              <a:t>k</a:t>
            </a:r>
          </a:p>
          <a:p>
            <a:pPr lvl="1"/>
            <a:r>
              <a:rPr lang="en-US" dirty="0" smtClean="0"/>
              <a:t>Smaller performance improvement when </a:t>
            </a:r>
            <a:r>
              <a:rPr lang="en-US" i="1" dirty="0" smtClean="0"/>
              <a:t>k</a:t>
            </a:r>
            <a:r>
              <a:rPr lang="en-US" dirty="0" smtClean="0"/>
              <a:t> increases</a:t>
            </a:r>
          </a:p>
          <a:p>
            <a:pPr lvl="1"/>
            <a:r>
              <a:rPr lang="en-US" dirty="0" smtClean="0"/>
              <a:t>Significant overhead increase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258" y="5616714"/>
            <a:ext cx="816654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0000FF"/>
                </a:solidFill>
              </a:rPr>
              <a:t>Carefully choose k according to the application scenario!</a:t>
            </a:r>
            <a:endParaRPr lang="en-US" sz="2600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7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cloud computing (MCC) is critical to</a:t>
            </a:r>
          </a:p>
          <a:p>
            <a:pPr lvl="1"/>
            <a:r>
              <a:rPr lang="en-US" dirty="0" smtClean="0"/>
              <a:t>Augment mobile devices’ local capabilities</a:t>
            </a:r>
          </a:p>
          <a:p>
            <a:pPr lvl="1"/>
            <a:r>
              <a:rPr lang="en-US" dirty="0" smtClean="0"/>
              <a:t>Energy saving</a:t>
            </a:r>
          </a:p>
          <a:p>
            <a:r>
              <a:rPr lang="en-US" dirty="0" smtClean="0"/>
              <a:t>MCC efficiency is determined by application partitioning</a:t>
            </a:r>
          </a:p>
          <a:p>
            <a:r>
              <a:rPr lang="en-US" i="1" u="sng" dirty="0" smtClean="0"/>
              <a:t>Our insight:</a:t>
            </a:r>
            <a:r>
              <a:rPr lang="en-US" dirty="0" smtClean="0"/>
              <a:t> exploiting the dynamic execution patterns of mobile apps is the key</a:t>
            </a:r>
          </a:p>
          <a:p>
            <a:pPr lvl="1"/>
            <a:r>
              <a:rPr lang="en-US" dirty="0" smtClean="0"/>
              <a:t>A stochastic offloading framework based on order-k semi-Markov model</a:t>
            </a:r>
          </a:p>
          <a:p>
            <a:pPr lvl="1"/>
            <a:r>
              <a:rPr lang="en-US" dirty="0" smtClean="0"/>
              <a:t>Exploiting the system dynamics of application executions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9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paper and slides are also available at: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2"/>
              </a:rPr>
              <a:t>http://web.eecs.utk.edu/~weigao/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0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Cloud Computing for 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communication is expensive!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Partitioning workloads at the method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5" name="Picture 2" descr="http://venturebeat.files.wordpress.com/2011/11/apple-siri-app-icon-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70" y="2209800"/>
            <a:ext cx="860596" cy="8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306.phobos.apple.com/us/r30/Purple4/v4/7c/6b/1b/7c6b1b4b-3a09-60e6-7a0a-4f840c0970bf/mzl.nvkwvrz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184525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lliosnews.com/wp-content/uploads/2014/02/MyFitnessPa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42004"/>
            <a:ext cx="896937" cy="8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files.softicons.com/download/application-icons/bloc-icons-by-lukeedee/png/512x512/Ch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60" y="2209800"/>
            <a:ext cx="818030" cy="8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files.softicons.com/download/internet-icons/web-hosting-icons-by-heart-internet/png/256/data-cen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22" y="2171144"/>
            <a:ext cx="1943656" cy="19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836894" y="2761004"/>
            <a:ext cx="1759788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0" y="2290414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3G/4G, </a:t>
            </a:r>
            <a:r>
              <a:rPr lang="en-US" sz="2400" dirty="0" err="1" smtClean="0"/>
              <a:t>WiFi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84706" y="2200870"/>
            <a:ext cx="381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4706" y="2662535"/>
            <a:ext cx="381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733874"/>
            <a:ext cx="728423" cy="14232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51383" y="5181600"/>
            <a:ext cx="381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6101" y="5161459"/>
            <a:ext cx="568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execution &gt; wireless data transmission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326566" y="2171144"/>
            <a:ext cx="492834" cy="10133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56106" y="3200400"/>
            <a:ext cx="1806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6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36423 -0.0055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23" grpId="0" animBg="1"/>
      <p:bldP spid="20" grpId="0"/>
      <p:bldP spid="21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19200"/>
            <a:ext cx="5943600" cy="305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</a:t>
            </a:r>
            <a:r>
              <a:rPr lang="en-US" b="1" u="sng" dirty="0" smtClean="0">
                <a:solidFill>
                  <a:srgbClr val="FF0000"/>
                </a:solidFill>
              </a:rPr>
              <a:t>stationary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fixed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program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execution paths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Fixed partitioning decisions based on</a:t>
            </a:r>
          </a:p>
          <a:p>
            <a:pPr lvl="1"/>
            <a:r>
              <a:rPr lang="en-US" dirty="0" smtClean="0"/>
              <a:t>Online/offline profiling data</a:t>
            </a:r>
          </a:p>
          <a:p>
            <a:pPr lvl="1"/>
            <a:r>
              <a:rPr lang="en-US" dirty="0" smtClean="0"/>
              <a:t>Empirical heuristics</a:t>
            </a:r>
          </a:p>
          <a:p>
            <a:pPr lvl="1"/>
            <a:r>
              <a:rPr lang="en-US" dirty="0" smtClean="0"/>
              <a:t>Deterministic optimization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91774"/>
            <a:ext cx="728423" cy="1423226"/>
          </a:xfrm>
          <a:prstGeom prst="rect">
            <a:avLst/>
          </a:prstGeom>
        </p:spPr>
      </p:pic>
      <p:pic>
        <p:nvPicPr>
          <p:cNvPr id="5122" name="Picture 2" descr="http://image.coolapk.com/apk_logo/2012/1003/com.smartprojects.cpucontr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6858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wallspeakers1.com/wp-content/uploads/2014/03/wifi-icon-png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12" y="4580090"/>
            <a:ext cx="990600" cy="6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410200" y="2819400"/>
            <a:ext cx="838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0200" y="3048000"/>
            <a:ext cx="838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05700" y="1828800"/>
            <a:ext cx="838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30312" y="3962400"/>
            <a:ext cx="838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30312" y="1981200"/>
            <a:ext cx="838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30312" y="4114800"/>
            <a:ext cx="838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67760" y="4539619"/>
            <a:ext cx="857852" cy="750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09686" y="4539618"/>
            <a:ext cx="857852" cy="7505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the </a:t>
            </a:r>
            <a:r>
              <a:rPr lang="en-US" dirty="0" smtClean="0"/>
              <a:t>Partitioning Be Fixed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Dynamics of execution patterns at run-time</a:t>
            </a:r>
          </a:p>
          <a:p>
            <a:pPr lvl="1"/>
            <a:r>
              <a:rPr lang="en-US" dirty="0" smtClean="0"/>
              <a:t>Different input datasets,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user </a:t>
            </a:r>
            <a:r>
              <a:rPr lang="en-US" dirty="0" smtClean="0"/>
              <a:t>operations,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and </a:t>
            </a:r>
            <a:r>
              <a:rPr lang="en-US" dirty="0" smtClean="0"/>
              <a:t>system </a:t>
            </a:r>
            <a:r>
              <a:rPr lang="en-US" dirty="0" smtClean="0"/>
              <a:t>contexts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explore such run-time dynamics via real-world experiments</a:t>
            </a:r>
          </a:p>
          <a:p>
            <a:pPr lvl="1"/>
            <a:r>
              <a:rPr lang="en-US" dirty="0" smtClean="0"/>
              <a:t>Run-time execution patterns of mobile applications</a:t>
            </a:r>
          </a:p>
          <a:p>
            <a:pPr lvl="2"/>
            <a:r>
              <a:rPr lang="en-US" dirty="0" smtClean="0"/>
              <a:t>Open-source Android apps: Firefox, Chess game, Barcode scanner</a:t>
            </a:r>
          </a:p>
          <a:p>
            <a:pPr lvl="1"/>
            <a:r>
              <a:rPr lang="en-US" dirty="0" smtClean="0"/>
              <a:t>Multiple application runs with different data and user inputs</a:t>
            </a:r>
          </a:p>
          <a:p>
            <a:pPr lvl="2"/>
            <a:r>
              <a:rPr lang="en-US" dirty="0" smtClean="0"/>
              <a:t>Online profiling every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97100"/>
            <a:ext cx="740154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763" y="1600200"/>
            <a:ext cx="1457637" cy="86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574" y="2514600"/>
            <a:ext cx="910226" cy="929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796" y="1676400"/>
            <a:ext cx="686604" cy="685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2438400"/>
            <a:ext cx="965200" cy="9652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9718307">
            <a:off x="5151985" y="2022750"/>
            <a:ext cx="545769" cy="332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441492">
            <a:off x="5201654" y="2534103"/>
            <a:ext cx="540823" cy="332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926777" y="1877568"/>
            <a:ext cx="540823" cy="332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934200" y="2715768"/>
            <a:ext cx="540823" cy="332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5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Run-time Dynamics of Execution Patterns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Dynamics of application execution paths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endParaRPr lang="en-US" dirty="0" smtClean="0"/>
          </a:p>
          <a:p>
            <a:r>
              <a:rPr lang="en-US" sz="2400" dirty="0" smtClean="0"/>
              <a:t>Method execution times and energy consumption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40" y="1600200"/>
            <a:ext cx="7781794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43400"/>
            <a:ext cx="2851609" cy="2254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5" y="4343400"/>
            <a:ext cx="2839795" cy="2224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200" y="1261546"/>
            <a:ext cx="290528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 than </a:t>
            </a:r>
            <a:r>
              <a:rPr lang="en-US" sz="2000" b="1" dirty="0" smtClean="0">
                <a:solidFill>
                  <a:srgbClr val="FF0000"/>
                </a:solidFill>
              </a:rPr>
              <a:t>40%</a:t>
            </a:r>
            <a:r>
              <a:rPr lang="en-US" sz="2000" dirty="0" smtClean="0"/>
              <a:t> difference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6764" y="4267200"/>
            <a:ext cx="270103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Execution times</a:t>
            </a:r>
            <a:r>
              <a:rPr lang="en-US" sz="2000" dirty="0" smtClean="0"/>
              <a:t> of a method could vary up to </a:t>
            </a:r>
            <a:r>
              <a:rPr lang="en-US" sz="2000" b="1" dirty="0" smtClean="0">
                <a:solidFill>
                  <a:srgbClr val="FF0000"/>
                </a:solidFill>
              </a:rPr>
              <a:t>50%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8907" y="5323963"/>
            <a:ext cx="270103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Energy consumption</a:t>
            </a:r>
            <a:r>
              <a:rPr lang="en-US" sz="2000" dirty="0" smtClean="0"/>
              <a:t> of a method is </a:t>
            </a:r>
            <a:r>
              <a:rPr lang="en-US" sz="2000" b="1" dirty="0" smtClean="0">
                <a:solidFill>
                  <a:srgbClr val="FF0000"/>
                </a:solidFill>
              </a:rPr>
              <a:t>application-specific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Ignorance of run-time execution dynamics</a:t>
            </a:r>
          </a:p>
          <a:p>
            <a:pPr lvl="1"/>
            <a:r>
              <a:rPr lang="en-US" dirty="0" smtClean="0"/>
              <a:t>Inaccurate estimation of application execution cost</a:t>
            </a:r>
          </a:p>
          <a:p>
            <a:pPr lvl="1"/>
            <a:r>
              <a:rPr lang="en-US" dirty="0" smtClean="0"/>
              <a:t>Inappropriate partitioning decisions</a:t>
            </a:r>
          </a:p>
          <a:p>
            <a:endParaRPr lang="en-US" dirty="0" smtClean="0"/>
          </a:p>
          <a:p>
            <a:r>
              <a:rPr lang="en-US" dirty="0" smtClean="0"/>
              <a:t>Incorporation of run-time execution dynamics</a:t>
            </a:r>
          </a:p>
          <a:p>
            <a:pPr lvl="1"/>
            <a:r>
              <a:rPr lang="en-US" dirty="0" smtClean="0"/>
              <a:t>Formulating method transitions as a </a:t>
            </a:r>
            <a:r>
              <a:rPr lang="en-US" i="1" u="sng" dirty="0" smtClean="0"/>
              <a:t>continuous-time stochastic process</a:t>
            </a:r>
          </a:p>
          <a:p>
            <a:pPr lvl="1"/>
            <a:r>
              <a:rPr lang="en-US" dirty="0" smtClean="0"/>
              <a:t>An ordinary Markov model is insufficient</a:t>
            </a:r>
          </a:p>
          <a:p>
            <a:pPr lvl="2"/>
            <a:r>
              <a:rPr lang="en-US" dirty="0" smtClean="0"/>
              <a:t>Complicated invocation interdependency</a:t>
            </a:r>
          </a:p>
          <a:p>
            <a:pPr lvl="2"/>
            <a:r>
              <a:rPr lang="en-US" dirty="0" smtClean="0"/>
              <a:t>Heterogeneous system and network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1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stochastic workload offloading framework</a:t>
            </a:r>
          </a:p>
          <a:p>
            <a:pPr lvl="1"/>
            <a:r>
              <a:rPr lang="en-US" dirty="0" smtClean="0"/>
              <a:t>Formulating method transitions as an order-k semi-Markov model</a:t>
            </a:r>
          </a:p>
          <a:p>
            <a:pPr lvl="2"/>
            <a:r>
              <a:rPr lang="en-US" b="1" i="1" u="sng" dirty="0" smtClean="0">
                <a:solidFill>
                  <a:srgbClr val="FF0000"/>
                </a:solidFill>
              </a:rPr>
              <a:t>Semi-Markov</a:t>
            </a:r>
            <a:r>
              <a:rPr lang="en-US" dirty="0" smtClean="0"/>
              <a:t>: arbitrary sojourn times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between method transitions</a:t>
            </a:r>
          </a:p>
          <a:p>
            <a:pPr lvl="3"/>
            <a:r>
              <a:rPr lang="en-US" dirty="0" smtClean="0"/>
              <a:t>Heterogeneous method execution times </a:t>
            </a:r>
          </a:p>
          <a:p>
            <a:pPr lvl="2"/>
            <a:r>
              <a:rPr lang="en-US" b="1" i="1" u="sng" dirty="0" smtClean="0">
                <a:solidFill>
                  <a:srgbClr val="FF0000"/>
                </a:solidFill>
              </a:rPr>
              <a:t>Order-k</a:t>
            </a:r>
            <a:r>
              <a:rPr lang="en-US" dirty="0" smtClean="0"/>
              <a:t>: precise prediction of method</a:t>
            </a:r>
          </a:p>
          <a:p>
            <a:pPr marL="914400" lvl="2" indent="0">
              <a:buNone/>
            </a:pPr>
            <a:r>
              <a:rPr lang="en-US" dirty="0" smtClean="0"/>
              <a:t>    invocation</a:t>
            </a:r>
          </a:p>
          <a:p>
            <a:pPr lvl="3"/>
            <a:r>
              <a:rPr lang="en-US" dirty="0" smtClean="0"/>
              <a:t>k-step interdependency</a:t>
            </a:r>
          </a:p>
          <a:p>
            <a:r>
              <a:rPr lang="en-US" dirty="0" smtClean="0"/>
              <a:t>Incorporation of system dynamics</a:t>
            </a:r>
          </a:p>
          <a:p>
            <a:pPr lvl="1"/>
            <a:r>
              <a:rPr lang="en-US" dirty="0" smtClean="0"/>
              <a:t>Method execution times</a:t>
            </a:r>
          </a:p>
          <a:p>
            <a:pPr lvl="1"/>
            <a:r>
              <a:rPr lang="en-US" dirty="0" smtClean="0"/>
              <a:t>Energy consumption of computation and data transmission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1400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4038600"/>
            <a:ext cx="247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Method execution times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3657600"/>
            <a:ext cx="304800" cy="45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96200" y="3581400"/>
            <a:ext cx="3810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24600" y="3429000"/>
            <a:ext cx="7620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410904" y="2819400"/>
            <a:ext cx="209096" cy="609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01000" y="2667000"/>
            <a:ext cx="533400" cy="381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1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09975"/>
            <a:ext cx="4302821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senseable.mit.edu/co2go/images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03" y="1767960"/>
            <a:ext cx="2913280" cy="13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Decisions among </a:t>
            </a:r>
            <a:r>
              <a:rPr lang="en-US" dirty="0" err="1" smtClean="0"/>
              <a:t>remoteable</a:t>
            </a:r>
            <a:r>
              <a:rPr lang="en-US" dirty="0" smtClean="0"/>
              <a:t> app methods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remoteable</a:t>
            </a:r>
            <a:r>
              <a:rPr lang="en-US" dirty="0" smtClean="0"/>
              <a:t>: User display,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sensor access,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Programmer’s annotations 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Transmission of program states</a:t>
            </a:r>
          </a:p>
          <a:p>
            <a:pPr lvl="1"/>
            <a:r>
              <a:rPr lang="en-US" dirty="0" smtClean="0"/>
              <a:t>Only when the working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location is </a:t>
            </a:r>
            <a:r>
              <a:rPr lang="en-US" dirty="0" smtClean="0"/>
              <a:t>changed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Assumption</a:t>
            </a:r>
          </a:p>
          <a:p>
            <a:pPr marL="914400" lvl="1" indent="-457200"/>
            <a:r>
              <a:rPr lang="en-US" dirty="0" smtClean="0"/>
              <a:t>Independence among multiple mobile apps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 smtClean="0"/>
              <a:t>/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2052" name="Picture 4" descr="http://mobilemasterblog.files.wordpress.com/2013/10/wpid-id1599809_intex-aqua-n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1"/>
            <a:ext cx="10951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4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11400</TotalTime>
  <Words>1141</Words>
  <Application>Microsoft Macintosh PowerPoint</Application>
  <PresentationFormat>On-screen Show (4:3)</PresentationFormat>
  <Paragraphs>251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On Exploiting Dynamic Execution Patterns for Workload Offloading in Mobile Cloud Applications</vt:lpstr>
      <vt:lpstr>Cloud Computing for Mobile Devices</vt:lpstr>
      <vt:lpstr>Cloud Computing for Mobile Devices</vt:lpstr>
      <vt:lpstr>Existing Work</vt:lpstr>
      <vt:lpstr>Should the Partitioning Be Fixed?</vt:lpstr>
      <vt:lpstr>Run-time Dynamics of Execution Patterns</vt:lpstr>
      <vt:lpstr>Insights</vt:lpstr>
      <vt:lpstr>Our Solution</vt:lpstr>
      <vt:lpstr>System Model</vt:lpstr>
      <vt:lpstr>Semi-Markov-Based Formulation</vt:lpstr>
      <vt:lpstr>Workload Offloading Decisions</vt:lpstr>
      <vt:lpstr>Workload Offloading Decisions</vt:lpstr>
      <vt:lpstr>Exploiting Execution Dynamics</vt:lpstr>
      <vt:lpstr>Sojourn Time Distribution</vt:lpstr>
      <vt:lpstr>Addressing the Energy Consumption</vt:lpstr>
      <vt:lpstr>Quantified Operations of Offloading</vt:lpstr>
      <vt:lpstr>Performance Evaluations</vt:lpstr>
      <vt:lpstr>Evaluation Setup</vt:lpstr>
      <vt:lpstr>Offloading Effectiveness</vt:lpstr>
      <vt:lpstr>Impact of System Workload  </vt:lpstr>
      <vt:lpstr>Parameter Estimation of Sojourn Time Distribution</vt:lpstr>
      <vt:lpstr>The Order of Semi-Markov Model</vt:lpstr>
      <vt:lpstr>Summary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455 Embedded System Design</dc:title>
  <dc:creator>Wei Gao</dc:creator>
  <cp:lastModifiedBy>Wei Gao</cp:lastModifiedBy>
  <cp:revision>676</cp:revision>
  <dcterms:created xsi:type="dcterms:W3CDTF">2006-08-16T00:00:00Z</dcterms:created>
  <dcterms:modified xsi:type="dcterms:W3CDTF">2014-10-22T03:22:28Z</dcterms:modified>
</cp:coreProperties>
</file>