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6" r:id="rId1"/>
  </p:sldMasterIdLst>
  <p:notesMasterIdLst>
    <p:notesMasterId r:id="rId32"/>
  </p:notesMasterIdLst>
  <p:sldIdLst>
    <p:sldId id="256" r:id="rId2"/>
    <p:sldId id="268" r:id="rId3"/>
    <p:sldId id="271" r:id="rId4"/>
    <p:sldId id="301" r:id="rId5"/>
    <p:sldId id="259" r:id="rId6"/>
    <p:sldId id="260" r:id="rId7"/>
    <p:sldId id="272" r:id="rId8"/>
    <p:sldId id="261" r:id="rId9"/>
    <p:sldId id="273" r:id="rId10"/>
    <p:sldId id="296" r:id="rId11"/>
    <p:sldId id="263" r:id="rId12"/>
    <p:sldId id="274" r:id="rId13"/>
    <p:sldId id="275" r:id="rId14"/>
    <p:sldId id="281" r:id="rId15"/>
    <p:sldId id="264" r:id="rId16"/>
    <p:sldId id="277" r:id="rId17"/>
    <p:sldId id="278" r:id="rId18"/>
    <p:sldId id="294" r:id="rId19"/>
    <p:sldId id="295" r:id="rId20"/>
    <p:sldId id="288" r:id="rId21"/>
    <p:sldId id="265" r:id="rId22"/>
    <p:sldId id="290" r:id="rId23"/>
    <p:sldId id="297" r:id="rId24"/>
    <p:sldId id="293" r:id="rId25"/>
    <p:sldId id="266" r:id="rId26"/>
    <p:sldId id="258" r:id="rId27"/>
    <p:sldId id="300" r:id="rId28"/>
    <p:sldId id="285" r:id="rId29"/>
    <p:sldId id="286" r:id="rId30"/>
    <p:sldId id="28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366" autoAdjust="0"/>
  </p:normalViewPr>
  <p:slideViewPr>
    <p:cSldViewPr>
      <p:cViewPr varScale="1">
        <p:scale>
          <a:sx n="77" d="100"/>
          <a:sy n="77" d="100"/>
        </p:scale>
        <p:origin x="-9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630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8613E-C82F-4723-B14C-1A6ACB223722}" type="datetimeFigureOut">
              <a:rPr lang="en-US" smtClean="0"/>
              <a:pPr/>
              <a:t>5/23/2009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E01ED-2D3D-4F1F-82FA-9E6AFAD0F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E01ED-2D3D-4F1F-82FA-9E6AFAD0F88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E01ED-2D3D-4F1F-82FA-9E6AFAD0F88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E01ED-2D3D-4F1F-82FA-9E6AFAD0F88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E01ED-2D3D-4F1F-82FA-9E6AFAD0F88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E01ED-2D3D-4F1F-82FA-9E6AFAD0F88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E01ED-2D3D-4F1F-82FA-9E6AFAD0F88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E01ED-2D3D-4F1F-82FA-9E6AFAD0F88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E01ED-2D3D-4F1F-82FA-9E6AFAD0F88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E01ED-2D3D-4F1F-82FA-9E6AFAD0F88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E01ED-2D3D-4F1F-82FA-9E6AFAD0F88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E01ED-2D3D-4F1F-82FA-9E6AFAD0F88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E01ED-2D3D-4F1F-82FA-9E6AFAD0F88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E01ED-2D3D-4F1F-82FA-9E6AFAD0F88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E01ED-2D3D-4F1F-82FA-9E6AFAD0F88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E01ED-2D3D-4F1F-82FA-9E6AFAD0F88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E01ED-2D3D-4F1F-82FA-9E6AFAD0F88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E01ED-2D3D-4F1F-82FA-9E6AFAD0F88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E01ED-2D3D-4F1F-82FA-9E6AFAD0F88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E01ED-2D3D-4F1F-82FA-9E6AFAD0F88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E01ED-2D3D-4F1F-82FA-9E6AFAD0F88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E01ED-2D3D-4F1F-82FA-9E6AFAD0F88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E01ED-2D3D-4F1F-82FA-9E6AFAD0F88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E01ED-2D3D-4F1F-82FA-9E6AFAD0F88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E01ED-2D3D-4F1F-82FA-9E6AFAD0F88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E01ED-2D3D-4F1F-82FA-9E6AFAD0F88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E01ED-2D3D-4F1F-82FA-9E6AFAD0F88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E01ED-2D3D-4F1F-82FA-9E6AFAD0F88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E01ED-2D3D-4F1F-82FA-9E6AFAD0F88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E01ED-2D3D-4F1F-82FA-9E6AFAD0F88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E01ED-2D3D-4F1F-82FA-9E6AFAD0F88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unded Rectangle 12"/>
          <p:cNvSpPr/>
          <p:nvPr userDrawn="1"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AF23-7916-47C7-A757-AA730F6C78F4}" type="datetimeFigureOut">
              <a:rPr lang="en-US" smtClean="0"/>
              <a:pPr/>
              <a:t>5/23/2009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MobiHoc 2009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14" name="Picture 2" descr="E:\Work\Socio-based Multicast\mobihoc09\slides\psu_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1714606" cy="1157288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MobiHoc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MobiHoc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AF23-7916-47C7-A757-AA730F6C78F4}" type="datetimeFigureOut">
              <a:rPr lang="en-US" smtClean="0"/>
              <a:pPr/>
              <a:t>5/23/2009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MobiHoc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257800"/>
          </a:xfr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pic>
        <p:nvPicPr>
          <p:cNvPr id="7" name="Picture 2" descr="E:\Work\Socio-based Multicast\mobihoc09\slides\psu_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2922"/>
            <a:ext cx="1143000" cy="771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AF23-7916-47C7-A757-AA730F6C78F4}" type="datetimeFigureOut">
              <a:rPr lang="en-US" smtClean="0"/>
              <a:pPr/>
              <a:t>5/23/2009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smtClean="0"/>
              <a:t>MobiHoc 2009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MobiHoc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MobiHoc 2009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MobiHoc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MobiHoc 2009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MobiHoc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smtClean="0"/>
              <a:t>MobiHoc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5/21/2009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MobiHoc 2009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4.bin"/><Relationship Id="rId4" Type="http://schemas.openxmlformats.org/officeDocument/2006/relationships/slide" Target="slide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6.bin"/><Relationship Id="rId4" Type="http://schemas.openxmlformats.org/officeDocument/2006/relationships/slide" Target="slide27.xml"/><Relationship Id="rId9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200400"/>
            <a:ext cx="8839200" cy="29718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3200" dirty="0" smtClean="0"/>
              <a:t>Wei </a:t>
            </a:r>
            <a:r>
              <a:rPr lang="en-US" sz="3200" dirty="0" err="1" smtClean="0"/>
              <a:t>Gao</a:t>
            </a:r>
            <a:endParaRPr lang="en-US" sz="3200" dirty="0" smtClean="0"/>
          </a:p>
          <a:p>
            <a:r>
              <a:rPr lang="en-US" sz="2400" dirty="0" smtClean="0"/>
              <a:t>Joint work with Qinghua Li, Bo Zhao and Guohong Cao</a:t>
            </a:r>
          </a:p>
          <a:p>
            <a:endParaRPr lang="en-US" sz="2400" dirty="0" smtClean="0"/>
          </a:p>
          <a:p>
            <a:r>
              <a:rPr lang="en-US" sz="2400" dirty="0" smtClean="0"/>
              <a:t>Department of Computer Science and Engineering</a:t>
            </a:r>
          </a:p>
          <a:p>
            <a:r>
              <a:rPr lang="en-US" sz="2400" dirty="0" smtClean="0"/>
              <a:t>The Pennsylvania State University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05930"/>
            <a:ext cx="8610600" cy="1470025"/>
          </a:xfrm>
        </p:spPr>
        <p:txBody>
          <a:bodyPr>
            <a:normAutofit fontScale="90000"/>
          </a:bodyPr>
          <a:lstStyle/>
          <a:p>
            <a:r>
              <a:rPr smtClean="0"/>
              <a:t>Multicasting in Delay Tolerant Networks: A Social Network Perspective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648200" cy="5257800"/>
          </a:xfrm>
        </p:spPr>
        <p:txBody>
          <a:bodyPr/>
          <a:lstStyle/>
          <a:p>
            <a:r>
              <a:rPr lang="en-US" dirty="0" smtClean="0"/>
              <a:t>MDM </a:t>
            </a:r>
          </a:p>
          <a:p>
            <a:pPr lvl="1"/>
            <a:r>
              <a:rPr lang="en-US" dirty="0" smtClean="0"/>
              <a:t>Node buffer constraints: which data items to carry?</a:t>
            </a:r>
          </a:p>
          <a:p>
            <a:pPr lvl="2"/>
            <a:r>
              <a:rPr lang="en-US" dirty="0" smtClean="0"/>
              <a:t>Compare </a:t>
            </a:r>
            <a:r>
              <a:rPr lang="en-US" i="1" dirty="0" smtClean="0"/>
              <a:t>p</a:t>
            </a:r>
            <a:r>
              <a:rPr lang="en-US" i="1" baseline="-25000" dirty="0" smtClean="0"/>
              <a:t>1</a:t>
            </a:r>
            <a:r>
              <a:rPr lang="en-US" dirty="0" smtClean="0"/>
              <a:t> with </a:t>
            </a:r>
            <a:r>
              <a:rPr lang="en-US" i="1" dirty="0" smtClean="0"/>
              <a:t>p</a:t>
            </a:r>
            <a:r>
              <a:rPr lang="en-US" i="1" baseline="-25000" dirty="0" smtClean="0"/>
              <a:t>2</a:t>
            </a:r>
            <a:endParaRPr lang="en-US" baseline="-25000" dirty="0" smtClean="0"/>
          </a:p>
          <a:p>
            <a:pPr lvl="1"/>
            <a:r>
              <a:rPr lang="en-US" dirty="0" smtClean="0"/>
              <a:t>Relays should know the probabilities for forwarding data to different destinations</a:t>
            </a:r>
          </a:p>
          <a:p>
            <a:pPr lvl="1">
              <a:buNone/>
            </a:pPr>
            <a:r>
              <a:rPr lang="en-US" b="1" i="1" u="sng" dirty="0" smtClean="0">
                <a:solidFill>
                  <a:srgbClr val="FF0000"/>
                </a:solidFill>
              </a:rPr>
              <a:t>Destination-awareness</a:t>
            </a:r>
          </a:p>
          <a:p>
            <a:pPr lvl="1"/>
            <a:r>
              <a:rPr lang="en-US" dirty="0" smtClean="0"/>
              <a:t>Community-based approach</a:t>
            </a:r>
            <a:endParaRPr lang="en-US" dirty="0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7711" y="3048000"/>
            <a:ext cx="3974364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Single-Data Multicast (SDM)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Localized centrality-based heuristic</a:t>
            </a:r>
          </a:p>
          <a:p>
            <a:pPr lvl="1"/>
            <a:r>
              <a:rPr lang="en-US" dirty="0" smtClean="0"/>
              <a:t>Centrality metric for weighted social network</a:t>
            </a:r>
          </a:p>
          <a:p>
            <a:pPr lvl="1"/>
            <a:r>
              <a:rPr lang="en-US" dirty="0" smtClean="0"/>
              <a:t>Relay selection</a:t>
            </a:r>
          </a:p>
          <a:p>
            <a:pPr lvl="1"/>
            <a:r>
              <a:rPr lang="en-US" dirty="0" smtClean="0"/>
              <a:t>Ensure that all the nodes are contacted by the data source or the selected relays within time </a:t>
            </a:r>
            <a:r>
              <a:rPr lang="en-US" i="1" dirty="0" smtClean="0"/>
              <a:t>T</a:t>
            </a:r>
          </a:p>
          <a:p>
            <a:endParaRPr lang="en-US" i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Centrality metric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Betweenness</a:t>
            </a:r>
            <a:r>
              <a:rPr lang="en-US" dirty="0" smtClean="0"/>
              <a:t> does not work well for weighted social network</a:t>
            </a:r>
          </a:p>
          <a:p>
            <a:r>
              <a:rPr lang="en-US" dirty="0" smtClean="0"/>
              <a:t>Our solution: </a:t>
            </a:r>
            <a:r>
              <a:rPr lang="en-US" b="1" i="1" u="sng" dirty="0" smtClean="0"/>
              <a:t>cumulative contact probability (CCP)</a:t>
            </a:r>
          </a:p>
          <a:p>
            <a:pPr lvl="1"/>
            <a:r>
              <a:rPr lang="en-US" dirty="0" smtClean="0"/>
              <a:t>Suppose there are totally </a:t>
            </a:r>
            <a:r>
              <a:rPr lang="en-US" i="1" dirty="0" smtClean="0"/>
              <a:t>N</a:t>
            </a:r>
            <a:r>
              <a:rPr lang="en-US" dirty="0" smtClean="0"/>
              <a:t> nodes in the network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Average probability a random node is contacted by </a:t>
            </a:r>
            <a:r>
              <a:rPr lang="en-US" i="1" dirty="0" smtClean="0"/>
              <a:t>N</a:t>
            </a:r>
            <a:r>
              <a:rPr lang="en-US" i="1" baseline="-25000" dirty="0" smtClean="0"/>
              <a:t>i</a:t>
            </a:r>
            <a:r>
              <a:rPr lang="en-US" dirty="0" smtClean="0"/>
              <a:t> within time </a:t>
            </a:r>
            <a:r>
              <a:rPr lang="en-US" i="1" dirty="0" smtClean="0"/>
              <a:t>T</a:t>
            </a:r>
          </a:p>
          <a:p>
            <a:r>
              <a:rPr lang="en-US" dirty="0" smtClean="0"/>
              <a:t>CCP is more effective to evaluate nodes’ capabilities as relays</a:t>
            </a:r>
          </a:p>
          <a:p>
            <a:endParaRPr lang="en-US" i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524000" y="3733800"/>
          <a:ext cx="3886200" cy="1022862"/>
        </p:xfrm>
        <a:graphic>
          <a:graphicData uri="http://schemas.openxmlformats.org/presentationml/2006/ole">
            <p:oleObj spid="_x0000_s32771" name="Formula" r:id="rId4" imgW="1849320" imgH="487800" progId="Equation.Ribbi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Relay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3200" dirty="0" smtClean="0"/>
              <a:t>All the nodes are contacted by the data source or the selected relays within time </a:t>
            </a:r>
            <a:r>
              <a:rPr lang="en-US" sz="3200" i="1" dirty="0" smtClean="0"/>
              <a:t>T</a:t>
            </a:r>
            <a:endParaRPr lang="en-US" sz="3200" dirty="0" smtClean="0"/>
          </a:p>
          <a:p>
            <a:r>
              <a:rPr lang="en-US" dirty="0" smtClean="0"/>
              <a:t>Define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k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The probability that a random node is not contacted by relay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k</a:t>
            </a:r>
            <a:r>
              <a:rPr lang="en-US" dirty="0" smtClean="0"/>
              <a:t> within </a:t>
            </a:r>
            <a:r>
              <a:rPr lang="en-US" i="1" dirty="0" smtClean="0"/>
              <a:t>T</a:t>
            </a:r>
          </a:p>
          <a:p>
            <a:pPr lvl="1"/>
            <a:r>
              <a:rPr lang="en-US" i="1" dirty="0" err="1" smtClean="0"/>
              <a:t>p</a:t>
            </a:r>
            <a:r>
              <a:rPr lang="en-US" i="1" baseline="-25000" dirty="0" err="1" smtClean="0"/>
              <a:t>k</a:t>
            </a:r>
            <a:r>
              <a:rPr lang="en-US" dirty="0" smtClean="0"/>
              <a:t> can be calculated at individual nodes based on their centrality values</a:t>
            </a:r>
          </a:p>
          <a:p>
            <a:r>
              <a:rPr lang="en-US" dirty="0" smtClean="0"/>
              <a:t>The delivery ratio is higher than </a:t>
            </a:r>
            <a:r>
              <a:rPr lang="en-US" i="1" dirty="0" smtClean="0"/>
              <a:t>p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pPr lvl="1">
              <a:buNone/>
            </a:pPr>
            <a:endParaRPr lang="en-US" i="1" dirty="0" smtClean="0"/>
          </a:p>
        </p:txBody>
      </p:sp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1371600" y="5562600"/>
          <a:ext cx="2151062" cy="912813"/>
        </p:xfrm>
        <a:graphic>
          <a:graphicData uri="http://schemas.openxmlformats.org/presentationml/2006/ole">
            <p:oleObj spid="_x0000_s34822" name="Formula" r:id="rId4" imgW="1026360" imgH="435960" progId="Equation.Ribbi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Relay selection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Corresponding to the unified knapsack formulation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4876800" y="5029200"/>
          <a:ext cx="1617133" cy="762000"/>
        </p:xfrm>
        <a:graphic>
          <a:graphicData uri="http://schemas.openxmlformats.org/presentationml/2006/ole">
            <p:oleObj spid="_x0000_s41987" name="Formula" r:id="rId4" imgW="750600" imgH="354600" progId="Equation.Ribbit">
              <p:embed/>
            </p:oleObj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7162801" y="5105400"/>
          <a:ext cx="1807596" cy="685800"/>
        </p:xfrm>
        <a:graphic>
          <a:graphicData uri="http://schemas.openxmlformats.org/presentationml/2006/ole">
            <p:oleObj spid="_x0000_s41988" name="Formula" r:id="rId5" imgW="933480" imgH="354600" progId="Equation.Ribbit">
              <p:embed/>
            </p:oleObj>
          </a:graphicData>
        </a:graphic>
      </p:graphicFrame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4876801" y="2514600"/>
          <a:ext cx="2362200" cy="1825336"/>
        </p:xfrm>
        <a:graphic>
          <a:graphicData uri="http://schemas.openxmlformats.org/presentationml/2006/ole">
            <p:oleObj spid="_x0000_s41989" name="Formula" r:id="rId6" imgW="1202760" imgH="928440" progId="Equation.Ribbit">
              <p:embed/>
            </p:oleObj>
          </a:graphicData>
        </a:graphic>
      </p:graphicFrame>
      <p:cxnSp>
        <p:nvCxnSpPr>
          <p:cNvPr id="9" name="Straight Arrow Connector 8"/>
          <p:cNvCxnSpPr>
            <a:stCxn id="12" idx="2"/>
          </p:cNvCxnSpPr>
          <p:nvPr/>
        </p:nvCxnSpPr>
        <p:spPr>
          <a:xfrm rot="5400000">
            <a:off x="5391151" y="4591050"/>
            <a:ext cx="1143000" cy="1905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6743701" y="4381500"/>
            <a:ext cx="12954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6"/>
          <p:cNvSpPr/>
          <p:nvPr/>
        </p:nvSpPr>
        <p:spPr>
          <a:xfrm>
            <a:off x="5867401" y="3733800"/>
            <a:ext cx="381000" cy="3810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圆角矩形 6"/>
          <p:cNvSpPr/>
          <p:nvPr/>
        </p:nvSpPr>
        <p:spPr>
          <a:xfrm>
            <a:off x="6858001" y="3657600"/>
            <a:ext cx="381000" cy="3810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990" name="Object 6"/>
          <p:cNvGraphicFramePr>
            <a:graphicFrameLocks noChangeAspect="1"/>
          </p:cNvGraphicFramePr>
          <p:nvPr/>
        </p:nvGraphicFramePr>
        <p:xfrm>
          <a:off x="1295400" y="2514600"/>
          <a:ext cx="2486330" cy="1828800"/>
        </p:xfrm>
        <a:graphic>
          <a:graphicData uri="http://schemas.openxmlformats.org/presentationml/2006/ole">
            <p:oleObj spid="_x0000_s41990" name="Formula" r:id="rId7" imgW="1258920" imgH="927360" progId="Equation.Ribbit">
              <p:embed/>
            </p:oleObj>
          </a:graphicData>
        </a:graphic>
      </p:graphicFrame>
      <p:sp>
        <p:nvSpPr>
          <p:cNvPr id="16" name="Right Arrow 15"/>
          <p:cNvSpPr/>
          <p:nvPr/>
        </p:nvSpPr>
        <p:spPr>
          <a:xfrm>
            <a:off x="3810000" y="3200400"/>
            <a:ext cx="914400" cy="609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Multiple-Data Multicast (MDM)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46482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A community-based approach is used</a:t>
            </a:r>
          </a:p>
          <a:p>
            <a:pPr lvl="1"/>
            <a:r>
              <a:rPr lang="en-US" dirty="0" smtClean="0"/>
              <a:t>Each node maintains its destination-awareness about the other nodes in the same community</a:t>
            </a:r>
          </a:p>
          <a:p>
            <a:pPr lvl="1"/>
            <a:r>
              <a:rPr lang="en-US" dirty="0" smtClean="0"/>
              <a:t>Inter-community data forwarding is done via the “gateway” nodes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2589" y="1600200"/>
            <a:ext cx="450169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Forwarding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Weight: the probability that a data item is forwarded from A to B within time </a:t>
            </a:r>
            <a:r>
              <a:rPr lang="en-US" i="1" dirty="0" smtClean="0"/>
              <a:t>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PDF:                                          </a:t>
            </a: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524000" y="5943600"/>
          <a:ext cx="2506662" cy="461963"/>
        </p:xfrm>
        <a:graphic>
          <a:graphicData uri="http://schemas.openxmlformats.org/presentationml/2006/ole">
            <p:oleObj spid="_x0000_s46084" name="Formula" r:id="rId4" imgW="1067040" imgH="196920" progId="Equation.Ribbit">
              <p:embed/>
            </p:oleObj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524000" y="4876800"/>
          <a:ext cx="3181350" cy="990600"/>
        </p:xfrm>
        <a:graphic>
          <a:graphicData uri="http://schemas.openxmlformats.org/presentationml/2006/ole">
            <p:oleObj spid="_x0000_s46085" name="Formula" r:id="rId5" imgW="1488600" imgH="463680" progId="Equation.Ribbit">
              <p:embed/>
            </p:oleObj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5181600" y="4876800"/>
          <a:ext cx="2819400" cy="1017515"/>
        </p:xfrm>
        <a:graphic>
          <a:graphicData uri="http://schemas.openxmlformats.org/presentationml/2006/ole">
            <p:oleObj spid="_x0000_s46086" name="Formula" r:id="rId6" imgW="1356480" imgH="489240" progId="Equation.Ribbit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438400" y="4343400"/>
          <a:ext cx="5284334" cy="457200"/>
        </p:xfrm>
        <a:graphic>
          <a:graphicData uri="http://schemas.openxmlformats.org/presentationml/2006/ole">
            <p:oleObj spid="_x0000_s46088" name="Formula" r:id="rId7" imgW="2072880" imgH="179280" progId="Equation.Ribbit">
              <p:embed/>
            </p:oleObj>
          </a:graphicData>
        </a:graphic>
      </p:graphicFrame>
      <p:pic>
        <p:nvPicPr>
          <p:cNvPr id="46090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19200" y="2514600"/>
            <a:ext cx="6934200" cy="149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Edge-splitting process</a:t>
            </a:r>
            <a:endParaRPr 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Social forwarding paths may be overlapping</a:t>
            </a:r>
          </a:p>
          <a:p>
            <a:pPr lvl="1"/>
            <a:r>
              <a:rPr lang="en-US" dirty="0" smtClean="0"/>
              <a:t>The probability that S sends data to D within time </a:t>
            </a:r>
            <a:r>
              <a:rPr lang="en-US" i="1" dirty="0" smtClean="0"/>
              <a:t>T</a:t>
            </a:r>
            <a:r>
              <a:rPr lang="en-US" dirty="0" smtClean="0"/>
              <a:t> is not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 analytical form!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4267200"/>
            <a:ext cx="5791200" cy="219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3505200" y="2438400"/>
          <a:ext cx="1752600" cy="822066"/>
        </p:xfrm>
        <a:graphic>
          <a:graphicData uri="http://schemas.openxmlformats.org/presentationml/2006/ole">
            <p:oleObj spid="_x0000_s54275" name="Formula" r:id="rId5" imgW="930960" imgH="437040" progId="Equation.Ribbi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Edge-splitting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276600" cy="5257800"/>
          </a:xfrm>
        </p:spPr>
        <p:txBody>
          <a:bodyPr/>
          <a:lstStyle/>
          <a:p>
            <a:r>
              <a:rPr lang="en-US" b="1" u="sng" dirty="0" smtClean="0"/>
              <a:t>Step 1:</a:t>
            </a:r>
            <a:r>
              <a:rPr lang="en-US" dirty="0" smtClean="0"/>
              <a:t> “Move” e</a:t>
            </a:r>
            <a:r>
              <a:rPr lang="en-US" baseline="-25000" dirty="0" smtClean="0"/>
              <a:t>0</a:t>
            </a:r>
            <a:r>
              <a:rPr lang="en-US" dirty="0" smtClean="0"/>
              <a:t> to the end of paths</a:t>
            </a:r>
          </a:p>
          <a:p>
            <a:pPr lvl="1"/>
            <a:r>
              <a:rPr lang="en-US" dirty="0" smtClean="0"/>
              <a:t>Commutativity of convolution</a:t>
            </a:r>
          </a:p>
          <a:p>
            <a:endParaRPr lang="en-US" sz="2000" i="1" baseline="-250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711325"/>
            <a:ext cx="4715854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Edge-splitting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124200" cy="5257800"/>
          </a:xfrm>
        </p:spPr>
        <p:txBody>
          <a:bodyPr/>
          <a:lstStyle/>
          <a:p>
            <a:r>
              <a:rPr lang="en-US" b="1" u="sng" dirty="0" smtClean="0"/>
              <a:t>Step 2:</a:t>
            </a:r>
            <a:r>
              <a:rPr lang="en-US" dirty="0" smtClean="0"/>
              <a:t> The overlapping edge is split to </a:t>
            </a:r>
            <a:r>
              <a:rPr lang="en-US" i="1" dirty="0" smtClean="0"/>
              <a:t>r</a:t>
            </a:r>
            <a:r>
              <a:rPr lang="en-US" dirty="0" smtClean="0"/>
              <a:t> edges</a:t>
            </a:r>
          </a:p>
          <a:p>
            <a:pPr lvl="1"/>
            <a:r>
              <a:rPr lang="en-US" dirty="0" smtClean="0"/>
              <a:t>The contact rate is also split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Cumulative probability</a:t>
            </a:r>
          </a:p>
          <a:p>
            <a:endParaRPr lang="en-US" dirty="0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676400"/>
            <a:ext cx="5082587" cy="4654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4516" name="Object 4"/>
          <p:cNvGraphicFramePr>
            <a:graphicFrameLocks noChangeAspect="1"/>
          </p:cNvGraphicFramePr>
          <p:nvPr/>
        </p:nvGraphicFramePr>
        <p:xfrm>
          <a:off x="1524000" y="4419600"/>
          <a:ext cx="1524000" cy="402167"/>
        </p:xfrm>
        <a:graphic>
          <a:graphicData uri="http://schemas.openxmlformats.org/presentationml/2006/ole">
            <p:oleObj spid="_x0000_s64516" name="Formula" r:id="rId5" imgW="673200" imgH="177840" progId="Equation.Ribbit">
              <p:embed/>
            </p:oleObj>
          </a:graphicData>
        </a:graphic>
      </p:graphicFrame>
      <p:graphicFrame>
        <p:nvGraphicFramePr>
          <p:cNvPr id="64517" name="Object 5"/>
          <p:cNvGraphicFramePr>
            <a:graphicFrameLocks noChangeAspect="1"/>
          </p:cNvGraphicFramePr>
          <p:nvPr/>
        </p:nvGraphicFramePr>
        <p:xfrm>
          <a:off x="1524000" y="5867400"/>
          <a:ext cx="1752600" cy="822325"/>
        </p:xfrm>
        <a:graphic>
          <a:graphicData uri="http://schemas.openxmlformats.org/presentationml/2006/ole">
            <p:oleObj spid="_x0000_s64517" name="Formula" r:id="rId6" imgW="930960" imgH="437040" progId="Equation.Ribbi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forwarding in DTNs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Carry-and-forward methods</a:t>
            </a:r>
          </a:p>
          <a:p>
            <a:pPr lvl="1"/>
            <a:r>
              <a:rPr lang="en-US" dirty="0" smtClean="0"/>
              <a:t>Mobile nodes are used as relays to carry data</a:t>
            </a:r>
          </a:p>
          <a:p>
            <a:pPr lvl="1"/>
            <a:r>
              <a:rPr lang="en-US" b="1" i="1" u="sng" dirty="0" smtClean="0"/>
              <a:t>Main problem:</a:t>
            </a:r>
            <a:r>
              <a:rPr lang="en-US" dirty="0" smtClean="0"/>
              <a:t> appropriate relay selection strategy and forwarding criteria</a:t>
            </a:r>
          </a:p>
          <a:p>
            <a:r>
              <a:rPr lang="en-US" dirty="0" smtClean="0"/>
              <a:t>Difference between multicast and </a:t>
            </a:r>
            <a:r>
              <a:rPr lang="en-US" dirty="0" err="1" smtClean="0"/>
              <a:t>unicast</a:t>
            </a:r>
            <a:endParaRPr lang="en-US" dirty="0" smtClean="0"/>
          </a:p>
          <a:p>
            <a:pPr lvl="1"/>
            <a:r>
              <a:rPr lang="en-US" dirty="0" smtClean="0"/>
              <a:t>A relay is chosen for multiple destinations</a:t>
            </a:r>
          </a:p>
          <a:p>
            <a:pPr lvl="1"/>
            <a:r>
              <a:rPr lang="en-US" dirty="0" smtClean="0"/>
              <a:t>We need to calculate the cumulative probability to forward data to multiple destinations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b="1" i="1" dirty="0" smtClean="0">
                <a:solidFill>
                  <a:srgbClr val="FF0000"/>
                </a:solidFill>
              </a:rPr>
              <a:t>Difficult in DTNs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Two-Stage Relay Selection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Data item selection</a:t>
            </a:r>
          </a:p>
          <a:p>
            <a:pPr lvl="1"/>
            <a:r>
              <a:rPr lang="en-US" dirty="0" smtClean="0"/>
              <a:t>For each relay, which data items should it carry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2. Relay selection</a:t>
            </a:r>
          </a:p>
          <a:p>
            <a:pPr lvl="1"/>
            <a:r>
              <a:rPr lang="en-US" dirty="0" smtClean="0"/>
              <a:t>Relay selection metric:</a:t>
            </a:r>
          </a:p>
          <a:p>
            <a:pPr lvl="1"/>
            <a:r>
              <a:rPr lang="en-US" dirty="0" smtClean="0"/>
              <a:t>Used in relay selection:</a:t>
            </a:r>
          </a:p>
          <a:p>
            <a:pPr lvl="4"/>
            <a:endParaRPr lang="en-US" dirty="0" smtClean="0"/>
          </a:p>
          <a:p>
            <a:pPr lvl="8">
              <a:buNone/>
            </a:pPr>
            <a:r>
              <a:rPr lang="en-US" sz="2800" dirty="0" smtClean="0"/>
              <a:t>   (Similar form with that of SDM)</a:t>
            </a: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1600200" y="2438399"/>
          <a:ext cx="2133600" cy="1675387"/>
        </p:xfrm>
        <a:graphic>
          <a:graphicData uri="http://schemas.openxmlformats.org/presentationml/2006/ole">
            <p:oleObj spid="_x0000_s56322" name="Formula" r:id="rId4" imgW="1204200" imgH="946440" progId="Equation.Ribbit">
              <p:embed/>
            </p:oleObj>
          </a:graphicData>
        </a:graphic>
      </p:graphicFrame>
      <p:sp>
        <p:nvSpPr>
          <p:cNvPr id="6" name="圆角矩形 5"/>
          <p:cNvSpPr/>
          <p:nvPr/>
        </p:nvSpPr>
        <p:spPr>
          <a:xfrm>
            <a:off x="2514600" y="2514600"/>
            <a:ext cx="1295400" cy="762000"/>
          </a:xfrm>
          <a:prstGeom prst="roundRect">
            <a:avLst/>
          </a:prstGeom>
          <a:solidFill>
            <a:srgbClr val="FF0000">
              <a:alpha val="0"/>
            </a:srgb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4897438" y="4419600"/>
          <a:ext cx="3071812" cy="838200"/>
        </p:xfrm>
        <a:graphic>
          <a:graphicData uri="http://schemas.openxmlformats.org/presentationml/2006/ole">
            <p:oleObj spid="_x0000_s56323" name="Formula" r:id="rId5" imgW="1645920" imgH="449640" progId="Equation.Ribbit">
              <p:embed/>
            </p:oleObj>
          </a:graphicData>
        </a:graphic>
      </p:graphicFrame>
      <p:sp>
        <p:nvSpPr>
          <p:cNvPr id="10" name="圆角矩形 9"/>
          <p:cNvSpPr/>
          <p:nvPr/>
        </p:nvSpPr>
        <p:spPr>
          <a:xfrm>
            <a:off x="6705600" y="4419600"/>
            <a:ext cx="1295400" cy="8382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直接箭头连接符 13"/>
          <p:cNvCxnSpPr/>
          <p:nvPr/>
        </p:nvCxnSpPr>
        <p:spPr>
          <a:xfrm>
            <a:off x="3810000" y="3276600"/>
            <a:ext cx="2819400" cy="106680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1392397" y="5638800"/>
          <a:ext cx="1941194" cy="914400"/>
        </p:xfrm>
        <a:graphic>
          <a:graphicData uri="http://schemas.openxmlformats.org/presentationml/2006/ole">
            <p:oleObj spid="_x0000_s56324" name="Formula" r:id="rId6" imgW="954000" imgH="448560" progId="Equation.Ribbi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Evaluations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 action="ppaction://hlinksldjump"/>
              </a:rPr>
              <a:t>Traces:</a:t>
            </a:r>
            <a:r>
              <a:rPr lang="en-US" dirty="0" smtClean="0"/>
              <a:t> </a:t>
            </a:r>
            <a:r>
              <a:rPr lang="en-US" i="1" dirty="0" err="1" smtClean="0"/>
              <a:t>Infocom</a:t>
            </a:r>
            <a:r>
              <a:rPr lang="en-US" dirty="0" smtClean="0"/>
              <a:t> and </a:t>
            </a:r>
            <a:r>
              <a:rPr lang="en-US" i="1" dirty="0" smtClean="0"/>
              <a:t>MIT Reality</a:t>
            </a:r>
          </a:p>
          <a:p>
            <a:r>
              <a:rPr lang="en-US" dirty="0" smtClean="0"/>
              <a:t>Comparisons:</a:t>
            </a:r>
          </a:p>
          <a:p>
            <a:pPr lvl="1"/>
            <a:r>
              <a:rPr lang="en-US" dirty="0" smtClean="0"/>
              <a:t>Epidemic routing &amp; PROPHET</a:t>
            </a:r>
          </a:p>
          <a:p>
            <a:pPr lvl="1"/>
            <a:r>
              <a:rPr lang="en-US" dirty="0" err="1" smtClean="0"/>
              <a:t>SimBet</a:t>
            </a:r>
            <a:r>
              <a:rPr lang="en-US" dirty="0" smtClean="0"/>
              <a:t> and BUBBLE Rap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SDM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S-MDM: apply community-based MDM scheme to SDM problem</a:t>
            </a:r>
          </a:p>
          <a:p>
            <a:pPr lvl="2"/>
            <a:r>
              <a:rPr lang="en-US" dirty="0" smtClean="0"/>
              <a:t>Similar performance, higher cost</a:t>
            </a:r>
            <a:endParaRPr lang="en-US" dirty="0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0"/>
            <a:ext cx="4401144" cy="354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0582" y="1524000"/>
            <a:ext cx="441244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MDM</a:t>
            </a:r>
            <a:endParaRPr lang="en-US" dirty="0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05" y="1461738"/>
            <a:ext cx="4498195" cy="352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447800"/>
            <a:ext cx="4495800" cy="359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914400" y="1447800"/>
            <a:ext cx="7772400" cy="52578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800" dirty="0" smtClean="0"/>
              <a:t>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-SDM: apply localized SDM scheme to MDM problem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Considerable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performance degradation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Compare with </a:t>
            </a:r>
            <a:r>
              <a:rPr lang="en-US" sz="3200" dirty="0" err="1" smtClean="0"/>
              <a:t>SimBet</a:t>
            </a:r>
            <a:r>
              <a:rPr lang="en-US" sz="3200" dirty="0" smtClean="0"/>
              <a:t> and BUBBLE Rap</a:t>
            </a:r>
            <a:endParaRPr 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8077200" cy="525780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Multicast is treated as separate </a:t>
            </a:r>
            <a:r>
              <a:rPr lang="en-US" sz="2800" dirty="0" err="1" smtClean="0"/>
              <a:t>unicast</a:t>
            </a:r>
            <a:r>
              <a:rPr lang="en-US" sz="2800" dirty="0" smtClean="0"/>
              <a:t> processes</a:t>
            </a:r>
          </a:p>
          <a:p>
            <a:r>
              <a:rPr lang="en-US" sz="2800" dirty="0" err="1" smtClean="0"/>
              <a:t>Unicast</a:t>
            </a:r>
            <a:r>
              <a:rPr lang="en-US" sz="2800" dirty="0" smtClean="0"/>
              <a:t> approaches do not perform well for multicast 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6736" y="1704975"/>
            <a:ext cx="4501064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1676400"/>
            <a:ext cx="4540135" cy="367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Multicast in DTNs from the social network perspective</a:t>
            </a:r>
          </a:p>
          <a:p>
            <a:pPr lvl="1"/>
            <a:r>
              <a:rPr lang="en-US" dirty="0" smtClean="0"/>
              <a:t>Centrality-based localized heuristic for SDM</a:t>
            </a:r>
          </a:p>
          <a:p>
            <a:pPr lvl="1"/>
            <a:r>
              <a:rPr lang="en-US" dirty="0" smtClean="0"/>
              <a:t>Community-based approach for MDM</a:t>
            </a:r>
          </a:p>
          <a:p>
            <a:r>
              <a:rPr lang="en-US" dirty="0" smtClean="0"/>
              <a:t>The essential difference between multicast and </a:t>
            </a:r>
            <a:r>
              <a:rPr lang="en-US" dirty="0" err="1" smtClean="0"/>
              <a:t>unicast</a:t>
            </a:r>
            <a:r>
              <a:rPr lang="en-US" dirty="0" smtClean="0"/>
              <a:t> in DTNs</a:t>
            </a:r>
          </a:p>
          <a:p>
            <a:pPr lvl="1"/>
            <a:r>
              <a:rPr lang="en-US" dirty="0" smtClean="0"/>
              <a:t>Data forwarding probability of a relay for multiple destinations</a:t>
            </a:r>
          </a:p>
          <a:p>
            <a:r>
              <a:rPr lang="en-US" dirty="0" smtClean="0"/>
              <a:t>Our approach improves the cost-effectiveness of multicast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sz="3200" dirty="0" smtClean="0"/>
              <a:t>http://mcn.cse.psu.edu</a:t>
            </a:r>
          </a:p>
          <a:p>
            <a:endParaRPr lang="en-US" dirty="0" smtClean="0"/>
          </a:p>
          <a:p>
            <a:r>
              <a:rPr lang="en-US" dirty="0" smtClean="0"/>
              <a:t>The paper and slides are also available at:</a:t>
            </a:r>
          </a:p>
          <a:p>
            <a:pPr>
              <a:buNone/>
            </a:pPr>
            <a:r>
              <a:rPr lang="en-US" dirty="0" smtClean="0"/>
              <a:t>	http://www.cse.psu.edu/~wxg139</a:t>
            </a:r>
            <a:endParaRPr lang="en-US" dirty="0"/>
          </a:p>
        </p:txBody>
      </p:sp>
      <p:pic>
        <p:nvPicPr>
          <p:cNvPr id="2050" name="Picture 2" descr="E:\Work\Socio-based Multicast\mobihoc09\slides\mcn-webhd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108200"/>
            <a:ext cx="5511800" cy="78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Delivery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Average ratio of data items being delivered to destinations</a:t>
            </a:r>
          </a:p>
          <a:p>
            <a:pPr lvl="1"/>
            <a:r>
              <a:rPr lang="en-US" dirty="0" smtClean="0"/>
              <a:t>For MDM,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average</a:t>
            </a:r>
            <a:r>
              <a:rPr lang="en-US" dirty="0" smtClean="0"/>
              <a:t> probability that a destination node receives the data item within time </a:t>
            </a:r>
            <a:r>
              <a:rPr lang="en-US" i="1" dirty="0" smtClean="0"/>
              <a:t>T </a:t>
            </a:r>
            <a:r>
              <a:rPr lang="en-US" dirty="0" smtClean="0"/>
              <a:t>is higher than </a:t>
            </a:r>
            <a:r>
              <a:rPr lang="en-US" i="1" dirty="0" smtClean="0"/>
              <a:t>p</a:t>
            </a:r>
          </a:p>
          <a:p>
            <a:r>
              <a:rPr lang="en-US" altLang="zh-CN" dirty="0" smtClean="0"/>
              <a:t>Different from the strict definition</a:t>
            </a:r>
          </a:p>
          <a:p>
            <a:pPr lvl="1"/>
            <a:r>
              <a:rPr lang="en-US" altLang="zh-CN" dirty="0" smtClean="0"/>
              <a:t>For </a:t>
            </a:r>
            <a:r>
              <a:rPr lang="en-US" altLang="zh-CN" dirty="0" smtClean="0">
                <a:solidFill>
                  <a:srgbClr val="FF0000"/>
                </a:solidFill>
              </a:rPr>
              <a:t>each </a:t>
            </a:r>
            <a:r>
              <a:rPr lang="en-US" altLang="zh-CN" dirty="0" smtClean="0"/>
              <a:t>destination node, the probability that it receives the data item within </a:t>
            </a:r>
            <a:r>
              <a:rPr lang="en-US" altLang="zh-CN" i="1" dirty="0" smtClean="0"/>
              <a:t>T</a:t>
            </a:r>
            <a:r>
              <a:rPr lang="en-US" altLang="zh-CN" dirty="0" smtClean="0"/>
              <a:t> is higher than </a:t>
            </a:r>
            <a:r>
              <a:rPr lang="en-US" altLang="zh-CN" i="1" dirty="0" smtClean="0"/>
              <a:t>p</a:t>
            </a:r>
          </a:p>
          <a:p>
            <a:endParaRPr lang="en-US" dirty="0"/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7680325" y="6140450"/>
            <a:ext cx="930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800" dirty="0">
                <a:hlinkClick r:id="rId4" action="ppaction://hlinksldjump"/>
              </a:rPr>
              <a:t>Back</a:t>
            </a:r>
            <a:endParaRPr lang="en-US" altLang="zh-CN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200400" y="2362200"/>
          <a:ext cx="1981200" cy="928422"/>
        </p:xfrm>
        <a:graphic>
          <a:graphicData uri="http://schemas.openxmlformats.org/presentationml/2006/ole">
            <p:oleObj spid="_x0000_s89090" name="Formula" r:id="rId5" imgW="932400" imgH="437040" progId="Equation.Ribbi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 Concepts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 communities</a:t>
            </a:r>
          </a:p>
          <a:p>
            <a:pPr lvl="1"/>
            <a:r>
              <a:rPr lang="en-US" dirty="0" smtClean="0"/>
              <a:t>A natural outcome from the “small-world” phenomenon</a:t>
            </a:r>
          </a:p>
          <a:p>
            <a:pPr lvl="1"/>
            <a:r>
              <a:rPr lang="en-US" dirty="0" smtClean="0"/>
              <a:t>“Six-degree” separation</a:t>
            </a:r>
          </a:p>
          <a:p>
            <a:r>
              <a:rPr lang="en-US" dirty="0" smtClean="0"/>
              <a:t>Centrality</a:t>
            </a:r>
          </a:p>
          <a:p>
            <a:pPr lvl="1"/>
            <a:r>
              <a:rPr lang="en-US" dirty="0" smtClean="0"/>
              <a:t>Some nodes in a community are the common acquaintances of other nodes</a:t>
            </a:r>
          </a:p>
          <a:p>
            <a:pPr lvl="1"/>
            <a:r>
              <a:rPr lang="en-US" dirty="0" smtClean="0"/>
              <a:t>Various centrality metrics</a:t>
            </a:r>
          </a:p>
          <a:p>
            <a:pPr lvl="2"/>
            <a:r>
              <a:rPr lang="en-US" dirty="0" smtClean="0"/>
              <a:t>Degree-based closeness</a:t>
            </a:r>
          </a:p>
          <a:p>
            <a:pPr lvl="2"/>
            <a:r>
              <a:rPr lang="en-US" dirty="0" err="1" smtClean="0"/>
              <a:t>Betweenness</a:t>
            </a:r>
            <a:endParaRPr lang="en-US" dirty="0" smtClean="0"/>
          </a:p>
          <a:p>
            <a:pPr lvl="1"/>
            <a:r>
              <a:rPr lang="en-US" dirty="0" smtClean="0"/>
              <a:t>Socio-centric vs. ego-centric</a:t>
            </a:r>
            <a:endParaRPr lang="en-US" dirty="0"/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7680325" y="6140450"/>
            <a:ext cx="930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800" dirty="0">
                <a:hlinkClick r:id="rId3" action="ppaction://hlinksldjump"/>
              </a:rPr>
              <a:t>Back</a:t>
            </a:r>
            <a:endParaRPr lang="en-US" altLang="zh-C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Detection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K-clique method</a:t>
            </a:r>
          </a:p>
          <a:p>
            <a:pPr lvl="1"/>
            <a:r>
              <a:rPr lang="en-US" dirty="0" smtClean="0"/>
              <a:t>A </a:t>
            </a:r>
            <a:r>
              <a:rPr lang="en-US" i="1" dirty="0" smtClean="0"/>
              <a:t>k</a:t>
            </a:r>
            <a:r>
              <a:rPr lang="en-US" dirty="0" smtClean="0"/>
              <a:t>-clique community is defined as a union of all </a:t>
            </a:r>
            <a:r>
              <a:rPr lang="en-US" i="1" dirty="0" smtClean="0"/>
              <a:t>k</a:t>
            </a:r>
            <a:r>
              <a:rPr lang="en-US" dirty="0" smtClean="0"/>
              <a:t>-cliques that can be reached from each other</a:t>
            </a:r>
          </a:p>
          <a:p>
            <a:pPr lvl="1"/>
            <a:r>
              <a:rPr lang="en-US" dirty="0" smtClean="0"/>
              <a:t>A </a:t>
            </a:r>
            <a:r>
              <a:rPr lang="en-US" i="1" dirty="0" smtClean="0"/>
              <a:t>k</a:t>
            </a:r>
            <a:r>
              <a:rPr lang="en-US" dirty="0" smtClean="0"/>
              <a:t>-clique is a complete sub-graph of size </a:t>
            </a:r>
            <a:r>
              <a:rPr lang="en-US" i="1" dirty="0" smtClean="0"/>
              <a:t>k</a:t>
            </a:r>
            <a:endParaRPr lang="en-US" dirty="0" smtClean="0"/>
          </a:p>
          <a:p>
            <a:pPr lvl="1"/>
            <a:r>
              <a:rPr lang="en-US" dirty="0" smtClean="0"/>
              <a:t>Can be implemented in a distributed manner</a:t>
            </a:r>
          </a:p>
          <a:p>
            <a:pPr lvl="2"/>
            <a:r>
              <a:rPr lang="en-US" dirty="0" err="1" smtClean="0"/>
              <a:t>Pairwise</a:t>
            </a:r>
            <a:r>
              <a:rPr lang="en-US" dirty="0" smtClean="0"/>
              <a:t> contact rates are used as the admission criterion to a community</a:t>
            </a:r>
          </a:p>
          <a:p>
            <a:pPr lvl="1"/>
            <a:endParaRPr lang="en-US" dirty="0"/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7680325" y="6140450"/>
            <a:ext cx="930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800" dirty="0">
                <a:hlinkClick r:id="rId3" action="ppaction://hlinksldjump"/>
              </a:rPr>
              <a:t>Back</a:t>
            </a:r>
            <a:endParaRPr lang="en-US" altLang="zh-C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Multicast:</a:t>
            </a:r>
            <a:r>
              <a:rPr lang="en-US" dirty="0" smtClean="0"/>
              <a:t> improve cost-effectiveness by effective relay selections</a:t>
            </a:r>
          </a:p>
          <a:p>
            <a:pPr lvl="1"/>
            <a:r>
              <a:rPr lang="en-US" dirty="0" smtClean="0"/>
              <a:t>Minimize the number of used relays</a:t>
            </a:r>
          </a:p>
          <a:p>
            <a:pPr lvl="1"/>
            <a:r>
              <a:rPr lang="en-US" dirty="0" smtClean="0"/>
              <a:t>Satisfy the required delivery ratio and delay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Record contacts among users carrying Bluetooth devices</a:t>
            </a:r>
          </a:p>
          <a:p>
            <a:r>
              <a:rPr lang="en-US" dirty="0" smtClean="0"/>
              <a:t>Trace summary</a:t>
            </a:r>
            <a:endParaRPr lang="en-US" dirty="0"/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7680325" y="6140450"/>
            <a:ext cx="930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800" dirty="0">
                <a:hlinkClick r:id="rId3" action="ppaction://hlinksldjump"/>
              </a:rPr>
              <a:t>Back</a:t>
            </a:r>
            <a:endParaRPr lang="en-US" altLang="zh-CN" sz="2800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124199"/>
            <a:ext cx="6934200" cy="294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 network concepts</a:t>
            </a:r>
          </a:p>
          <a:p>
            <a:pPr lvl="1"/>
            <a:r>
              <a:rPr lang="en-US" dirty="0" smtClean="0"/>
              <a:t>Social communities</a:t>
            </a:r>
          </a:p>
          <a:p>
            <a:pPr lvl="1"/>
            <a:r>
              <a:rPr lang="en-US" dirty="0" smtClean="0"/>
              <a:t>Centrality</a:t>
            </a:r>
          </a:p>
          <a:p>
            <a:r>
              <a:rPr lang="en-US" dirty="0" smtClean="0"/>
              <a:t>Another perspective</a:t>
            </a:r>
          </a:p>
          <a:p>
            <a:pPr lvl="1"/>
            <a:r>
              <a:rPr lang="en-US" dirty="0" smtClean="0"/>
              <a:t>Contacts vs. mobility</a:t>
            </a:r>
          </a:p>
          <a:p>
            <a:r>
              <a:rPr lang="en-US" dirty="0" smtClean="0"/>
              <a:t>Social relations: stable, long-term characteristics</a:t>
            </a:r>
          </a:p>
          <a:p>
            <a:pPr lvl="1"/>
            <a:r>
              <a:rPr lang="en-US" dirty="0" smtClean="0"/>
              <a:t>Another form of mobility regularity</a:t>
            </a:r>
          </a:p>
          <a:p>
            <a:r>
              <a:rPr lang="en-US" dirty="0" smtClean="0"/>
              <a:t>Social-based approaches</a:t>
            </a:r>
          </a:p>
          <a:p>
            <a:pPr lvl="1"/>
            <a:r>
              <a:rPr lang="en-US" dirty="0" err="1" smtClean="0"/>
              <a:t>SimBet</a:t>
            </a:r>
            <a:r>
              <a:rPr lang="en-US" dirty="0" smtClean="0"/>
              <a:t>, BUBBLE Rap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Contributions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Analytical models for relay selections</a:t>
            </a:r>
          </a:p>
          <a:p>
            <a:pPr lvl="1"/>
            <a:r>
              <a:rPr lang="en-US" dirty="0" smtClean="0"/>
              <a:t>Single-Data Multicast</a:t>
            </a:r>
          </a:p>
          <a:p>
            <a:pPr lvl="1"/>
            <a:r>
              <a:rPr lang="en-US" dirty="0" smtClean="0"/>
              <a:t>Multiple-Data Multicast</a:t>
            </a:r>
          </a:p>
          <a:p>
            <a:r>
              <a:rPr lang="en-US" dirty="0" smtClean="0"/>
              <a:t>Unified knapsack formulation for DTN multicast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Single-Data Multicast (SDM)</a:t>
            </a:r>
          </a:p>
          <a:p>
            <a:pPr lvl="1"/>
            <a:r>
              <a:rPr lang="en-US" dirty="0" smtClean="0"/>
              <a:t>Deliver a data item to a set     of destinations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Multiple-Data Multicast (MDM)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Deliver a set of data items                       to destination sets                      , respectively</a:t>
            </a:r>
          </a:p>
          <a:p>
            <a:pPr lvl="1"/>
            <a:r>
              <a:rPr lang="en-US" dirty="0" smtClean="0"/>
              <a:t>Data items has sizes</a:t>
            </a:r>
          </a:p>
          <a:p>
            <a:r>
              <a:rPr lang="en-US" dirty="0" smtClean="0"/>
              <a:t>Choose the minimum number of relays</a:t>
            </a:r>
          </a:p>
          <a:p>
            <a:r>
              <a:rPr lang="en-US" dirty="0" smtClean="0"/>
              <a:t>Achieve the </a:t>
            </a:r>
            <a:r>
              <a:rPr lang="en-US" dirty="0" smtClean="0">
                <a:hlinkClick r:id="rId4" action="ppaction://hlinksldjump"/>
              </a:rPr>
              <a:t>delivery ratio</a:t>
            </a:r>
            <a:r>
              <a:rPr lang="en-US" dirty="0" smtClean="0"/>
              <a:t> </a:t>
            </a:r>
            <a:r>
              <a:rPr lang="en-US" i="1" dirty="0" smtClean="0"/>
              <a:t>p</a:t>
            </a:r>
            <a:r>
              <a:rPr lang="en-US" dirty="0" smtClean="0"/>
              <a:t> within the time constraint </a:t>
            </a:r>
            <a:r>
              <a:rPr lang="en-US" i="1" dirty="0" smtClean="0"/>
              <a:t>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248400" y="1576729"/>
          <a:ext cx="1295400" cy="404471"/>
        </p:xfrm>
        <a:graphic>
          <a:graphicData uri="http://schemas.openxmlformats.org/presentationml/2006/ole">
            <p:oleObj spid="_x0000_s1026" name="Formula" r:id="rId5" imgW="569160" imgH="177840" progId="Equation.Ribbit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410200" y="2057400"/>
          <a:ext cx="304800" cy="413504"/>
        </p:xfrm>
        <a:graphic>
          <a:graphicData uri="http://schemas.openxmlformats.org/presentationml/2006/ole">
            <p:oleObj spid="_x0000_s1027" name="Formula" r:id="rId6" imgW="114480" imgH="155160" progId="Equation.Ribbit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295399" y="3000375"/>
          <a:ext cx="4008223" cy="428625"/>
        </p:xfrm>
        <a:graphic>
          <a:graphicData uri="http://schemas.openxmlformats.org/presentationml/2006/ole">
            <p:oleObj spid="_x0000_s1028" name="Formula" r:id="rId7" imgW="1662480" imgH="177840" progId="Equation.Ribbit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334000" y="3581400"/>
          <a:ext cx="1824479" cy="381000"/>
        </p:xfrm>
        <a:graphic>
          <a:graphicData uri="http://schemas.openxmlformats.org/presentationml/2006/ole">
            <p:oleObj spid="_x0000_s1029" name="Formula" r:id="rId8" imgW="744480" imgH="156240" progId="Equation.Ribbit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810000" y="4038600"/>
          <a:ext cx="1828800" cy="337250"/>
        </p:xfrm>
        <a:graphic>
          <a:graphicData uri="http://schemas.openxmlformats.org/presentationml/2006/ole">
            <p:oleObj spid="_x0000_s1030" name="Formula" r:id="rId9" imgW="843480" imgH="155160" progId="Equation.Ribbit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495800" y="4572000"/>
          <a:ext cx="1874728" cy="304800"/>
        </p:xfrm>
        <a:graphic>
          <a:graphicData uri="http://schemas.openxmlformats.org/presentationml/2006/ole">
            <p:oleObj spid="_x0000_s1031" name="Formula" r:id="rId10" imgW="718920" imgH="117000" progId="Equation.Ribbi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Node buffer constraints</a:t>
            </a:r>
          </a:p>
          <a:p>
            <a:pPr lvl="1"/>
            <a:r>
              <a:rPr lang="en-US" dirty="0" smtClean="0"/>
              <a:t>Assume each node 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k</a:t>
            </a:r>
            <a:r>
              <a:rPr lang="en-US" dirty="0" smtClean="0"/>
              <a:t> has a buffer size </a:t>
            </a:r>
            <a:r>
              <a:rPr lang="en-US" i="1" dirty="0" err="1" smtClean="0"/>
              <a:t>B</a:t>
            </a:r>
            <a:r>
              <a:rPr lang="en-US" i="1" baseline="-25000" dirty="0" err="1" smtClean="0"/>
              <a:t>k</a:t>
            </a:r>
            <a:endParaRPr lang="en-US" i="1" baseline="-25000" dirty="0" smtClean="0"/>
          </a:p>
          <a:p>
            <a:pPr lvl="1"/>
            <a:r>
              <a:rPr lang="en-US" dirty="0" smtClean="0"/>
              <a:t>Trivial for SDM</a:t>
            </a:r>
          </a:p>
          <a:p>
            <a:pPr lvl="1"/>
            <a:r>
              <a:rPr lang="en-US" dirty="0" smtClean="0"/>
              <a:t>Necessary for MDM</a:t>
            </a:r>
          </a:p>
          <a:p>
            <a:pPr lvl="2"/>
            <a:r>
              <a:rPr lang="en-US" dirty="0" smtClean="0"/>
              <a:t>The node buffer may be only enough to carry a part of the data items</a:t>
            </a:r>
          </a:p>
          <a:p>
            <a:pPr lvl="2"/>
            <a:r>
              <a:rPr lang="en-US" dirty="0" smtClean="0"/>
              <a:t>Which data item to carry?</a:t>
            </a:r>
          </a:p>
          <a:p>
            <a:r>
              <a:rPr lang="en-US" b="1" u="sng" dirty="0" smtClean="0"/>
              <a:t>Key difference between SDM and MDM!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u="sng" dirty="0" smtClean="0"/>
              <a:t>Basic idea:</a:t>
            </a:r>
            <a:r>
              <a:rPr lang="en-US" dirty="0" smtClean="0"/>
              <a:t> social-based relay selection metrics</a:t>
            </a:r>
          </a:p>
          <a:p>
            <a:r>
              <a:rPr lang="en-US" dirty="0" smtClean="0"/>
              <a:t>Assume the contacts of each node pair as a Poisson process</a:t>
            </a:r>
          </a:p>
          <a:p>
            <a:r>
              <a:rPr lang="en-US" dirty="0" smtClean="0"/>
              <a:t>Unified knapsack formulation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i="1" dirty="0" smtClean="0"/>
              <a:t>w</a:t>
            </a:r>
            <a:r>
              <a:rPr lang="en-US" i="1" baseline="-25000" dirty="0" smtClean="0"/>
              <a:t>k</a:t>
            </a:r>
            <a:r>
              <a:rPr lang="en-US" dirty="0" smtClean="0"/>
              <a:t>: social-based metric values for mobile nodes</a:t>
            </a:r>
          </a:p>
          <a:p>
            <a:pPr lvl="1"/>
            <a:r>
              <a:rPr lang="en-US" i="1" dirty="0" smtClean="0"/>
              <a:t>W</a:t>
            </a:r>
            <a:r>
              <a:rPr lang="en-US" dirty="0" smtClean="0"/>
              <a:t>: the totally required metric value determined by the required delivery ratio </a:t>
            </a:r>
            <a:r>
              <a:rPr lang="en-US" i="1" dirty="0" smtClean="0"/>
              <a:t>p</a:t>
            </a:r>
            <a:r>
              <a:rPr lang="en-US" dirty="0" smtClean="0"/>
              <a:t> and delay </a:t>
            </a:r>
            <a:r>
              <a:rPr lang="en-US" i="1" dirty="0" smtClean="0"/>
              <a:t>T</a:t>
            </a:r>
            <a:endParaRPr lang="en-US" i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71600" y="3803913"/>
          <a:ext cx="2079866" cy="1606287"/>
        </p:xfrm>
        <a:graphic>
          <a:graphicData uri="http://schemas.openxmlformats.org/presentationml/2006/ole">
            <p:oleObj spid="_x0000_s2050" name="Formula" r:id="rId4" imgW="1202760" imgH="928440" progId="Equation.Ribbit">
              <p:embed/>
            </p:oleObj>
          </a:graphicData>
        </a:graphic>
      </p:graphicFrame>
      <p:sp>
        <p:nvSpPr>
          <p:cNvPr id="7" name="圆角矩形 6"/>
          <p:cNvSpPr/>
          <p:nvPr/>
        </p:nvSpPr>
        <p:spPr>
          <a:xfrm>
            <a:off x="1524000" y="5486400"/>
            <a:ext cx="457200" cy="7620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SDM</a:t>
            </a:r>
          </a:p>
          <a:p>
            <a:pPr lvl="1"/>
            <a:r>
              <a:rPr lang="en-US" dirty="0" smtClean="0"/>
              <a:t>Local knowledge is enough for relay selection</a:t>
            </a:r>
          </a:p>
          <a:p>
            <a:pPr lvl="2"/>
            <a:r>
              <a:rPr lang="en-US" dirty="0" smtClean="0"/>
              <a:t>No node buffer constraint</a:t>
            </a:r>
          </a:p>
          <a:p>
            <a:pPr lvl="2"/>
            <a:r>
              <a:rPr lang="en-US" dirty="0" smtClean="0"/>
              <a:t>The data source does not need to distinguish the data forwarding probabilities to different destinations</a:t>
            </a:r>
          </a:p>
          <a:p>
            <a:pPr lvl="1"/>
            <a:r>
              <a:rPr lang="en-US" dirty="0" smtClean="0"/>
              <a:t>Centrality-based approach</a:t>
            </a:r>
          </a:p>
          <a:p>
            <a:pPr lvl="2"/>
            <a:r>
              <a:rPr lang="en-US" dirty="0" smtClean="0"/>
              <a:t>The data source selects relays based on their centrality values</a:t>
            </a:r>
          </a:p>
          <a:p>
            <a:endParaRPr lang="en-US" dirty="0"/>
          </a:p>
        </p:txBody>
      </p:sp>
      <p:sp>
        <p:nvSpPr>
          <p:cNvPr id="7" name="圆角矩形 6"/>
          <p:cNvSpPr/>
          <p:nvPr/>
        </p:nvSpPr>
        <p:spPr>
          <a:xfrm>
            <a:off x="1524000" y="2057400"/>
            <a:ext cx="2514600" cy="3810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9414</TotalTime>
  <Words>1005</Words>
  <Application>Microsoft Office PowerPoint</Application>
  <PresentationFormat>全屏显示(4:3)</PresentationFormat>
  <Paragraphs>250</Paragraphs>
  <Slides>30</Slides>
  <Notes>30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2" baseType="lpstr">
      <vt:lpstr>Equity</vt:lpstr>
      <vt:lpstr>Formula</vt:lpstr>
      <vt:lpstr>Multicasting in Delay Tolerant Networks: A Social Network Perspective</vt:lpstr>
      <vt:lpstr>Data forwarding in DTNs</vt:lpstr>
      <vt:lpstr>Our focus</vt:lpstr>
      <vt:lpstr>Social Network Perspective</vt:lpstr>
      <vt:lpstr>Major Contributions</vt:lpstr>
      <vt:lpstr>Problem Formulation</vt:lpstr>
      <vt:lpstr>Problem Formulation</vt:lpstr>
      <vt:lpstr>Basic Approach</vt:lpstr>
      <vt:lpstr>Basic Approach</vt:lpstr>
      <vt:lpstr>Basic Approach</vt:lpstr>
      <vt:lpstr>Single-Data Multicast (SDM)</vt:lpstr>
      <vt:lpstr>Centrality metric</vt:lpstr>
      <vt:lpstr>Relay selection</vt:lpstr>
      <vt:lpstr>Relay selection</vt:lpstr>
      <vt:lpstr>Multiple-Data Multicast (MDM)</vt:lpstr>
      <vt:lpstr>Social Forwarding Path</vt:lpstr>
      <vt:lpstr>Edge-splitting process</vt:lpstr>
      <vt:lpstr>Edge-splitting process</vt:lpstr>
      <vt:lpstr>Edge-splitting process</vt:lpstr>
      <vt:lpstr>Two-Stage Relay Selection</vt:lpstr>
      <vt:lpstr>Performance Evaluations</vt:lpstr>
      <vt:lpstr>Performance of SDM</vt:lpstr>
      <vt:lpstr>Performance of MDM</vt:lpstr>
      <vt:lpstr>Compare with SimBet and BUBBLE Rap</vt:lpstr>
      <vt:lpstr>Conclusions</vt:lpstr>
      <vt:lpstr>Thank you!</vt:lpstr>
      <vt:lpstr>Delivery ratio</vt:lpstr>
      <vt:lpstr>Social Network Concepts</vt:lpstr>
      <vt:lpstr>Community Detection</vt:lpstr>
      <vt:lpstr>Traces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Wei Gao</cp:lastModifiedBy>
  <cp:revision>594</cp:revision>
  <dcterms:created xsi:type="dcterms:W3CDTF">2006-08-16T00:00:00Z</dcterms:created>
  <dcterms:modified xsi:type="dcterms:W3CDTF">2009-05-23T19:59:29Z</dcterms:modified>
</cp:coreProperties>
</file>